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326" r:id="rId4"/>
    <p:sldId id="327" r:id="rId5"/>
    <p:sldId id="358" r:id="rId6"/>
    <p:sldId id="359" r:id="rId7"/>
    <p:sldId id="370" r:id="rId8"/>
    <p:sldId id="328" r:id="rId9"/>
    <p:sldId id="357" r:id="rId10"/>
    <p:sldId id="402" r:id="rId11"/>
    <p:sldId id="360" r:id="rId12"/>
    <p:sldId id="361" r:id="rId13"/>
    <p:sldId id="366" r:id="rId14"/>
    <p:sldId id="368" r:id="rId15"/>
    <p:sldId id="369" r:id="rId16"/>
    <p:sldId id="378" r:id="rId17"/>
    <p:sldId id="373" r:id="rId18"/>
    <p:sldId id="342" r:id="rId19"/>
    <p:sldId id="363" r:id="rId20"/>
    <p:sldId id="364" r:id="rId21"/>
    <p:sldId id="403" r:id="rId22"/>
    <p:sldId id="383" r:id="rId23"/>
    <p:sldId id="380" r:id="rId24"/>
    <p:sldId id="382" r:id="rId25"/>
    <p:sldId id="381" r:id="rId26"/>
    <p:sldId id="374" r:id="rId27"/>
    <p:sldId id="394" r:id="rId28"/>
    <p:sldId id="396" r:id="rId29"/>
    <p:sldId id="376" r:id="rId30"/>
    <p:sldId id="375" r:id="rId31"/>
    <p:sldId id="362" r:id="rId32"/>
    <p:sldId id="365" r:id="rId33"/>
    <p:sldId id="344" r:id="rId34"/>
    <p:sldId id="377" r:id="rId35"/>
    <p:sldId id="392" r:id="rId36"/>
    <p:sldId id="296" r:id="rId37"/>
    <p:sldId id="317" r:id="rId38"/>
    <p:sldId id="318" r:id="rId39"/>
    <p:sldId id="399" r:id="rId40"/>
    <p:sldId id="315" r:id="rId41"/>
    <p:sldId id="319" r:id="rId42"/>
    <p:sldId id="320" r:id="rId43"/>
    <p:sldId id="321" r:id="rId44"/>
    <p:sldId id="322" r:id="rId45"/>
    <p:sldId id="323" r:id="rId46"/>
    <p:sldId id="324" r:id="rId47"/>
    <p:sldId id="306" r:id="rId48"/>
    <p:sldId id="257" r:id="rId49"/>
    <p:sldId id="258" r:id="rId50"/>
    <p:sldId id="400" r:id="rId51"/>
    <p:sldId id="314" r:id="rId52"/>
    <p:sldId id="390" r:id="rId53"/>
    <p:sldId id="391" r:id="rId54"/>
    <p:sldId id="398" r:id="rId55"/>
    <p:sldId id="268" r:id="rId56"/>
    <p:sldId id="302" r:id="rId57"/>
    <p:sldId id="269" r:id="rId58"/>
    <p:sldId id="303" r:id="rId59"/>
    <p:sldId id="301" r:id="rId60"/>
    <p:sldId id="299" r:id="rId61"/>
    <p:sldId id="325" r:id="rId62"/>
    <p:sldId id="401" r:id="rId63"/>
    <p:sldId id="397" r:id="rId64"/>
    <p:sldId id="331" r:id="rId65"/>
    <p:sldId id="297" r:id="rId66"/>
    <p:sldId id="384" r:id="rId67"/>
    <p:sldId id="332" r:id="rId68"/>
    <p:sldId id="353" r:id="rId69"/>
    <p:sldId id="354" r:id="rId70"/>
    <p:sldId id="385" r:id="rId71"/>
    <p:sldId id="355" r:id="rId72"/>
    <p:sldId id="386" r:id="rId73"/>
    <p:sldId id="387" r:id="rId74"/>
    <p:sldId id="388" r:id="rId75"/>
    <p:sldId id="38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101" y="8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jd908\Downloads\PSZ2016Main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djd908\Downloads\PSZ2016MainDat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i="0" baseline="0">
                <a:effectLst/>
              </a:rPr>
              <a:t>Pre-tax national income share: top 1% vs. bottom 50%</a:t>
            </a:r>
            <a:endParaRPr lang="fr-FR" sz="1800">
              <a:effectLst/>
            </a:endParaRPr>
          </a:p>
        </c:rich>
      </c:tx>
      <c:layout>
        <c:manualLayout>
          <c:xMode val="edge"/>
          <c:yMode val="edge"/>
          <c:x val="0.23014955199565601"/>
          <c:y val="1.13125734848755E-2"/>
        </c:manualLayout>
      </c:layout>
      <c:overlay val="0"/>
    </c:title>
    <c:autoTitleDeleted val="0"/>
    <c:plotArea>
      <c:layout>
        <c:manualLayout>
          <c:layoutTarget val="inner"/>
          <c:xMode val="edge"/>
          <c:yMode val="edge"/>
          <c:x val="9.4886125441216607E-2"/>
          <c:y val="8.2864039619481897E-2"/>
          <c:w val="0.89022166711919704"/>
          <c:h val="0.746539174119073"/>
        </c:manualLayout>
      </c:layout>
      <c:lineChart>
        <c:grouping val="standard"/>
        <c:varyColors val="0"/>
        <c:ser>
          <c:idx val="0"/>
          <c:order val="0"/>
          <c:tx>
            <c:v>DINA pre-tax adult</c:v>
          </c:tx>
          <c:spPr>
            <a:ln w="19050">
              <a:solidFill>
                <a:srgbClr val="000000"/>
              </a:solidFill>
              <a:prstDash val="solid"/>
            </a:ln>
          </c:spPr>
          <c:marker>
            <c:symbol val="circle"/>
            <c:size val="10"/>
            <c:spPr>
              <a:solidFill>
                <a:sysClr val="window" lastClr="FFFFFF"/>
              </a:solidFill>
              <a:ln w="19050">
                <a:solidFill>
                  <a:srgbClr val="000000"/>
                </a:solidFill>
                <a:prstDash val="solid"/>
              </a:ln>
            </c:spPr>
          </c:marker>
          <c:cat>
            <c:numRef>
              <c:f>Data!$BL$55:$BL$109</c:f>
              <c:numCache>
                <c:formatCode>General</c:formatCode>
                <c:ptCount val="55"/>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numCache>
            </c:numRef>
          </c:cat>
          <c:val>
            <c:numRef>
              <c:f>Data!$BM$55:$BM$109</c:f>
              <c:numCache>
                <c:formatCode>0.0%</c:formatCode>
                <c:ptCount val="55"/>
                <c:pt idx="0">
                  <c:v>0.19528591632843018</c:v>
                </c:pt>
                <c:pt idx="1">
                  <c:v>0.1912732720375061</c:v>
                </c:pt>
                <c:pt idx="2">
                  <c:v>0.18726062774658203</c:v>
                </c:pt>
                <c:pt idx="3">
                  <c:v>0.19152277708053589</c:v>
                </c:pt>
                <c:pt idx="4">
                  <c:v>0.19578492641448975</c:v>
                </c:pt>
                <c:pt idx="5">
                  <c:v>0.20460262894630432</c:v>
                </c:pt>
                <c:pt idx="6">
                  <c:v>0.2070397362112999</c:v>
                </c:pt>
                <c:pt idx="7">
                  <c:v>0.2103444691747427</c:v>
                </c:pt>
                <c:pt idx="8">
                  <c:v>0.2085429965518415</c:v>
                </c:pt>
                <c:pt idx="9">
                  <c:v>0.20431774703320116</c:v>
                </c:pt>
                <c:pt idx="10">
                  <c:v>0.20252394638373516</c:v>
                </c:pt>
                <c:pt idx="11">
                  <c:v>0.20391018679219997</c:v>
                </c:pt>
                <c:pt idx="12">
                  <c:v>0.20511716974397132</c:v>
                </c:pt>
                <c:pt idx="13">
                  <c:v>0.20282405707393991</c:v>
                </c:pt>
                <c:pt idx="14">
                  <c:v>0.20223861955889788</c:v>
                </c:pt>
                <c:pt idx="15">
                  <c:v>0.20041322713913701</c:v>
                </c:pt>
                <c:pt idx="16">
                  <c:v>0.19990828634754365</c:v>
                </c:pt>
                <c:pt idx="17">
                  <c:v>0.20093011856079102</c:v>
                </c:pt>
                <c:pt idx="18">
                  <c:v>0.19907373189926147</c:v>
                </c:pt>
                <c:pt idx="19">
                  <c:v>0.19515317678451538</c:v>
                </c:pt>
                <c:pt idx="20">
                  <c:v>0.18962061405181885</c:v>
                </c:pt>
                <c:pt idx="21">
                  <c:v>0.18305647373199463</c:v>
                </c:pt>
                <c:pt idx="22">
                  <c:v>0.1788824200630188</c:v>
                </c:pt>
                <c:pt idx="23">
                  <c:v>0.17891228199005127</c:v>
                </c:pt>
                <c:pt idx="24">
                  <c:v>0.17682939767837524</c:v>
                </c:pt>
                <c:pt idx="25">
                  <c:v>0.17224317789077759</c:v>
                </c:pt>
                <c:pt idx="26">
                  <c:v>0.16914558410644531</c:v>
                </c:pt>
                <c:pt idx="27">
                  <c:v>0.16898220777511597</c:v>
                </c:pt>
                <c:pt idx="28">
                  <c:v>0.16785168647766113</c:v>
                </c:pt>
                <c:pt idx="29">
                  <c:v>0.16606074571609497</c:v>
                </c:pt>
                <c:pt idx="30">
                  <c:v>0.15819805860519409</c:v>
                </c:pt>
                <c:pt idx="31">
                  <c:v>0.15885192155838013</c:v>
                </c:pt>
                <c:pt idx="32">
                  <c:v>0.15768694877624512</c:v>
                </c:pt>
                <c:pt idx="33">
                  <c:v>0.15365332365036011</c:v>
                </c:pt>
                <c:pt idx="34">
                  <c:v>0.15068066120147705</c:v>
                </c:pt>
                <c:pt idx="35">
                  <c:v>0.14849019050598145</c:v>
                </c:pt>
                <c:pt idx="36">
                  <c:v>0.14897811412811279</c:v>
                </c:pt>
                <c:pt idx="37">
                  <c:v>0.14764267206192017</c:v>
                </c:pt>
                <c:pt idx="38">
                  <c:v>0.14612317085266113</c:v>
                </c:pt>
                <c:pt idx="39">
                  <c:v>0.14946472644805908</c:v>
                </c:pt>
                <c:pt idx="40">
                  <c:v>0.14819282293319702</c:v>
                </c:pt>
                <c:pt idx="41">
                  <c:v>0.14512819051742554</c:v>
                </c:pt>
                <c:pt idx="42">
                  <c:v>0.14187169075012207</c:v>
                </c:pt>
                <c:pt idx="43">
                  <c:v>0.13829141855239868</c:v>
                </c:pt>
                <c:pt idx="44">
                  <c:v>0.13527995347976685</c:v>
                </c:pt>
                <c:pt idx="45">
                  <c:v>0.13728123903274536</c:v>
                </c:pt>
                <c:pt idx="46">
                  <c:v>0.13698399066925049</c:v>
                </c:pt>
                <c:pt idx="47">
                  <c:v>0.13569307327270508</c:v>
                </c:pt>
                <c:pt idx="48">
                  <c:v>0.13012856245040894</c:v>
                </c:pt>
                <c:pt idx="49">
                  <c:v>0.1270601749420166</c:v>
                </c:pt>
                <c:pt idx="50">
                  <c:v>0.12348514795303345</c:v>
                </c:pt>
                <c:pt idx="51">
                  <c:v>0.12746793031692505</c:v>
                </c:pt>
                <c:pt idx="52">
                  <c:v>0.1253054141998291</c:v>
                </c:pt>
              </c:numCache>
            </c:numRef>
          </c:val>
          <c:smooth val="0"/>
          <c:extLst>
            <c:ext xmlns:c16="http://schemas.microsoft.com/office/drawing/2014/chart" uri="{C3380CC4-5D6E-409C-BE32-E72D297353CC}">
              <c16:uniqueId val="{00000000-7F62-489A-A42B-200F1B0C5D90}"/>
            </c:ext>
          </c:extLst>
        </c:ser>
        <c:ser>
          <c:idx val="1"/>
          <c:order val="1"/>
          <c:tx>
            <c:v>Piketty-Saez</c:v>
          </c:tx>
          <c:spPr>
            <a:ln w="22225">
              <a:solidFill>
                <a:sysClr val="windowText" lastClr="000000"/>
              </a:solidFill>
            </a:ln>
          </c:spPr>
          <c:marker>
            <c:symbol val="circle"/>
            <c:size val="10"/>
            <c:spPr>
              <a:solidFill>
                <a:srgbClr val="FF0000"/>
              </a:solidFill>
              <a:ln>
                <a:solidFill>
                  <a:sysClr val="windowText" lastClr="000000"/>
                </a:solidFill>
              </a:ln>
            </c:spPr>
          </c:marker>
          <c:cat>
            <c:numRef>
              <c:f>Data!$BL$55:$BL$109</c:f>
              <c:numCache>
                <c:formatCode>General</c:formatCode>
                <c:ptCount val="55"/>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numCache>
            </c:numRef>
          </c:cat>
          <c:val>
            <c:numRef>
              <c:f>Data!$BP$55:$BP$109</c:f>
              <c:numCache>
                <c:formatCode>0.0%</c:formatCode>
                <c:ptCount val="55"/>
                <c:pt idx="0">
                  <c:v>0.12560822069644928</c:v>
                </c:pt>
                <c:pt idx="1">
                  <c:v>0.12731069326400757</c:v>
                </c:pt>
                <c:pt idx="2">
                  <c:v>0.12903232872486115</c:v>
                </c:pt>
                <c:pt idx="3">
                  <c:v>0.1276603564620018</c:v>
                </c:pt>
                <c:pt idx="4">
                  <c:v>0.12629033625125885</c:v>
                </c:pt>
                <c:pt idx="5">
                  <c:v>0.12323675863444805</c:v>
                </c:pt>
                <c:pt idx="6">
                  <c:v>0.12161429738625884</c:v>
                </c:pt>
                <c:pt idx="7">
                  <c:v>0.11486729921307415</c:v>
                </c:pt>
                <c:pt idx="8">
                  <c:v>0.11031635649851523</c:v>
                </c:pt>
                <c:pt idx="9">
                  <c:v>0.11071727933449438</c:v>
                </c:pt>
                <c:pt idx="10">
                  <c:v>0.11074916027973813</c:v>
                </c:pt>
                <c:pt idx="11">
                  <c:v>0.10908995879935901</c:v>
                </c:pt>
                <c:pt idx="12">
                  <c:v>0.10641923065793435</c:v>
                </c:pt>
                <c:pt idx="13">
                  <c:v>0.10543441093417982</c:v>
                </c:pt>
                <c:pt idx="14">
                  <c:v>0.10517377422862495</c:v>
                </c:pt>
                <c:pt idx="15">
                  <c:v>0.10652702119602075</c:v>
                </c:pt>
                <c:pt idx="16">
                  <c:v>0.10755455448392359</c:v>
                </c:pt>
                <c:pt idx="17">
                  <c:v>0.11142588406801224</c:v>
                </c:pt>
                <c:pt idx="18">
                  <c:v>0.10655814409255981</c:v>
                </c:pt>
                <c:pt idx="19">
                  <c:v>0.11035243421792984</c:v>
                </c:pt>
                <c:pt idx="20">
                  <c:v>0.11248534917831421</c:v>
                </c:pt>
                <c:pt idx="21">
                  <c:v>0.11494305729866028</c:v>
                </c:pt>
                <c:pt idx="22">
                  <c:v>0.12479672580957413</c:v>
                </c:pt>
                <c:pt idx="23">
                  <c:v>0.12527525424957275</c:v>
                </c:pt>
                <c:pt idx="24">
                  <c:v>0.1218298003077507</c:v>
                </c:pt>
                <c:pt idx="25">
                  <c:v>0.13308781385421753</c:v>
                </c:pt>
                <c:pt idx="26">
                  <c:v>0.14881134033203125</c:v>
                </c:pt>
                <c:pt idx="27">
                  <c:v>0.14465180039405823</c:v>
                </c:pt>
                <c:pt idx="28">
                  <c:v>0.14543354511260986</c:v>
                </c:pt>
                <c:pt idx="29">
                  <c:v>0.13891759514808655</c:v>
                </c:pt>
                <c:pt idx="30">
                  <c:v>0.15014462172985077</c:v>
                </c:pt>
                <c:pt idx="31">
                  <c:v>0.14642144739627838</c:v>
                </c:pt>
                <c:pt idx="32">
                  <c:v>0.14686013758182526</c:v>
                </c:pt>
                <c:pt idx="33">
                  <c:v>0.15284740924835205</c:v>
                </c:pt>
                <c:pt idx="34">
                  <c:v>0.15964600443840027</c:v>
                </c:pt>
                <c:pt idx="35">
                  <c:v>0.16628000140190125</c:v>
                </c:pt>
                <c:pt idx="36">
                  <c:v>0.16924038529396057</c:v>
                </c:pt>
                <c:pt idx="37">
                  <c:v>0.1770617663860321</c:v>
                </c:pt>
                <c:pt idx="38">
                  <c:v>0.18267036974430084</c:v>
                </c:pt>
                <c:pt idx="39">
                  <c:v>0.17269128561019897</c:v>
                </c:pt>
                <c:pt idx="40">
                  <c:v>0.1705666184425354</c:v>
                </c:pt>
                <c:pt idx="41">
                  <c:v>0.17203283309936523</c:v>
                </c:pt>
                <c:pt idx="42">
                  <c:v>0.18320570886135101</c:v>
                </c:pt>
                <c:pt idx="43">
                  <c:v>0.19373917579650879</c:v>
                </c:pt>
                <c:pt idx="44">
                  <c:v>0.20098970830440521</c:v>
                </c:pt>
                <c:pt idx="45">
                  <c:v>0.19863261282444</c:v>
                </c:pt>
                <c:pt idx="46">
                  <c:v>0.19522307813167572</c:v>
                </c:pt>
                <c:pt idx="47">
                  <c:v>0.1854109913110733</c:v>
                </c:pt>
                <c:pt idx="48">
                  <c:v>0.19799049198627472</c:v>
                </c:pt>
                <c:pt idx="49">
                  <c:v>0.19602005183696747</c:v>
                </c:pt>
                <c:pt idx="50">
                  <c:v>0.20762035250663757</c:v>
                </c:pt>
                <c:pt idx="51">
                  <c:v>0.19579383730888367</c:v>
                </c:pt>
                <c:pt idx="52">
                  <c:v>0.20187675952911377</c:v>
                </c:pt>
              </c:numCache>
            </c:numRef>
          </c:val>
          <c:smooth val="0"/>
          <c:extLst>
            <c:ext xmlns:c16="http://schemas.microsoft.com/office/drawing/2014/chart" uri="{C3380CC4-5D6E-409C-BE32-E72D297353CC}">
              <c16:uniqueId val="{00000001-7F62-489A-A42B-200F1B0C5D90}"/>
            </c:ext>
          </c:extLst>
        </c:ser>
        <c:dLbls>
          <c:showLegendKey val="0"/>
          <c:showVal val="0"/>
          <c:showCatName val="0"/>
          <c:showSerName val="0"/>
          <c:showPercent val="0"/>
          <c:showBubbleSize val="0"/>
        </c:dLbls>
        <c:marker val="1"/>
        <c:smooth val="0"/>
        <c:axId val="2137899784"/>
        <c:axId val="2137906360"/>
      </c:lineChart>
      <c:catAx>
        <c:axId val="2137899784"/>
        <c:scaling>
          <c:orientation val="minMax"/>
        </c:scaling>
        <c:delete val="0"/>
        <c:axPos val="b"/>
        <c:majorGridlines>
          <c:spPr>
            <a:ln w="12700">
              <a:solidFill>
                <a:schemeClr val="bg1">
                  <a:lumMod val="65000"/>
                </a:schemeClr>
              </a:solidFill>
              <a:prstDash val="sysDash"/>
            </a:ln>
          </c:spPr>
        </c:majorGridlines>
        <c:numFmt formatCode="General" sourceLinked="0"/>
        <c:majorTickMark val="none"/>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37906360"/>
        <c:crossesAt val="0"/>
        <c:auto val="1"/>
        <c:lblAlgn val="ctr"/>
        <c:lblOffset val="100"/>
        <c:tickLblSkip val="4"/>
        <c:tickMarkSkip val="4"/>
        <c:noMultiLvlLbl val="0"/>
      </c:catAx>
      <c:valAx>
        <c:axId val="2137906360"/>
        <c:scaling>
          <c:orientation val="minMax"/>
          <c:max val="0.22"/>
          <c:min val="0.1"/>
        </c:scaling>
        <c:delete val="0"/>
        <c:axPos val="l"/>
        <c:majorGridlines>
          <c:spPr>
            <a:ln w="3175">
              <a:solidFill>
                <a:schemeClr val="bg1">
                  <a:lumMod val="65000"/>
                </a:schemeClr>
              </a:solidFill>
              <a:prstDash val="solid"/>
            </a:ln>
          </c:spPr>
        </c:majorGridlines>
        <c:title>
          <c:tx>
            <c:rich>
              <a:bodyPr rot="-5400000" vert="horz"/>
              <a:lstStyle/>
              <a:p>
                <a:pPr>
                  <a:defRPr/>
                </a:pPr>
                <a:r>
                  <a:rPr lang="fr-FR" sz="1800"/>
                  <a:t>% of national income</a:t>
                </a:r>
              </a:p>
            </c:rich>
          </c:tx>
          <c:overlay val="0"/>
        </c:title>
        <c:numFmt formatCode="0%" sourceLinked="0"/>
        <c:majorTickMark val="none"/>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137899784"/>
        <c:crosses val="autoZero"/>
        <c:crossBetween val="midCat"/>
        <c:majorUnit val="0.02"/>
      </c:valAx>
      <c:spPr>
        <a:solidFill>
          <a:srgbClr val="FFFFFF"/>
        </a:solidFill>
        <a:ln w="3175">
          <a:noFill/>
          <a:prstDash val="solid"/>
        </a:ln>
      </c:spPr>
    </c:plotArea>
    <c:plotVisOnly val="1"/>
    <c:dispBlanksAs val="span"/>
    <c:showDLblsOverMax val="0"/>
  </c:chart>
  <c:spPr>
    <a:noFill/>
    <a:ln w="9525">
      <a:noFill/>
    </a:ln>
  </c:spPr>
  <c:txPr>
    <a:bodyPr/>
    <a:lstStyle/>
    <a:p>
      <a:pPr algn="ctr">
        <a:defRPr sz="9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a:t>Real average pre-tax income of bottom 50% and top 1%</a:t>
            </a:r>
            <a:r>
              <a:rPr lang="fr-FR" sz="1800" b="1" baseline="0"/>
              <a:t> adults</a:t>
            </a:r>
            <a:endParaRPr lang="fr-FR" sz="1800" b="1"/>
          </a:p>
        </c:rich>
      </c:tx>
      <c:layout>
        <c:manualLayout>
          <c:xMode val="edge"/>
          <c:yMode val="edge"/>
          <c:x val="0.13874773986585001"/>
          <c:y val="1.52508877566775E-2"/>
        </c:manualLayout>
      </c:layout>
      <c:overlay val="0"/>
    </c:title>
    <c:autoTitleDeleted val="0"/>
    <c:plotArea>
      <c:layout>
        <c:manualLayout>
          <c:layoutTarget val="inner"/>
          <c:xMode val="edge"/>
          <c:yMode val="edge"/>
          <c:x val="0.140758471857684"/>
          <c:y val="9.1578748734839704E-2"/>
          <c:w val="0.73473527016019702"/>
          <c:h val="0.72584369544304805"/>
        </c:manualLayout>
      </c:layout>
      <c:lineChart>
        <c:grouping val="standard"/>
        <c:varyColors val="0"/>
        <c:ser>
          <c:idx val="0"/>
          <c:order val="0"/>
          <c:tx>
            <c:v>Top 1% (left y-axis)</c:v>
          </c:tx>
          <c:spPr>
            <a:ln w="12700">
              <a:solidFill>
                <a:srgbClr val="000000"/>
              </a:solidFill>
              <a:prstDash val="solid"/>
            </a:ln>
          </c:spPr>
          <c:marker>
            <c:symbol val="circle"/>
            <c:size val="9"/>
            <c:spPr>
              <a:solidFill>
                <a:srgbClr val="FF0000"/>
              </a:solidFill>
              <a:ln>
                <a:solidFill>
                  <a:srgbClr val="000000"/>
                </a:solidFill>
                <a:prstDash val="solid"/>
              </a:ln>
            </c:spPr>
          </c:marker>
          <c:cat>
            <c:numRef>
              <c:f>Data!$DA$55:$DA$108</c:f>
              <c:numCache>
                <c:formatCode>General</c:formatCode>
                <c:ptCount val="5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numCache>
            </c:numRef>
          </c:cat>
          <c:val>
            <c:numRef>
              <c:f>Data!$EC$55:$EC$108</c:f>
              <c:numCache>
                <c:formatCode>#,##0</c:formatCode>
                <c:ptCount val="54"/>
                <c:pt idx="0">
                  <c:v>375225.26011145202</c:v>
                </c:pt>
                <c:pt idx="1">
                  <c:v>393168.40690105967</c:v>
                </c:pt>
                <c:pt idx="2">
                  <c:v>414780.06062551786</c:v>
                </c:pt>
                <c:pt idx="3">
                  <c:v>431600.77115017729</c:v>
                </c:pt>
                <c:pt idx="4">
                  <c:v>446872.08542192465</c:v>
                </c:pt>
                <c:pt idx="5">
                  <c:v>442100.94682010269</c:v>
                </c:pt>
                <c:pt idx="6">
                  <c:v>448926.11932070256</c:v>
                </c:pt>
                <c:pt idx="7">
                  <c:v>429694.19951596099</c:v>
                </c:pt>
                <c:pt idx="8">
                  <c:v>402662.53782515682</c:v>
                </c:pt>
                <c:pt idx="9">
                  <c:v>406169.98341799324</c:v>
                </c:pt>
                <c:pt idx="10">
                  <c:v>421129.93065022712</c:v>
                </c:pt>
                <c:pt idx="11">
                  <c:v>432131.91573118052</c:v>
                </c:pt>
                <c:pt idx="12">
                  <c:v>409668.44863623736</c:v>
                </c:pt>
                <c:pt idx="13">
                  <c:v>392833.93663179333</c:v>
                </c:pt>
                <c:pt idx="14">
                  <c:v>406176.1304274131</c:v>
                </c:pt>
                <c:pt idx="15">
                  <c:v>424127.37145682692</c:v>
                </c:pt>
                <c:pt idx="16">
                  <c:v>443452.94018118596</c:v>
                </c:pt>
                <c:pt idx="17">
                  <c:v>461152.3416105248</c:v>
                </c:pt>
                <c:pt idx="18">
                  <c:v>428208.21431078255</c:v>
                </c:pt>
                <c:pt idx="19">
                  <c:v>446880.99279724044</c:v>
                </c:pt>
                <c:pt idx="20">
                  <c:v>440573.2714005395</c:v>
                </c:pt>
                <c:pt idx="21">
                  <c:v>457521.89500504348</c:v>
                </c:pt>
                <c:pt idx="22">
                  <c:v>529858.74917789781</c:v>
                </c:pt>
                <c:pt idx="23">
                  <c:v>541414.92077744007</c:v>
                </c:pt>
                <c:pt idx="24">
                  <c:v>531470.33229552512</c:v>
                </c:pt>
                <c:pt idx="25">
                  <c:v>598701.43944218534</c:v>
                </c:pt>
                <c:pt idx="26">
                  <c:v>697620.91822382621</c:v>
                </c:pt>
                <c:pt idx="27">
                  <c:v>686375.3623378037</c:v>
                </c:pt>
                <c:pt idx="28">
                  <c:v>689681.72792318068</c:v>
                </c:pt>
                <c:pt idx="29">
                  <c:v>645544.72305292368</c:v>
                </c:pt>
                <c:pt idx="30">
                  <c:v>711418.34086322528</c:v>
                </c:pt>
                <c:pt idx="31">
                  <c:v>699466.83700362628</c:v>
                </c:pt>
                <c:pt idx="32">
                  <c:v>724400.60401744675</c:v>
                </c:pt>
                <c:pt idx="33">
                  <c:v>770673.69626427826</c:v>
                </c:pt>
                <c:pt idx="34">
                  <c:v>830354.97887916793</c:v>
                </c:pt>
                <c:pt idx="35">
                  <c:v>896423.47713527211</c:v>
                </c:pt>
                <c:pt idx="36">
                  <c:v>947322.56859017955</c:v>
                </c:pt>
                <c:pt idx="37">
                  <c:v>1020957.5481793241</c:v>
                </c:pt>
                <c:pt idx="38">
                  <c:v>1087998.5904222843</c:v>
                </c:pt>
                <c:pt idx="39">
                  <c:v>1023806.3736998204</c:v>
                </c:pt>
                <c:pt idx="40">
                  <c:v>1008823.9848999999</c:v>
                </c:pt>
                <c:pt idx="41">
                  <c:v>1028656.3230987263</c:v>
                </c:pt>
                <c:pt idx="42">
                  <c:v>1126094.2005181063</c:v>
                </c:pt>
                <c:pt idx="43">
                  <c:v>1218355.6487187746</c:v>
                </c:pt>
                <c:pt idx="44">
                  <c:v>1295616.0894351569</c:v>
                </c:pt>
                <c:pt idx="45">
                  <c:v>1264098.5656122277</c:v>
                </c:pt>
                <c:pt idx="46">
                  <c:v>1214828.9118384903</c:v>
                </c:pt>
                <c:pt idx="47">
                  <c:v>1101076.2007370719</c:v>
                </c:pt>
                <c:pt idx="48">
                  <c:v>1202657.2760054905</c:v>
                </c:pt>
                <c:pt idx="49">
                  <c:v>1209879.3847731801</c:v>
                </c:pt>
                <c:pt idx="50">
                  <c:v>1311973.0957156727</c:v>
                </c:pt>
                <c:pt idx="51">
                  <c:v>1238966.7642443341</c:v>
                </c:pt>
                <c:pt idx="52">
                  <c:v>1304770.5073455914</c:v>
                </c:pt>
              </c:numCache>
            </c:numRef>
          </c:val>
          <c:smooth val="0"/>
          <c:extLst>
            <c:ext xmlns:c16="http://schemas.microsoft.com/office/drawing/2014/chart" uri="{C3380CC4-5D6E-409C-BE32-E72D297353CC}">
              <c16:uniqueId val="{00000000-2C53-4C55-9C6B-30BF632F692E}"/>
            </c:ext>
          </c:extLst>
        </c:ser>
        <c:dLbls>
          <c:showLegendKey val="0"/>
          <c:showVal val="0"/>
          <c:showCatName val="0"/>
          <c:showSerName val="0"/>
          <c:showPercent val="0"/>
          <c:showBubbleSize val="0"/>
        </c:dLbls>
        <c:marker val="1"/>
        <c:smooth val="0"/>
        <c:axId val="2137831512"/>
        <c:axId val="2137834808"/>
      </c:lineChart>
      <c:lineChart>
        <c:grouping val="standard"/>
        <c:varyColors val="0"/>
        <c:ser>
          <c:idx val="1"/>
          <c:order val="1"/>
          <c:tx>
            <c:v>Bottom 90% (right y-axis)</c:v>
          </c:tx>
          <c:spPr>
            <a:ln>
              <a:solidFill>
                <a:sysClr val="windowText" lastClr="000000"/>
              </a:solidFill>
            </a:ln>
          </c:spPr>
          <c:marker>
            <c:symbol val="circle"/>
            <c:size val="9"/>
            <c:spPr>
              <a:solidFill>
                <a:sysClr val="window" lastClr="FFFFFF"/>
              </a:solidFill>
              <a:ln>
                <a:solidFill>
                  <a:sysClr val="windowText" lastClr="000000"/>
                </a:solidFill>
              </a:ln>
            </c:spPr>
          </c:marker>
          <c:cat>
            <c:numRef>
              <c:f>Data!$DA$55:$DA$108</c:f>
              <c:numCache>
                <c:formatCode>General</c:formatCode>
                <c:ptCount val="5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numCache>
            </c:numRef>
          </c:cat>
          <c:val>
            <c:numRef>
              <c:f>Data!$DX$55:$DX$108</c:f>
              <c:numCache>
                <c:formatCode>#,##0</c:formatCode>
                <c:ptCount val="54"/>
                <c:pt idx="0">
                  <c:v>11667.422457566881</c:v>
                </c:pt>
                <c:pt idx="1">
                  <c:v>11853.285958394166</c:v>
                </c:pt>
                <c:pt idx="2">
                  <c:v>12039.149459221451</c:v>
                </c:pt>
                <c:pt idx="3">
                  <c:v>12947.327157710624</c:v>
                </c:pt>
                <c:pt idx="4">
                  <c:v>13855.504856199796</c:v>
                </c:pt>
                <c:pt idx="5">
                  <c:v>14679.875871671724</c:v>
                </c:pt>
                <c:pt idx="6">
                  <c:v>15285.299067644442</c:v>
                </c:pt>
                <c:pt idx="7">
                  <c:v>15737.080774745567</c:v>
                </c:pt>
                <c:pt idx="8">
                  <c:v>15223.935036026618</c:v>
                </c:pt>
                <c:pt idx="9">
                  <c:v>14990.927599251783</c:v>
                </c:pt>
                <c:pt idx="10">
                  <c:v>15402.174658510083</c:v>
                </c:pt>
                <c:pt idx="11">
                  <c:v>16154.758994396832</c:v>
                </c:pt>
                <c:pt idx="12">
                  <c:v>15792.26464956659</c:v>
                </c:pt>
                <c:pt idx="13">
                  <c:v>15113.883992528257</c:v>
                </c:pt>
                <c:pt idx="14">
                  <c:v>15620.719236879448</c:v>
                </c:pt>
                <c:pt idx="15">
                  <c:v>15958.530385505104</c:v>
                </c:pt>
                <c:pt idx="16">
                  <c:v>16484.642193492858</c:v>
                </c:pt>
                <c:pt idx="17">
                  <c:v>16631.574512405325</c:v>
                </c:pt>
                <c:pt idx="18">
                  <c:v>15999.716958043055</c:v>
                </c:pt>
                <c:pt idx="19">
                  <c:v>15805.767404599739</c:v>
                </c:pt>
                <c:pt idx="20">
                  <c:v>14853.805383198254</c:v>
                </c:pt>
                <c:pt idx="21">
                  <c:v>14572.840974150655</c:v>
                </c:pt>
                <c:pt idx="22">
                  <c:v>15189.888152856482</c:v>
                </c:pt>
                <c:pt idx="23">
                  <c:v>15464.471345119618</c:v>
                </c:pt>
                <c:pt idx="24">
                  <c:v>15428.011620530377</c:v>
                </c:pt>
                <c:pt idx="25">
                  <c:v>15496.87165952903</c:v>
                </c:pt>
                <c:pt idx="26">
                  <c:v>15858.938900027462</c:v>
                </c:pt>
                <c:pt idx="27">
                  <c:v>16036.47155089976</c:v>
                </c:pt>
                <c:pt idx="28">
                  <c:v>15919.881630485805</c:v>
                </c:pt>
                <c:pt idx="29">
                  <c:v>15433.558000911746</c:v>
                </c:pt>
                <c:pt idx="30">
                  <c:v>14991.546028626746</c:v>
                </c:pt>
                <c:pt idx="31">
                  <c:v>15176.963907981757</c:v>
                </c:pt>
                <c:pt idx="32">
                  <c:v>15556.096136099024</c:v>
                </c:pt>
                <c:pt idx="33">
                  <c:v>15494.744132497126</c:v>
                </c:pt>
                <c:pt idx="34">
                  <c:v>15674.484017259418</c:v>
                </c:pt>
                <c:pt idx="35">
                  <c:v>16010.35503627664</c:v>
                </c:pt>
                <c:pt idx="36">
                  <c:v>16678.091283523099</c:v>
                </c:pt>
                <c:pt idx="37">
                  <c:v>17026.476528687024</c:v>
                </c:pt>
                <c:pt idx="38">
                  <c:v>17406.413983643892</c:v>
                </c:pt>
                <c:pt idx="39">
                  <c:v>17722.137980514937</c:v>
                </c:pt>
                <c:pt idx="40">
                  <c:v>17529.863173715348</c:v>
                </c:pt>
                <c:pt idx="41">
                  <c:v>17355.644053062708</c:v>
                </c:pt>
                <c:pt idx="42">
                  <c:v>17440.601514477567</c:v>
                </c:pt>
                <c:pt idx="43">
                  <c:v>17393.294904858725</c:v>
                </c:pt>
                <c:pt idx="44">
                  <c:v>17440.781996755006</c:v>
                </c:pt>
                <c:pt idx="45">
                  <c:v>17473.16464090841</c:v>
                </c:pt>
                <c:pt idx="46">
                  <c:v>17048.405743482479</c:v>
                </c:pt>
                <c:pt idx="47">
                  <c:v>16116.457015730772</c:v>
                </c:pt>
                <c:pt idx="48">
                  <c:v>15808.846260957644</c:v>
                </c:pt>
                <c:pt idx="49">
                  <c:v>15684.873547108018</c:v>
                </c:pt>
                <c:pt idx="50">
                  <c:v>15606.291953450931</c:v>
                </c:pt>
                <c:pt idx="51">
                  <c:v>16132.124620504308</c:v>
                </c:pt>
                <c:pt idx="52">
                  <c:v>16197.48694599806</c:v>
                </c:pt>
              </c:numCache>
            </c:numRef>
          </c:val>
          <c:smooth val="0"/>
          <c:extLst>
            <c:ext xmlns:c16="http://schemas.microsoft.com/office/drawing/2014/chart" uri="{C3380CC4-5D6E-409C-BE32-E72D297353CC}">
              <c16:uniqueId val="{00000001-2C53-4C55-9C6B-30BF632F692E}"/>
            </c:ext>
          </c:extLst>
        </c:ser>
        <c:dLbls>
          <c:showLegendKey val="0"/>
          <c:showVal val="0"/>
          <c:showCatName val="0"/>
          <c:showSerName val="0"/>
          <c:showPercent val="0"/>
          <c:showBubbleSize val="0"/>
        </c:dLbls>
        <c:marker val="1"/>
        <c:smooth val="0"/>
        <c:axId val="2137794200"/>
        <c:axId val="2137788280"/>
      </c:lineChart>
      <c:catAx>
        <c:axId val="2137831512"/>
        <c:scaling>
          <c:orientation val="minMax"/>
        </c:scaling>
        <c:delete val="0"/>
        <c:axPos val="b"/>
        <c:majorGridlines>
          <c:spPr>
            <a:ln w="12700">
              <a:solidFill>
                <a:schemeClr val="bg1">
                  <a:lumMod val="65000"/>
                </a:schemeClr>
              </a:solidFill>
              <a:prstDash val="sysDash"/>
            </a:ln>
          </c:spPr>
        </c:majorGridlines>
        <c:numFmt formatCode="General" sourceLinked="0"/>
        <c:majorTickMark val="none"/>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37834808"/>
        <c:crossesAt val="0"/>
        <c:auto val="1"/>
        <c:lblAlgn val="ctr"/>
        <c:lblOffset val="100"/>
        <c:tickLblSkip val="4"/>
        <c:tickMarkSkip val="4"/>
        <c:noMultiLvlLbl val="0"/>
      </c:catAx>
      <c:valAx>
        <c:axId val="2137834808"/>
        <c:scaling>
          <c:orientation val="minMax"/>
          <c:max val="1440000"/>
          <c:min val="0"/>
        </c:scaling>
        <c:delete val="0"/>
        <c:axPos val="l"/>
        <c:majorGridlines>
          <c:spPr>
            <a:ln w="3175">
              <a:solidFill>
                <a:schemeClr val="bg1">
                  <a:lumMod val="65000"/>
                </a:schemeClr>
              </a:solidFill>
              <a:prstDash val="solid"/>
            </a:ln>
          </c:spPr>
        </c:majorGridlines>
        <c:title>
          <c:tx>
            <c:rich>
              <a:bodyPr rot="-5400000" vert="horz"/>
              <a:lstStyle/>
              <a:p>
                <a:pPr>
                  <a:defRPr sz="1600"/>
                </a:pPr>
                <a:r>
                  <a:rPr lang="fr-FR"/>
                  <a:t>Top 1% real average pre-tax income (2014$) </a:t>
                </a:r>
              </a:p>
            </c:rich>
          </c:tx>
          <c:layout>
            <c:manualLayout>
              <c:xMode val="edge"/>
              <c:yMode val="edge"/>
              <c:x val="5.0078740157480297E-4"/>
              <c:y val="0.13686617604171999"/>
            </c:manualLayout>
          </c:layout>
          <c:overlay val="0"/>
        </c:title>
        <c:numFmt formatCode="#,##0" sourceLinked="0"/>
        <c:majorTickMark val="none"/>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137831512"/>
        <c:crosses val="autoZero"/>
        <c:crossBetween val="midCat"/>
        <c:majorUnit val="200000"/>
      </c:valAx>
      <c:valAx>
        <c:axId val="2137788280"/>
        <c:scaling>
          <c:orientation val="minMax"/>
          <c:max val="54000"/>
          <c:min val="0"/>
        </c:scaling>
        <c:delete val="0"/>
        <c:axPos val="r"/>
        <c:title>
          <c:tx>
            <c:rich>
              <a:bodyPr rot="-5400000" vert="horz"/>
              <a:lstStyle/>
              <a:p>
                <a:pPr>
                  <a:defRPr sz="1600"/>
                </a:pPr>
                <a:r>
                  <a:rPr lang="en-US" sz="1600"/>
                  <a:t>Bottom</a:t>
                </a:r>
                <a:r>
                  <a:rPr lang="en-US" sz="1600" baseline="0"/>
                  <a:t> 50% real average pre-tax income (2014$)</a:t>
                </a:r>
                <a:endParaRPr lang="en-US" sz="1600"/>
              </a:p>
            </c:rich>
          </c:tx>
          <c:layout>
            <c:manualLayout>
              <c:xMode val="edge"/>
              <c:yMode val="edge"/>
              <c:x val="0.95937696121318194"/>
              <c:y val="8.6852623814180102E-2"/>
            </c:manualLayout>
          </c:layout>
          <c:overlay val="0"/>
        </c:title>
        <c:numFmt formatCode="#,##0" sourceLinked="0"/>
        <c:majorTickMark val="out"/>
        <c:minorTickMark val="none"/>
        <c:tickLblPos val="nextTo"/>
        <c:txPr>
          <a:bodyPr/>
          <a:lstStyle/>
          <a:p>
            <a:pPr>
              <a:defRPr sz="1400"/>
            </a:pPr>
            <a:endParaRPr lang="en-US"/>
          </a:p>
        </c:txPr>
        <c:crossAx val="2137794200"/>
        <c:crosses val="max"/>
        <c:crossBetween val="between"/>
        <c:majorUnit val="7500"/>
      </c:valAx>
      <c:catAx>
        <c:axId val="2137794200"/>
        <c:scaling>
          <c:orientation val="minMax"/>
        </c:scaling>
        <c:delete val="1"/>
        <c:axPos val="b"/>
        <c:numFmt formatCode="General" sourceLinked="1"/>
        <c:majorTickMark val="out"/>
        <c:minorTickMark val="none"/>
        <c:tickLblPos val="none"/>
        <c:crossAx val="2137788280"/>
        <c:crosses val="autoZero"/>
        <c:auto val="1"/>
        <c:lblAlgn val="ctr"/>
        <c:lblOffset val="100"/>
        <c:noMultiLvlLbl val="0"/>
      </c:catAx>
      <c:spPr>
        <a:solidFill>
          <a:srgbClr val="FFFFFF"/>
        </a:solidFill>
        <a:ln w="3175">
          <a:noFill/>
          <a:prstDash val="solid"/>
        </a:ln>
      </c:spPr>
    </c:plotArea>
    <c:plotVisOnly val="1"/>
    <c:dispBlanksAs val="span"/>
    <c:showDLblsOverMax val="0"/>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0.65931</cdr:x>
      <cdr:y>0.69004</cdr:y>
    </cdr:from>
    <cdr:to>
      <cdr:x>0.84138</cdr:x>
      <cdr:y>0.77828</cdr:y>
    </cdr:to>
    <cdr:sp macro="" textlink="">
      <cdr:nvSpPr>
        <cdr:cNvPr id="2" name="Rectangle 1"/>
        <cdr:cNvSpPr/>
      </cdr:nvSpPr>
      <cdr:spPr>
        <a:xfrm xmlns:a="http://schemas.openxmlformats.org/drawingml/2006/main">
          <a:off x="6070619" y="3873497"/>
          <a:ext cx="1676410" cy="4953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800">
              <a:solidFill>
                <a:schemeClr val="tx1"/>
              </a:solidFill>
              <a:effectLst/>
              <a:latin typeface="Arial"/>
              <a:cs typeface="Arial"/>
            </a:rPr>
            <a:t>Bottom 50%</a:t>
          </a:r>
        </a:p>
      </cdr:txBody>
    </cdr:sp>
  </cdr:relSizeAnchor>
  <cdr:relSizeAnchor xmlns:cdr="http://schemas.openxmlformats.org/drawingml/2006/chartDrawing">
    <cdr:from>
      <cdr:x>0.47448</cdr:x>
      <cdr:y>0.23077</cdr:y>
    </cdr:from>
    <cdr:to>
      <cdr:x>0.87172</cdr:x>
      <cdr:y>0.33484</cdr:y>
    </cdr:to>
    <cdr:sp macro="" textlink="">
      <cdr:nvSpPr>
        <cdr:cNvPr id="3" name="Rectangle 2"/>
        <cdr:cNvSpPr/>
      </cdr:nvSpPr>
      <cdr:spPr>
        <a:xfrm xmlns:a="http://schemas.openxmlformats.org/drawingml/2006/main">
          <a:off x="4368813" y="1295413"/>
          <a:ext cx="3657587" cy="5841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Top 1%</a:t>
          </a:r>
        </a:p>
      </cdr:txBody>
    </cdr:sp>
  </cdr:relSizeAnchor>
  <cdr:relSizeAnchor xmlns:cdr="http://schemas.openxmlformats.org/drawingml/2006/chartDrawing">
    <cdr:from>
      <cdr:x>0.05241</cdr:x>
      <cdr:y>0.93891</cdr:y>
    </cdr:from>
    <cdr:to>
      <cdr:x>0.98207</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482600" y="5270477"/>
          <a:ext cx="8559810" cy="3429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200" b="0" i="0" u="none" strike="noStrike" baseline="0">
              <a:solidFill>
                <a:sysClr val="windowText" lastClr="000000"/>
              </a:solidFill>
              <a:effectLst/>
              <a:latin typeface="Arial"/>
              <a:ea typeface="+mn-ea"/>
              <a:cs typeface="Arial"/>
            </a:rPr>
            <a:t>Source: Piketty, Saez and Zucman (2016)</a:t>
          </a:r>
          <a:endParaRPr lang="en-US" sz="1200" b="0" i="0" u="none" strike="noStrike" baseline="0">
            <a:solidFill>
              <a:srgbClr val="000000"/>
            </a:solidFill>
            <a:latin typeface="Arial"/>
            <a:ea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0.10519</cdr:x>
      <cdr:y>0.92812</cdr:y>
    </cdr:from>
    <cdr:to>
      <cdr:x>1</cdr:x>
      <cdr:y>1</cdr:y>
    </cdr:to>
    <cdr:sp macro="" textlink="">
      <cdr:nvSpPr>
        <cdr:cNvPr id="2" name="Text Box 1"/>
        <cdr:cNvSpPr txBox="1">
          <a:spLocks xmlns:a="http://schemas.openxmlformats.org/drawingml/2006/main" noChangeArrowheads="1"/>
        </cdr:cNvSpPr>
      </cdr:nvSpPr>
      <cdr:spPr bwMode="auto">
        <a:xfrm xmlns:a="http://schemas.openxmlformats.org/drawingml/2006/main">
          <a:off x="901700" y="5410290"/>
          <a:ext cx="7670800" cy="4190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dirty="0">
              <a:latin typeface="Arial"/>
              <a:ea typeface="+mn-ea"/>
              <a:cs typeface="Arial"/>
            </a:rPr>
            <a:t>Source: Piketty, </a:t>
          </a:r>
          <a:r>
            <a:rPr lang="fr-FR" sz="1200" dirty="0" err="1">
              <a:latin typeface="Arial"/>
              <a:ea typeface="+mn-ea"/>
              <a:cs typeface="Arial"/>
            </a:rPr>
            <a:t>Saez</a:t>
          </a:r>
          <a:r>
            <a:rPr lang="fr-FR" sz="1200" dirty="0">
              <a:latin typeface="Arial"/>
              <a:ea typeface="+mn-ea"/>
              <a:cs typeface="Arial"/>
            </a:rPr>
            <a:t> and </a:t>
          </a:r>
          <a:r>
            <a:rPr lang="fr-FR" sz="1200" dirty="0" err="1">
              <a:latin typeface="Arial"/>
              <a:ea typeface="+mn-ea"/>
              <a:cs typeface="Arial"/>
            </a:rPr>
            <a:t>Zucman</a:t>
          </a:r>
          <a:r>
            <a:rPr lang="fr-FR" sz="1200" dirty="0">
              <a:latin typeface="Arial"/>
              <a:ea typeface="+mn-ea"/>
              <a:cs typeface="Arial"/>
            </a:rPr>
            <a:t> (2016)</a:t>
          </a:r>
          <a:endParaRPr lang="en-US" sz="1200" b="0" i="0" u="none" strike="noStrike" baseline="0" dirty="0">
            <a:solidFill>
              <a:srgbClr val="000000"/>
            </a:solidFill>
            <a:latin typeface="Arial"/>
            <a:ea typeface="Arial"/>
            <a:cs typeface="Arial"/>
          </a:endParaRPr>
        </a:p>
      </cdr:txBody>
    </cdr:sp>
  </cdr:relSizeAnchor>
  <cdr:relSizeAnchor xmlns:cdr="http://schemas.openxmlformats.org/drawingml/2006/chartDrawing">
    <cdr:from>
      <cdr:x>0.21214</cdr:x>
      <cdr:y>0.42775</cdr:y>
    </cdr:from>
    <cdr:to>
      <cdr:x>0.42587</cdr:x>
      <cdr:y>0.52931</cdr:y>
    </cdr:to>
    <cdr:sp macro="" textlink="">
      <cdr:nvSpPr>
        <cdr:cNvPr id="4" name="Rectangle 3"/>
        <cdr:cNvSpPr/>
      </cdr:nvSpPr>
      <cdr:spPr>
        <a:xfrm xmlns:a="http://schemas.openxmlformats.org/drawingml/2006/main">
          <a:off x="1817391" y="2487463"/>
          <a:ext cx="1831010" cy="590598"/>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1980: Top</a:t>
          </a:r>
          <a:r>
            <a:rPr lang="fr-FR" sz="1800" baseline="0">
              <a:solidFill>
                <a:schemeClr val="tx1"/>
              </a:solidFill>
              <a:effectLst/>
              <a:latin typeface="Arial"/>
              <a:cs typeface="Arial"/>
            </a:rPr>
            <a:t> 1% </a:t>
          </a:r>
        </a:p>
        <a:p xmlns:a="http://schemas.openxmlformats.org/drawingml/2006/main">
          <a:pPr algn="ctr"/>
          <a:r>
            <a:rPr lang="fr-FR" sz="1800" baseline="0">
              <a:solidFill>
                <a:schemeClr val="tx1"/>
              </a:solidFill>
              <a:effectLst/>
              <a:latin typeface="Arial"/>
              <a:cs typeface="Arial"/>
            </a:rPr>
            <a:t>= $428,000</a:t>
          </a:r>
          <a:endParaRPr lang="fr-FR" sz="1800">
            <a:solidFill>
              <a:schemeClr val="tx1"/>
            </a:solidFill>
            <a:effectLst/>
            <a:latin typeface="Arial"/>
            <a:cs typeface="Arial"/>
          </a:endParaRPr>
        </a:p>
      </cdr:txBody>
    </cdr:sp>
  </cdr:relSizeAnchor>
  <cdr:relSizeAnchor xmlns:cdr="http://schemas.openxmlformats.org/drawingml/2006/chartDrawing">
    <cdr:from>
      <cdr:x>0.20234</cdr:x>
      <cdr:y>0.68889</cdr:y>
    </cdr:from>
    <cdr:to>
      <cdr:x>0.44606</cdr:x>
      <cdr:y>0.79045</cdr:y>
    </cdr:to>
    <cdr:sp macro="" textlink="">
      <cdr:nvSpPr>
        <cdr:cNvPr id="13" name="Rectangle 12"/>
        <cdr:cNvSpPr/>
      </cdr:nvSpPr>
      <cdr:spPr>
        <a:xfrm xmlns:a="http://schemas.openxmlformats.org/drawingml/2006/main">
          <a:off x="1733421" y="4006084"/>
          <a:ext cx="2087932" cy="590598"/>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1980: Bottom 50</a:t>
          </a:r>
          <a:r>
            <a:rPr lang="fr-FR" sz="1800" baseline="0">
              <a:solidFill>
                <a:schemeClr val="tx1"/>
              </a:solidFill>
              <a:effectLst/>
              <a:latin typeface="Arial"/>
              <a:cs typeface="Arial"/>
            </a:rPr>
            <a:t>% = $16,000</a:t>
          </a:r>
          <a:endParaRPr lang="fr-FR" sz="1800">
            <a:solidFill>
              <a:schemeClr val="tx1"/>
            </a:solidFill>
            <a:effectLst/>
            <a:latin typeface="Arial"/>
            <a:cs typeface="Arial"/>
          </a:endParaRPr>
        </a:p>
      </cdr:txBody>
    </cdr:sp>
  </cdr:relSizeAnchor>
  <cdr:relSizeAnchor xmlns:cdr="http://schemas.openxmlformats.org/drawingml/2006/chartDrawing">
    <cdr:from>
      <cdr:x>0.5184</cdr:x>
      <cdr:y>0.08745</cdr:y>
    </cdr:from>
    <cdr:to>
      <cdr:x>0.86819</cdr:x>
      <cdr:y>0.1472</cdr:y>
    </cdr:to>
    <cdr:sp macro="" textlink="">
      <cdr:nvSpPr>
        <cdr:cNvPr id="14" name="Rectangle 13"/>
        <cdr:cNvSpPr/>
      </cdr:nvSpPr>
      <cdr:spPr>
        <a:xfrm xmlns:a="http://schemas.openxmlformats.org/drawingml/2006/main">
          <a:off x="4443955" y="509780"/>
          <a:ext cx="2998575" cy="348301"/>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800">
              <a:solidFill>
                <a:schemeClr val="tx1"/>
              </a:solidFill>
              <a:effectLst/>
              <a:latin typeface="Arial"/>
              <a:cs typeface="Arial"/>
            </a:rPr>
            <a:t>2014:Top</a:t>
          </a:r>
          <a:r>
            <a:rPr lang="fr-FR" sz="1800" baseline="0">
              <a:solidFill>
                <a:schemeClr val="tx1"/>
              </a:solidFill>
              <a:effectLst/>
              <a:latin typeface="Arial"/>
              <a:cs typeface="Arial"/>
            </a:rPr>
            <a:t> 1% = $1,305,000</a:t>
          </a:r>
          <a:endParaRPr lang="fr-FR" sz="1800">
            <a:solidFill>
              <a:schemeClr val="tx1"/>
            </a:solidFill>
            <a:effectLst/>
            <a:latin typeface="Arial"/>
            <a:cs typeface="Arial"/>
          </a:endParaRPr>
        </a:p>
      </cdr:txBody>
    </cdr:sp>
  </cdr:relSizeAnchor>
  <cdr:relSizeAnchor xmlns:cdr="http://schemas.openxmlformats.org/drawingml/2006/chartDrawing">
    <cdr:from>
      <cdr:x>0.59661</cdr:x>
      <cdr:y>0.68783</cdr:y>
    </cdr:from>
    <cdr:to>
      <cdr:x>0.85294</cdr:x>
      <cdr:y>0.78939</cdr:y>
    </cdr:to>
    <cdr:sp macro="" textlink="">
      <cdr:nvSpPr>
        <cdr:cNvPr id="17" name="Rectangle 16"/>
        <cdr:cNvSpPr/>
      </cdr:nvSpPr>
      <cdr:spPr>
        <a:xfrm xmlns:a="http://schemas.openxmlformats.org/drawingml/2006/main">
          <a:off x="5116286" y="4009989"/>
          <a:ext cx="2198100" cy="592085"/>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800">
              <a:solidFill>
                <a:schemeClr val="tx1"/>
              </a:solidFill>
              <a:effectLst/>
              <a:latin typeface="Arial"/>
              <a:cs typeface="Arial"/>
            </a:rPr>
            <a:t>2014: Bottom 50</a:t>
          </a:r>
          <a:r>
            <a:rPr lang="fr-FR" sz="1800" baseline="0">
              <a:solidFill>
                <a:schemeClr val="tx1"/>
              </a:solidFill>
              <a:effectLst/>
              <a:latin typeface="Arial"/>
              <a:cs typeface="Arial"/>
            </a:rPr>
            <a:t>% = $16,200</a:t>
          </a:r>
          <a:endParaRPr lang="fr-FR" sz="1800">
            <a:solidFill>
              <a:schemeClr val="tx1"/>
            </a:solidFill>
            <a:effectLst/>
            <a:latin typeface="Arial"/>
            <a:cs typeface="Aria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DA7FCC-DF04-431C-AE1F-70379F68C4DA}"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118075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DA7FCC-DF04-431C-AE1F-70379F68C4DA}"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294278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DA7FCC-DF04-431C-AE1F-70379F68C4DA}"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225132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DA7FCC-DF04-431C-AE1F-70379F68C4DA}"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367451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DA7FCC-DF04-431C-AE1F-70379F68C4DA}"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64327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DA7FCC-DF04-431C-AE1F-70379F68C4DA}"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320552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DA7FCC-DF04-431C-AE1F-70379F68C4DA}"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186157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DA7FCC-DF04-431C-AE1F-70379F68C4DA}"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6855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A7FCC-DF04-431C-AE1F-70379F68C4DA}"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12919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DA7FCC-DF04-431C-AE1F-70379F68C4DA}"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121516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DA7FCC-DF04-431C-AE1F-70379F68C4DA}"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4F1B1-EE22-40AD-80A5-27E1FC2B5216}" type="slidenum">
              <a:rPr lang="en-US" smtClean="0"/>
              <a:t>‹#›</a:t>
            </a:fld>
            <a:endParaRPr lang="en-US"/>
          </a:p>
        </p:txBody>
      </p:sp>
    </p:spTree>
    <p:extLst>
      <p:ext uri="{BB962C8B-B14F-4D97-AF65-F5344CB8AC3E}">
        <p14:creationId xmlns:p14="http://schemas.microsoft.com/office/powerpoint/2010/main" val="15323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A7FCC-DF04-431C-AE1F-70379F68C4DA}" type="datetimeFigureOut">
              <a:rPr lang="en-US" smtClean="0"/>
              <a:t>11/13/2019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4F1B1-EE22-40AD-80A5-27E1FC2B5216}" type="slidenum">
              <a:rPr lang="en-US" smtClean="0"/>
              <a:t>‹#›</a:t>
            </a:fld>
            <a:endParaRPr lang="en-US"/>
          </a:p>
        </p:txBody>
      </p:sp>
    </p:spTree>
    <p:extLst>
      <p:ext uri="{BB962C8B-B14F-4D97-AF65-F5344CB8AC3E}">
        <p14:creationId xmlns:p14="http://schemas.microsoft.com/office/powerpoint/2010/main" val="148295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federalreserve.gov/releases/z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gabriel-zucman.eu/files/saez-zucman-wealthtax-warren.pdf" TargetMode="External"/><Relationship Id="rId2" Type="http://schemas.openxmlformats.org/officeDocument/2006/relationships/hyperlink" Target="https://www.brookings.edu/wp-content/uploads/2019/09/Saez-Zucman_conference-draft.pdf" TargetMode="External"/><Relationship Id="rId1" Type="http://schemas.openxmlformats.org/officeDocument/2006/relationships/slideLayout" Target="../slideLayouts/slideLayout2.xml"/><Relationship Id="rId5" Type="http://schemas.openxmlformats.org/officeDocument/2006/relationships/hyperlink" Target="https://www.washingtonpost.com/opinions/2019/04/04/wealth-tax-presents-revenue-estimation-puzzle/" TargetMode="External"/><Relationship Id="rId4" Type="http://schemas.openxmlformats.org/officeDocument/2006/relationships/hyperlink" Target="http://www.columbia.edu/~wk2110/bin/BPEASaezZucman.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ederalreserve.gov/releases/z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top 1 percent – wealth inequality, taxation and “superstars”</a:t>
            </a:r>
          </a:p>
        </p:txBody>
      </p:sp>
      <p:sp>
        <p:nvSpPr>
          <p:cNvPr id="3" name="Subtitle 2"/>
          <p:cNvSpPr>
            <a:spLocks noGrp="1"/>
          </p:cNvSpPr>
          <p:nvPr>
            <p:ph type="subTitle" idx="1"/>
          </p:nvPr>
        </p:nvSpPr>
        <p:spPr/>
        <p:txBody>
          <a:bodyPr/>
          <a:lstStyle/>
          <a:p>
            <a:r>
              <a:rPr lang="en-US" dirty="0"/>
              <a:t>David J. Deming</a:t>
            </a:r>
          </a:p>
          <a:p>
            <a:r>
              <a:rPr lang="en-US" dirty="0"/>
              <a:t>SUP-206, Fall 2019</a:t>
            </a:r>
          </a:p>
        </p:txBody>
      </p:sp>
    </p:spTree>
    <p:extLst>
      <p:ext uri="{BB962C8B-B14F-4D97-AF65-F5344CB8AC3E}">
        <p14:creationId xmlns:p14="http://schemas.microsoft.com/office/powerpoint/2010/main" val="39022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E885-9833-4FC4-A299-72939A3092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6898EB-7B9A-4FD7-A908-E001C0FDAB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413A97-A395-4B8E-93CF-FA71E2F5A519}"/>
              </a:ext>
            </a:extLst>
          </p:cNvPr>
          <p:cNvPicPr>
            <a:picLocks noChangeAspect="1"/>
          </p:cNvPicPr>
          <p:nvPr/>
        </p:nvPicPr>
        <p:blipFill>
          <a:blip r:embed="rId2"/>
          <a:stretch>
            <a:fillRect/>
          </a:stretch>
        </p:blipFill>
        <p:spPr>
          <a:xfrm>
            <a:off x="0" y="818007"/>
            <a:ext cx="12192000" cy="5221986"/>
          </a:xfrm>
          <a:prstGeom prst="rect">
            <a:avLst/>
          </a:prstGeom>
        </p:spPr>
      </p:pic>
    </p:spTree>
    <p:extLst>
      <p:ext uri="{BB962C8B-B14F-4D97-AF65-F5344CB8AC3E}">
        <p14:creationId xmlns:p14="http://schemas.microsoft.com/office/powerpoint/2010/main" val="234014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1"/>
          <p:cNvGraphicFramePr>
            <a:graphicFrameLocks noGrp="1"/>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65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1"/>
          <p:cNvGraphicFramePr>
            <a:graphicFrameLocks noGrp="1"/>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233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50047" y="26125"/>
            <a:ext cx="10742942" cy="6755215"/>
          </a:xfrm>
          <a:prstGeom prst="rect">
            <a:avLst/>
          </a:prstGeom>
        </p:spPr>
      </p:pic>
    </p:spTree>
    <p:extLst>
      <p:ext uri="{BB962C8B-B14F-4D97-AF65-F5344CB8AC3E}">
        <p14:creationId xmlns:p14="http://schemas.microsoft.com/office/powerpoint/2010/main" val="287339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6124" y="0"/>
            <a:ext cx="10733133" cy="6827474"/>
          </a:xfrm>
          <a:prstGeom prst="rect">
            <a:avLst/>
          </a:prstGeom>
        </p:spPr>
      </p:pic>
    </p:spTree>
    <p:extLst>
      <p:ext uri="{BB962C8B-B14F-4D97-AF65-F5344CB8AC3E}">
        <p14:creationId xmlns:p14="http://schemas.microsoft.com/office/powerpoint/2010/main" val="399607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05593" y="0"/>
            <a:ext cx="10656916" cy="6853353"/>
          </a:xfrm>
          <a:prstGeom prst="rect">
            <a:avLst/>
          </a:prstGeom>
        </p:spPr>
      </p:pic>
    </p:spTree>
    <p:extLst>
      <p:ext uri="{BB962C8B-B14F-4D97-AF65-F5344CB8AC3E}">
        <p14:creationId xmlns:p14="http://schemas.microsoft.com/office/powerpoint/2010/main" val="4606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a:t>
            </a:r>
          </a:p>
        </p:txBody>
      </p:sp>
      <p:sp>
        <p:nvSpPr>
          <p:cNvPr id="3" name="Content Placeholder 2"/>
          <p:cNvSpPr>
            <a:spLocks noGrp="1"/>
          </p:cNvSpPr>
          <p:nvPr>
            <p:ph idx="1"/>
          </p:nvPr>
        </p:nvSpPr>
        <p:spPr/>
        <p:txBody>
          <a:bodyPr>
            <a:normAutofit fontScale="92500" lnSpcReduction="20000"/>
          </a:bodyPr>
          <a:lstStyle/>
          <a:p>
            <a:r>
              <a:rPr lang="en-US" dirty="0"/>
              <a:t>Some growth in top 5%, but it’s mostly a top 1 percent (even top 0.1 percent) phenomenon</a:t>
            </a:r>
          </a:p>
          <a:p>
            <a:pPr lvl="1"/>
            <a:r>
              <a:rPr lang="en-US" dirty="0"/>
              <a:t>Growing top 1% share is pre-tax, so it can’t </a:t>
            </a:r>
            <a:r>
              <a:rPr lang="en-US" i="1" dirty="0"/>
              <a:t>directly</a:t>
            </a:r>
            <a:r>
              <a:rPr lang="en-US" dirty="0"/>
              <a:t> be about falling top MTR</a:t>
            </a:r>
          </a:p>
          <a:p>
            <a:pPr lvl="1"/>
            <a:endParaRPr lang="en-US" dirty="0"/>
          </a:p>
          <a:p>
            <a:r>
              <a:rPr lang="en-US" dirty="0"/>
              <a:t> Bottom 50% - no growth in real incomes, falling income share</a:t>
            </a:r>
          </a:p>
          <a:p>
            <a:endParaRPr lang="en-US" dirty="0"/>
          </a:p>
          <a:p>
            <a:r>
              <a:rPr lang="en-US" dirty="0"/>
              <a:t>Top 1% share is double 1960 levels, and highest since 1929</a:t>
            </a:r>
          </a:p>
          <a:p>
            <a:endParaRPr lang="en-US" dirty="0"/>
          </a:p>
          <a:p>
            <a:r>
              <a:rPr lang="en-US" dirty="0"/>
              <a:t>Growth in top 1% share since 1970s in all Anglophone countries, but most pronounced in the U.S.</a:t>
            </a:r>
          </a:p>
          <a:p>
            <a:pPr lvl="1"/>
            <a:r>
              <a:rPr lang="en-US" dirty="0"/>
              <a:t>UK – 9 percent to 14 percent; US – 10 percent to 20 percent</a:t>
            </a:r>
          </a:p>
          <a:p>
            <a:pPr lvl="1"/>
            <a:r>
              <a:rPr lang="en-US" dirty="0"/>
              <a:t>Very different patterns in Western Europe</a:t>
            </a:r>
          </a:p>
          <a:p>
            <a:endParaRPr lang="en-US" dirty="0"/>
          </a:p>
          <a:p>
            <a:endParaRPr lang="en-US" dirty="0"/>
          </a:p>
        </p:txBody>
      </p:sp>
    </p:spTree>
    <p:extLst>
      <p:ext uri="{BB962C8B-B14F-4D97-AF65-F5344CB8AC3E}">
        <p14:creationId xmlns:p14="http://schemas.microsoft.com/office/powerpoint/2010/main" val="18758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Pre-tax vs. Post-tax; Labor vs. Capital Income</a:t>
            </a:r>
          </a:p>
        </p:txBody>
      </p:sp>
      <p:sp>
        <p:nvSpPr>
          <p:cNvPr id="3" name="Content Placeholder 2"/>
          <p:cNvSpPr>
            <a:spLocks noGrp="1"/>
          </p:cNvSpPr>
          <p:nvPr>
            <p:ph idx="1"/>
          </p:nvPr>
        </p:nvSpPr>
        <p:spPr/>
        <p:txBody>
          <a:bodyPr/>
          <a:lstStyle/>
          <a:p>
            <a:r>
              <a:rPr lang="en-US" dirty="0"/>
              <a:t>Increasing importance of transfers</a:t>
            </a:r>
          </a:p>
          <a:p>
            <a:pPr lvl="1"/>
            <a:r>
              <a:rPr lang="en-US" dirty="0"/>
              <a:t>Direct monetary transfers (e.g. welfare, EITC, social security)</a:t>
            </a:r>
          </a:p>
          <a:p>
            <a:pPr lvl="1"/>
            <a:r>
              <a:rPr lang="en-US" dirty="0"/>
              <a:t>In-kind transfers (health care, SNAP, subsidized housing)</a:t>
            </a:r>
          </a:p>
          <a:p>
            <a:endParaRPr lang="en-US" dirty="0"/>
          </a:p>
          <a:p>
            <a:r>
              <a:rPr lang="en-US" dirty="0"/>
              <a:t>Capital income – flow income from ownership of assets (e.g. dividends, capital gains, rental income)</a:t>
            </a:r>
          </a:p>
          <a:p>
            <a:pPr lvl="1"/>
            <a:r>
              <a:rPr lang="en-US" dirty="0"/>
              <a:t>Wealth is the stock; capital income is the flow</a:t>
            </a:r>
          </a:p>
          <a:p>
            <a:pPr lvl="1"/>
            <a:endParaRPr lang="en-US" dirty="0"/>
          </a:p>
          <a:p>
            <a:pPr marL="0" indent="0">
              <a:buNone/>
            </a:pPr>
            <a:endParaRPr lang="en-US" dirty="0"/>
          </a:p>
        </p:txBody>
      </p:sp>
    </p:spTree>
    <p:extLst>
      <p:ext uri="{BB962C8B-B14F-4D97-AF65-F5344CB8AC3E}">
        <p14:creationId xmlns:p14="http://schemas.microsoft.com/office/powerpoint/2010/main" val="135913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4760" y="0"/>
            <a:ext cx="10431866" cy="6832474"/>
          </a:xfrm>
          <a:prstGeom prst="rect">
            <a:avLst/>
          </a:prstGeom>
        </p:spPr>
      </p:pic>
    </p:spTree>
    <p:extLst>
      <p:ext uri="{BB962C8B-B14F-4D97-AF65-F5344CB8AC3E}">
        <p14:creationId xmlns:p14="http://schemas.microsoft.com/office/powerpoint/2010/main" val="171995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38824" y="15633"/>
            <a:ext cx="10165348" cy="6809416"/>
          </a:xfrm>
          <a:prstGeom prst="rect">
            <a:avLst/>
          </a:prstGeom>
        </p:spPr>
      </p:pic>
    </p:spTree>
    <p:extLst>
      <p:ext uri="{BB962C8B-B14F-4D97-AF65-F5344CB8AC3E}">
        <p14:creationId xmlns:p14="http://schemas.microsoft.com/office/powerpoint/2010/main" val="106018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Content Placeholder 2"/>
          <p:cNvSpPr>
            <a:spLocks noGrp="1"/>
          </p:cNvSpPr>
          <p:nvPr>
            <p:ph idx="1"/>
          </p:nvPr>
        </p:nvSpPr>
        <p:spPr/>
        <p:txBody>
          <a:bodyPr>
            <a:normAutofit lnSpcReduction="10000"/>
          </a:bodyPr>
          <a:lstStyle/>
          <a:p>
            <a:r>
              <a:rPr lang="en-US" dirty="0"/>
              <a:t>Overview of trends – current and historical perspective</a:t>
            </a:r>
          </a:p>
          <a:p>
            <a:endParaRPr lang="en-US" dirty="0"/>
          </a:p>
          <a:p>
            <a:r>
              <a:rPr lang="en-US" dirty="0"/>
              <a:t>Thinking critically about the role of wealth concentration</a:t>
            </a:r>
          </a:p>
          <a:p>
            <a:pPr lvl="1"/>
            <a:r>
              <a:rPr lang="en-US" dirty="0"/>
              <a:t>Separate the positive from the normative</a:t>
            </a:r>
          </a:p>
          <a:p>
            <a:pPr lvl="1"/>
            <a:r>
              <a:rPr lang="en-US" dirty="0"/>
              <a:t>Superstars, or rent-seekers?</a:t>
            </a:r>
          </a:p>
          <a:p>
            <a:pPr lvl="1"/>
            <a:r>
              <a:rPr lang="en-US" dirty="0"/>
              <a:t>Who are the 1 percent?</a:t>
            </a:r>
          </a:p>
          <a:p>
            <a:pPr lvl="1"/>
            <a:endParaRPr lang="en-US" dirty="0"/>
          </a:p>
          <a:p>
            <a:r>
              <a:rPr lang="en-US" dirty="0"/>
              <a:t>Income inequality and taxation</a:t>
            </a:r>
          </a:p>
          <a:p>
            <a:endParaRPr lang="en-US" dirty="0"/>
          </a:p>
          <a:p>
            <a:r>
              <a:rPr lang="en-US" dirty="0"/>
              <a:t>Bonus: Offshore tax havens</a:t>
            </a:r>
          </a:p>
          <a:p>
            <a:endParaRPr lang="en-US" dirty="0"/>
          </a:p>
          <a:p>
            <a:endParaRPr lang="en-US" dirty="0"/>
          </a:p>
        </p:txBody>
      </p:sp>
    </p:spTree>
    <p:extLst>
      <p:ext uri="{BB962C8B-B14F-4D97-AF65-F5344CB8AC3E}">
        <p14:creationId xmlns:p14="http://schemas.microsoft.com/office/powerpoint/2010/main" val="349076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271B4A7-2AFD-454A-9B46-AD980B17D299}"/>
              </a:ext>
            </a:extLst>
          </p:cNvPr>
          <p:cNvPicPr>
            <a:picLocks noChangeAspect="1"/>
          </p:cNvPicPr>
          <p:nvPr/>
        </p:nvPicPr>
        <p:blipFill>
          <a:blip r:embed="rId2"/>
          <a:stretch>
            <a:fillRect/>
          </a:stretch>
        </p:blipFill>
        <p:spPr>
          <a:xfrm>
            <a:off x="588297" y="87744"/>
            <a:ext cx="10770582" cy="6659693"/>
          </a:xfrm>
          <a:prstGeom prst="rect">
            <a:avLst/>
          </a:prstGeom>
        </p:spPr>
      </p:pic>
    </p:spTree>
    <p:extLst>
      <p:ext uri="{BB962C8B-B14F-4D97-AF65-F5344CB8AC3E}">
        <p14:creationId xmlns:p14="http://schemas.microsoft.com/office/powerpoint/2010/main" val="66975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A64B-0344-4948-8ADF-DBE7323F1C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EBAC9A-103F-4224-9A76-FFAF187480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D47D3B-1F3D-4E54-BC01-4FDC2F97A3D2}"/>
              </a:ext>
            </a:extLst>
          </p:cNvPr>
          <p:cNvPicPr>
            <a:picLocks noChangeAspect="1"/>
          </p:cNvPicPr>
          <p:nvPr/>
        </p:nvPicPr>
        <p:blipFill>
          <a:blip r:embed="rId2"/>
          <a:stretch>
            <a:fillRect/>
          </a:stretch>
        </p:blipFill>
        <p:spPr>
          <a:xfrm>
            <a:off x="842362" y="304759"/>
            <a:ext cx="10507276" cy="6248481"/>
          </a:xfrm>
          <a:prstGeom prst="rect">
            <a:avLst/>
          </a:prstGeom>
        </p:spPr>
      </p:pic>
    </p:spTree>
    <p:extLst>
      <p:ext uri="{BB962C8B-B14F-4D97-AF65-F5344CB8AC3E}">
        <p14:creationId xmlns:p14="http://schemas.microsoft.com/office/powerpoint/2010/main" val="392469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C0F745C-4C35-4F90-A4F8-EB7D3AA4C62A}"/>
              </a:ext>
            </a:extLst>
          </p:cNvPr>
          <p:cNvPicPr>
            <a:picLocks noChangeAspect="1"/>
          </p:cNvPicPr>
          <p:nvPr/>
        </p:nvPicPr>
        <p:blipFill>
          <a:blip r:embed="rId2"/>
          <a:stretch>
            <a:fillRect/>
          </a:stretch>
        </p:blipFill>
        <p:spPr>
          <a:xfrm>
            <a:off x="889325" y="0"/>
            <a:ext cx="10413350" cy="6858000"/>
          </a:xfrm>
          <a:prstGeom prst="rect">
            <a:avLst/>
          </a:prstGeom>
        </p:spPr>
      </p:pic>
    </p:spTree>
    <p:extLst>
      <p:ext uri="{BB962C8B-B14F-4D97-AF65-F5344CB8AC3E}">
        <p14:creationId xmlns:p14="http://schemas.microsoft.com/office/powerpoint/2010/main" val="281667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D20812A-3E27-4EE3-B2E2-553F6066E1E2}"/>
              </a:ext>
            </a:extLst>
          </p:cNvPr>
          <p:cNvPicPr>
            <a:picLocks noChangeAspect="1"/>
          </p:cNvPicPr>
          <p:nvPr/>
        </p:nvPicPr>
        <p:blipFill>
          <a:blip r:embed="rId2"/>
          <a:stretch>
            <a:fillRect/>
          </a:stretch>
        </p:blipFill>
        <p:spPr>
          <a:xfrm>
            <a:off x="865277" y="0"/>
            <a:ext cx="10674472" cy="6789271"/>
          </a:xfrm>
          <a:prstGeom prst="rect">
            <a:avLst/>
          </a:prstGeom>
        </p:spPr>
      </p:pic>
    </p:spTree>
    <p:extLst>
      <p:ext uri="{BB962C8B-B14F-4D97-AF65-F5344CB8AC3E}">
        <p14:creationId xmlns:p14="http://schemas.microsoft.com/office/powerpoint/2010/main" val="171476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A5FF92F-48C7-49B4-9B2A-770E83FEA4D8}"/>
              </a:ext>
            </a:extLst>
          </p:cNvPr>
          <p:cNvPicPr>
            <a:picLocks noChangeAspect="1"/>
          </p:cNvPicPr>
          <p:nvPr/>
        </p:nvPicPr>
        <p:blipFill>
          <a:blip r:embed="rId2"/>
          <a:stretch>
            <a:fillRect/>
          </a:stretch>
        </p:blipFill>
        <p:spPr>
          <a:xfrm>
            <a:off x="857775" y="54321"/>
            <a:ext cx="10807869" cy="6734950"/>
          </a:xfrm>
          <a:prstGeom prst="rect">
            <a:avLst/>
          </a:prstGeom>
        </p:spPr>
      </p:pic>
    </p:spTree>
    <p:extLst>
      <p:ext uri="{BB962C8B-B14F-4D97-AF65-F5344CB8AC3E}">
        <p14:creationId xmlns:p14="http://schemas.microsoft.com/office/powerpoint/2010/main" val="3923202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5274" y="-1"/>
            <a:ext cx="10599663" cy="6830027"/>
          </a:xfrm>
          <a:prstGeom prst="rect">
            <a:avLst/>
          </a:prstGeom>
        </p:spPr>
      </p:pic>
    </p:spTree>
    <p:extLst>
      <p:ext uri="{BB962C8B-B14F-4D97-AF65-F5344CB8AC3E}">
        <p14:creationId xmlns:p14="http://schemas.microsoft.com/office/powerpoint/2010/main" val="250407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a:t>
            </a:r>
          </a:p>
        </p:txBody>
      </p:sp>
      <p:sp>
        <p:nvSpPr>
          <p:cNvPr id="3" name="Content Placeholder 2"/>
          <p:cNvSpPr>
            <a:spLocks noGrp="1"/>
          </p:cNvSpPr>
          <p:nvPr>
            <p:ph idx="1"/>
          </p:nvPr>
        </p:nvSpPr>
        <p:spPr/>
        <p:txBody>
          <a:bodyPr>
            <a:normAutofit fontScale="85000" lnSpcReduction="20000"/>
          </a:bodyPr>
          <a:lstStyle/>
          <a:p>
            <a:r>
              <a:rPr lang="en-US" dirty="0"/>
              <a:t>How to calculate the value of held assets?</a:t>
            </a:r>
          </a:p>
          <a:p>
            <a:pPr lvl="1"/>
            <a:r>
              <a:rPr lang="en-US" dirty="0" err="1"/>
              <a:t>Saez</a:t>
            </a:r>
            <a:r>
              <a:rPr lang="en-US" dirty="0"/>
              <a:t> and </a:t>
            </a:r>
            <a:r>
              <a:rPr lang="en-US" dirty="0" err="1"/>
              <a:t>Zucman</a:t>
            </a:r>
            <a:r>
              <a:rPr lang="en-US" dirty="0"/>
              <a:t> (2016) outline a method for imputing wealth based on capital income flows</a:t>
            </a:r>
          </a:p>
          <a:p>
            <a:endParaRPr lang="en-US" dirty="0"/>
          </a:p>
          <a:p>
            <a:r>
              <a:rPr lang="en-US" dirty="0"/>
              <a:t>Start with IRS reported capital income – compute a “capitalization factor” that maps tax income to recorded wealth from </a:t>
            </a:r>
            <a:r>
              <a:rPr lang="en-US" dirty="0">
                <a:hlinkClick r:id="rId2"/>
              </a:rPr>
              <a:t>US Financial Accounts</a:t>
            </a:r>
            <a:endParaRPr lang="en-US" dirty="0"/>
          </a:p>
          <a:p>
            <a:pPr lvl="1"/>
            <a:r>
              <a:rPr lang="en-US" dirty="0"/>
              <a:t>Ex: if total bond values in Financial accounts equal 100x the flow of interest income, a household with $1,000 in bond interest income gets bond wealth of $100k</a:t>
            </a:r>
          </a:p>
          <a:p>
            <a:pPr lvl="1"/>
            <a:r>
              <a:rPr lang="en-US" dirty="0"/>
              <a:t>This allows for an imputed </a:t>
            </a:r>
            <a:r>
              <a:rPr lang="en-US" i="1" dirty="0"/>
              <a:t>distribution</a:t>
            </a:r>
            <a:r>
              <a:rPr lang="en-US" dirty="0"/>
              <a:t> of wealth, based on capital income flows</a:t>
            </a:r>
          </a:p>
          <a:p>
            <a:endParaRPr lang="en-US" dirty="0"/>
          </a:p>
          <a:p>
            <a:r>
              <a:rPr lang="en-US" dirty="0"/>
              <a:t>Variety of imputation methods for capital that doesn’t generate income stream (e.g. houses, pensions)</a:t>
            </a:r>
          </a:p>
          <a:p>
            <a:endParaRPr lang="en-US" dirty="0"/>
          </a:p>
          <a:p>
            <a:r>
              <a:rPr lang="en-US" dirty="0"/>
              <a:t>Excludes nonprofit ownership, social security, and human capital</a:t>
            </a:r>
          </a:p>
        </p:txBody>
      </p:sp>
    </p:spTree>
    <p:extLst>
      <p:ext uri="{BB962C8B-B14F-4D97-AF65-F5344CB8AC3E}">
        <p14:creationId xmlns:p14="http://schemas.microsoft.com/office/powerpoint/2010/main" val="109458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2FF1-2A62-418E-ABCE-35843FDC84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0DC0E9-BF11-4930-953A-D282932CFED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53ECD4B-4321-4147-89BB-16E5741934EE}"/>
              </a:ext>
            </a:extLst>
          </p:cNvPr>
          <p:cNvPicPr>
            <a:picLocks noChangeAspect="1"/>
          </p:cNvPicPr>
          <p:nvPr/>
        </p:nvPicPr>
        <p:blipFill>
          <a:blip r:embed="rId2"/>
          <a:stretch>
            <a:fillRect/>
          </a:stretch>
        </p:blipFill>
        <p:spPr>
          <a:xfrm>
            <a:off x="1486551" y="0"/>
            <a:ext cx="9167379" cy="6836248"/>
          </a:xfrm>
          <a:prstGeom prst="rect">
            <a:avLst/>
          </a:prstGeom>
        </p:spPr>
      </p:pic>
    </p:spTree>
    <p:extLst>
      <p:ext uri="{BB962C8B-B14F-4D97-AF65-F5344CB8AC3E}">
        <p14:creationId xmlns:p14="http://schemas.microsoft.com/office/powerpoint/2010/main" val="101566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D472-03EB-4561-8679-9B52137E35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97F11A-1799-4752-8308-0A3C80CEE30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2B0EE4-7897-4AC7-A88B-11C4D92F1409}"/>
              </a:ext>
            </a:extLst>
          </p:cNvPr>
          <p:cNvPicPr>
            <a:picLocks noChangeAspect="1"/>
          </p:cNvPicPr>
          <p:nvPr/>
        </p:nvPicPr>
        <p:blipFill>
          <a:blip r:embed="rId2"/>
          <a:stretch>
            <a:fillRect/>
          </a:stretch>
        </p:blipFill>
        <p:spPr>
          <a:xfrm>
            <a:off x="1585182" y="0"/>
            <a:ext cx="9171914" cy="6838983"/>
          </a:xfrm>
          <a:prstGeom prst="rect">
            <a:avLst/>
          </a:prstGeom>
        </p:spPr>
      </p:pic>
    </p:spTree>
    <p:extLst>
      <p:ext uri="{BB962C8B-B14F-4D97-AF65-F5344CB8AC3E}">
        <p14:creationId xmlns:p14="http://schemas.microsoft.com/office/powerpoint/2010/main" val="27720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0087" y="0"/>
            <a:ext cx="10790171" cy="6858000"/>
          </a:xfrm>
          <a:prstGeom prst="rect">
            <a:avLst/>
          </a:prstGeom>
        </p:spPr>
      </p:pic>
    </p:spTree>
    <p:extLst>
      <p:ext uri="{BB962C8B-B14F-4D97-AF65-F5344CB8AC3E}">
        <p14:creationId xmlns:p14="http://schemas.microsoft.com/office/powerpoint/2010/main" val="205722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6799" y="13063"/>
            <a:ext cx="9538982" cy="6793096"/>
          </a:xfrm>
          <a:prstGeom prst="rect">
            <a:avLst/>
          </a:prstGeom>
        </p:spPr>
      </p:pic>
      <p:sp>
        <p:nvSpPr>
          <p:cNvPr id="5" name="TextBox 4"/>
          <p:cNvSpPr txBox="1"/>
          <p:nvPr/>
        </p:nvSpPr>
        <p:spPr>
          <a:xfrm>
            <a:off x="10377182" y="5668467"/>
            <a:ext cx="1692898" cy="923330"/>
          </a:xfrm>
          <a:prstGeom prst="rect">
            <a:avLst/>
          </a:prstGeom>
          <a:noFill/>
        </p:spPr>
        <p:txBody>
          <a:bodyPr wrap="square" rtlCol="0">
            <a:spAutoFit/>
          </a:bodyPr>
          <a:lstStyle/>
          <a:p>
            <a:r>
              <a:rPr lang="en-US" dirty="0"/>
              <a:t>Source: World Inequality Report (2018)</a:t>
            </a:r>
          </a:p>
        </p:txBody>
      </p:sp>
    </p:spTree>
    <p:extLst>
      <p:ext uri="{BB962C8B-B14F-4D97-AF65-F5344CB8AC3E}">
        <p14:creationId xmlns:p14="http://schemas.microsoft.com/office/powerpoint/2010/main" val="118683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1696" y="0"/>
            <a:ext cx="11662675" cy="6858000"/>
          </a:xfrm>
          <a:prstGeom prst="rect">
            <a:avLst/>
          </a:prstGeom>
        </p:spPr>
      </p:pic>
    </p:spTree>
    <p:extLst>
      <p:ext uri="{BB962C8B-B14F-4D97-AF65-F5344CB8AC3E}">
        <p14:creationId xmlns:p14="http://schemas.microsoft.com/office/powerpoint/2010/main" val="226223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70429" y="-1"/>
            <a:ext cx="10510366" cy="6857373"/>
          </a:xfrm>
          <a:prstGeom prst="rect">
            <a:avLst/>
          </a:prstGeom>
        </p:spPr>
      </p:pic>
    </p:spTree>
    <p:extLst>
      <p:ext uri="{BB962C8B-B14F-4D97-AF65-F5344CB8AC3E}">
        <p14:creationId xmlns:p14="http://schemas.microsoft.com/office/powerpoint/2010/main" val="336934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0"/>
            <a:ext cx="10891058" cy="6825063"/>
          </a:xfrm>
          <a:prstGeom prst="rect">
            <a:avLst/>
          </a:prstGeom>
        </p:spPr>
      </p:pic>
    </p:spTree>
    <p:extLst>
      <p:ext uri="{BB962C8B-B14F-4D97-AF65-F5344CB8AC3E}">
        <p14:creationId xmlns:p14="http://schemas.microsoft.com/office/powerpoint/2010/main" val="341044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15306" y="-1"/>
            <a:ext cx="10431071" cy="6847575"/>
          </a:xfrm>
          <a:prstGeom prst="rect">
            <a:avLst/>
          </a:prstGeom>
        </p:spPr>
      </p:pic>
    </p:spTree>
    <p:extLst>
      <p:ext uri="{BB962C8B-B14F-4D97-AF65-F5344CB8AC3E}">
        <p14:creationId xmlns:p14="http://schemas.microsoft.com/office/powerpoint/2010/main" val="362063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66174" y="38099"/>
            <a:ext cx="10459652" cy="6781801"/>
          </a:xfrm>
          <a:prstGeom prst="rect">
            <a:avLst/>
          </a:prstGeom>
        </p:spPr>
      </p:pic>
    </p:spTree>
    <p:extLst>
      <p:ext uri="{BB962C8B-B14F-4D97-AF65-F5344CB8AC3E}">
        <p14:creationId xmlns:p14="http://schemas.microsoft.com/office/powerpoint/2010/main" val="2955812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0427" y="0"/>
            <a:ext cx="8891723" cy="6876982"/>
          </a:xfrm>
          <a:prstGeom prst="rect">
            <a:avLst/>
          </a:prstGeom>
        </p:spPr>
      </p:pic>
    </p:spTree>
    <p:extLst>
      <p:ext uri="{BB962C8B-B14F-4D97-AF65-F5344CB8AC3E}">
        <p14:creationId xmlns:p14="http://schemas.microsoft.com/office/powerpoint/2010/main" val="3507810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think about the rising concentration of income and wealth?</a:t>
            </a:r>
          </a:p>
        </p:txBody>
      </p:sp>
      <p:sp>
        <p:nvSpPr>
          <p:cNvPr id="3" name="Content Placeholder 2"/>
          <p:cNvSpPr>
            <a:spLocks noGrp="1"/>
          </p:cNvSpPr>
          <p:nvPr>
            <p:ph idx="1"/>
          </p:nvPr>
        </p:nvSpPr>
        <p:spPr>
          <a:xfrm>
            <a:off x="838200" y="2063931"/>
            <a:ext cx="10515600" cy="4113032"/>
          </a:xfrm>
        </p:spPr>
        <p:txBody>
          <a:bodyPr/>
          <a:lstStyle/>
          <a:p>
            <a:r>
              <a:rPr lang="en-US" dirty="0"/>
              <a:t>First – put aside your normative views on what “should” happen</a:t>
            </a:r>
          </a:p>
          <a:p>
            <a:endParaRPr lang="en-US" dirty="0"/>
          </a:p>
          <a:p>
            <a:r>
              <a:rPr lang="en-US" dirty="0"/>
              <a:t>Important question – to what extent is concentration of wealth tied to concentration of </a:t>
            </a:r>
            <a:r>
              <a:rPr lang="en-US" i="1" dirty="0"/>
              <a:t>value creation</a:t>
            </a:r>
            <a:r>
              <a:rPr lang="en-US" dirty="0"/>
              <a:t>?</a:t>
            </a:r>
          </a:p>
          <a:p>
            <a:endParaRPr lang="en-US" dirty="0"/>
          </a:p>
          <a:p>
            <a:r>
              <a:rPr lang="en-US" dirty="0"/>
              <a:t>Are the wealthy highly productive superstars, or opportunistic rent-seekers?</a:t>
            </a:r>
          </a:p>
          <a:p>
            <a:pPr lvl="1"/>
            <a:r>
              <a:rPr lang="en-US" dirty="0"/>
              <a:t>How level is the playing field?</a:t>
            </a:r>
          </a:p>
          <a:p>
            <a:pPr lvl="1"/>
            <a:r>
              <a:rPr lang="en-US" dirty="0"/>
              <a:t>And if it tilted, when does this tilting happen?</a:t>
            </a:r>
          </a:p>
          <a:p>
            <a:pPr lvl="1"/>
            <a:endParaRPr lang="en-US" dirty="0"/>
          </a:p>
        </p:txBody>
      </p:sp>
    </p:spTree>
    <p:extLst>
      <p:ext uri="{BB962C8B-B14F-4D97-AF65-F5344CB8AC3E}">
        <p14:creationId xmlns:p14="http://schemas.microsoft.com/office/powerpoint/2010/main" val="22963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pay determination, or wage bargaining?</a:t>
            </a:r>
          </a:p>
        </p:txBody>
      </p:sp>
      <p:sp>
        <p:nvSpPr>
          <p:cNvPr id="3" name="Content Placeholder 2"/>
          <p:cNvSpPr>
            <a:spLocks noGrp="1"/>
          </p:cNvSpPr>
          <p:nvPr>
            <p:ph idx="1"/>
          </p:nvPr>
        </p:nvSpPr>
        <p:spPr/>
        <p:txBody>
          <a:bodyPr>
            <a:normAutofit fontScale="77500" lnSpcReduction="20000"/>
          </a:bodyPr>
          <a:lstStyle/>
          <a:p>
            <a:r>
              <a:rPr lang="en-US" dirty="0"/>
              <a:t>Fundamental assumption – workers are paid their </a:t>
            </a:r>
            <a:r>
              <a:rPr lang="en-US" i="1" dirty="0"/>
              <a:t>marginal product</a:t>
            </a:r>
            <a:endParaRPr lang="en-US" dirty="0"/>
          </a:p>
          <a:p>
            <a:pPr lvl="1"/>
            <a:r>
              <a:rPr lang="en-US" dirty="0"/>
              <a:t>Wages = productivity (at least on average)</a:t>
            </a:r>
          </a:p>
          <a:p>
            <a:pPr marL="457200" lvl="1" indent="0">
              <a:buNone/>
            </a:pPr>
            <a:endParaRPr lang="en-US" dirty="0"/>
          </a:p>
          <a:p>
            <a:r>
              <a:rPr lang="en-US" dirty="0"/>
              <a:t>Works when markets are “thick” and competitive</a:t>
            </a:r>
          </a:p>
          <a:p>
            <a:pPr lvl="1"/>
            <a:r>
              <a:rPr lang="en-US" dirty="0"/>
              <a:t>“Law of one price” – if one employer is paying too little, you can switch to another one that pays you your worth</a:t>
            </a:r>
          </a:p>
          <a:p>
            <a:pPr lvl="1"/>
            <a:r>
              <a:rPr lang="en-US" dirty="0"/>
              <a:t>Likewise for firms</a:t>
            </a:r>
          </a:p>
          <a:p>
            <a:endParaRPr lang="en-US" dirty="0"/>
          </a:p>
          <a:p>
            <a:r>
              <a:rPr lang="en-US" dirty="0"/>
              <a:t>What about “thin” markets?</a:t>
            </a:r>
          </a:p>
          <a:p>
            <a:pPr lvl="1"/>
            <a:r>
              <a:rPr lang="en-US" dirty="0"/>
              <a:t>Scarce talent and company towns</a:t>
            </a:r>
          </a:p>
          <a:p>
            <a:pPr lvl="1"/>
            <a:r>
              <a:rPr lang="en-US" dirty="0"/>
              <a:t>Match between employer and employee generates some surplus, or “rents” – who gets it?</a:t>
            </a:r>
          </a:p>
          <a:p>
            <a:endParaRPr lang="en-US" dirty="0"/>
          </a:p>
          <a:p>
            <a:r>
              <a:rPr lang="en-US" dirty="0"/>
              <a:t>Is the market for talent competitive? If not, do higher-paid workers have more bargaining power?</a:t>
            </a:r>
          </a:p>
        </p:txBody>
      </p:sp>
    </p:spTree>
    <p:extLst>
      <p:ext uri="{BB962C8B-B14F-4D97-AF65-F5344CB8AC3E}">
        <p14:creationId xmlns:p14="http://schemas.microsoft.com/office/powerpoint/2010/main" val="20151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top 1 percent?</a:t>
            </a:r>
          </a:p>
        </p:txBody>
      </p:sp>
      <p:sp>
        <p:nvSpPr>
          <p:cNvPr id="3" name="Content Placeholder 2"/>
          <p:cNvSpPr>
            <a:spLocks noGrp="1"/>
          </p:cNvSpPr>
          <p:nvPr>
            <p:ph idx="1"/>
          </p:nvPr>
        </p:nvSpPr>
        <p:spPr/>
        <p:txBody>
          <a:bodyPr/>
          <a:lstStyle/>
          <a:p>
            <a:r>
              <a:rPr lang="en-US" dirty="0"/>
              <a:t>Two common “rent-seeking” stories</a:t>
            </a:r>
          </a:p>
          <a:p>
            <a:pPr lvl="1"/>
            <a:r>
              <a:rPr lang="en-US" dirty="0"/>
              <a:t>CEOs cozy up to their boards, executive pay increases even when companies perform poorly</a:t>
            </a:r>
          </a:p>
          <a:p>
            <a:pPr lvl="2"/>
            <a:r>
              <a:rPr lang="en-US" dirty="0"/>
              <a:t>CEOs rewarded for luck too (Bertrand and Mullainathan 2001)</a:t>
            </a:r>
          </a:p>
          <a:p>
            <a:pPr lvl="1"/>
            <a:r>
              <a:rPr lang="en-US" dirty="0"/>
              <a:t>Wealth is protected across generations via tax avoidance, inherited by the “undeserving rich”</a:t>
            </a:r>
          </a:p>
          <a:p>
            <a:pPr lvl="1"/>
            <a:endParaRPr lang="en-US" dirty="0"/>
          </a:p>
          <a:p>
            <a:r>
              <a:rPr lang="en-US" dirty="0"/>
              <a:t>How much of the rise in the top 1 percent is driven by CEOs and by inherited wealth?</a:t>
            </a:r>
          </a:p>
        </p:txBody>
      </p:sp>
    </p:spTree>
    <p:extLst>
      <p:ext uri="{BB962C8B-B14F-4D97-AF65-F5344CB8AC3E}">
        <p14:creationId xmlns:p14="http://schemas.microsoft.com/office/powerpoint/2010/main" val="15225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6E9A-6025-4A02-8532-E34096CEB9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B100EF-53EC-4F2D-A004-B504350FC137}"/>
              </a:ext>
            </a:extLst>
          </p:cNvPr>
          <p:cNvSpPr>
            <a:spLocks noGrp="1"/>
          </p:cNvSpPr>
          <p:nvPr>
            <p:ph idx="1"/>
          </p:nvPr>
        </p:nvSpPr>
        <p:spPr/>
        <p:txBody>
          <a:bodyPr/>
          <a:lstStyle/>
          <a:p>
            <a:pPr marL="0" indent="0">
              <a:buNone/>
            </a:pPr>
            <a:r>
              <a:rPr lang="en-US" dirty="0"/>
              <a:t>Could we talk more about who the 1% and 0.1% are composed of? Is it mostly people who have inherited wealth, or middle/upper-middle class who have risen up based on their profession, or entrepreneurs?</a:t>
            </a:r>
          </a:p>
        </p:txBody>
      </p:sp>
    </p:spTree>
    <p:extLst>
      <p:ext uri="{BB962C8B-B14F-4D97-AF65-F5344CB8AC3E}">
        <p14:creationId xmlns:p14="http://schemas.microsoft.com/office/powerpoint/2010/main" val="206300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0377182" y="5668467"/>
            <a:ext cx="1692898" cy="923330"/>
          </a:xfrm>
          <a:prstGeom prst="rect">
            <a:avLst/>
          </a:prstGeom>
          <a:noFill/>
        </p:spPr>
        <p:txBody>
          <a:bodyPr wrap="square" rtlCol="0">
            <a:spAutoFit/>
          </a:bodyPr>
          <a:lstStyle/>
          <a:p>
            <a:r>
              <a:rPr lang="en-US" dirty="0"/>
              <a:t>Source: World Inequality Report (2018)</a:t>
            </a:r>
          </a:p>
        </p:txBody>
      </p:sp>
      <p:pic>
        <p:nvPicPr>
          <p:cNvPr id="6" name="Picture 5"/>
          <p:cNvPicPr>
            <a:picLocks noChangeAspect="1"/>
          </p:cNvPicPr>
          <p:nvPr/>
        </p:nvPicPr>
        <p:blipFill>
          <a:blip r:embed="rId2"/>
          <a:stretch>
            <a:fillRect/>
          </a:stretch>
        </p:blipFill>
        <p:spPr>
          <a:xfrm>
            <a:off x="108857" y="19698"/>
            <a:ext cx="10360475" cy="6830081"/>
          </a:xfrm>
          <a:prstGeom prst="rect">
            <a:avLst/>
          </a:prstGeom>
        </p:spPr>
      </p:pic>
    </p:spTree>
    <p:extLst>
      <p:ext uri="{BB962C8B-B14F-4D97-AF65-F5344CB8AC3E}">
        <p14:creationId xmlns:p14="http://schemas.microsoft.com/office/powerpoint/2010/main" val="386581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57350" y="-1"/>
            <a:ext cx="9105900" cy="6835683"/>
          </a:xfrm>
          <a:prstGeom prst="rect">
            <a:avLst/>
          </a:prstGeom>
        </p:spPr>
      </p:pic>
    </p:spTree>
    <p:extLst>
      <p:ext uri="{BB962C8B-B14F-4D97-AF65-F5344CB8AC3E}">
        <p14:creationId xmlns:p14="http://schemas.microsoft.com/office/powerpoint/2010/main" val="180022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71043" y="0"/>
            <a:ext cx="8169794" cy="6811012"/>
          </a:xfrm>
          <a:prstGeom prst="rect">
            <a:avLst/>
          </a:prstGeom>
        </p:spPr>
      </p:pic>
    </p:spTree>
    <p:extLst>
      <p:ext uri="{BB962C8B-B14F-4D97-AF65-F5344CB8AC3E}">
        <p14:creationId xmlns:p14="http://schemas.microsoft.com/office/powerpoint/2010/main" val="1787273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5097" y="0"/>
            <a:ext cx="9149508" cy="6811103"/>
          </a:xfrm>
          <a:prstGeom prst="rect">
            <a:avLst/>
          </a:prstGeom>
        </p:spPr>
      </p:pic>
    </p:spTree>
    <p:extLst>
      <p:ext uri="{BB962C8B-B14F-4D97-AF65-F5344CB8AC3E}">
        <p14:creationId xmlns:p14="http://schemas.microsoft.com/office/powerpoint/2010/main" val="589760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40119" y="0"/>
            <a:ext cx="7439012" cy="6875041"/>
          </a:xfrm>
          <a:prstGeom prst="rect">
            <a:avLst/>
          </a:prstGeom>
        </p:spPr>
      </p:pic>
    </p:spTree>
    <p:extLst>
      <p:ext uri="{BB962C8B-B14F-4D97-AF65-F5344CB8AC3E}">
        <p14:creationId xmlns:p14="http://schemas.microsoft.com/office/powerpoint/2010/main" val="1997108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90083" y="0"/>
            <a:ext cx="8181380" cy="6854202"/>
          </a:xfrm>
          <a:prstGeom prst="rect">
            <a:avLst/>
          </a:prstGeom>
        </p:spPr>
      </p:pic>
    </p:spTree>
    <p:extLst>
      <p:ext uri="{BB962C8B-B14F-4D97-AF65-F5344CB8AC3E}">
        <p14:creationId xmlns:p14="http://schemas.microsoft.com/office/powerpoint/2010/main" val="1895326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85580" y="0"/>
            <a:ext cx="8298946" cy="6821238"/>
          </a:xfrm>
          <a:prstGeom prst="rect">
            <a:avLst/>
          </a:prstGeom>
        </p:spPr>
      </p:pic>
    </p:spTree>
    <p:extLst>
      <p:ext uri="{BB962C8B-B14F-4D97-AF65-F5344CB8AC3E}">
        <p14:creationId xmlns:p14="http://schemas.microsoft.com/office/powerpoint/2010/main" val="184942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50894" y="0"/>
            <a:ext cx="8325072" cy="6828059"/>
          </a:xfrm>
          <a:prstGeom prst="rect">
            <a:avLst/>
          </a:prstGeom>
        </p:spPr>
      </p:pic>
    </p:spTree>
    <p:extLst>
      <p:ext uri="{BB962C8B-B14F-4D97-AF65-F5344CB8AC3E}">
        <p14:creationId xmlns:p14="http://schemas.microsoft.com/office/powerpoint/2010/main" val="890006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Kaplan and </a:t>
            </a:r>
            <a:r>
              <a:rPr lang="en-US" dirty="0" err="1"/>
              <a:t>Rauh</a:t>
            </a:r>
            <a:r>
              <a:rPr lang="en-US" dirty="0"/>
              <a:t> – it’s the market</a:t>
            </a:r>
          </a:p>
        </p:txBody>
      </p:sp>
      <p:sp>
        <p:nvSpPr>
          <p:cNvPr id="3" name="Content Placeholder 2"/>
          <p:cNvSpPr>
            <a:spLocks noGrp="1"/>
          </p:cNvSpPr>
          <p:nvPr>
            <p:ph idx="1"/>
          </p:nvPr>
        </p:nvSpPr>
        <p:spPr/>
        <p:txBody>
          <a:bodyPr/>
          <a:lstStyle/>
          <a:p>
            <a:r>
              <a:rPr lang="en-US" dirty="0"/>
              <a:t>Increase in top pay has happened everywhere, not just among CEOs</a:t>
            </a:r>
          </a:p>
          <a:p>
            <a:pPr lvl="1"/>
            <a:r>
              <a:rPr lang="en-US" dirty="0"/>
              <a:t>Lots of variation in the mechanisms that determine top pay across fields</a:t>
            </a:r>
          </a:p>
          <a:p>
            <a:pPr lvl="1"/>
            <a:r>
              <a:rPr lang="en-US" dirty="0" err="1"/>
              <a:t>Bivens</a:t>
            </a:r>
            <a:r>
              <a:rPr lang="en-US" dirty="0"/>
              <a:t> and </a:t>
            </a:r>
            <a:r>
              <a:rPr lang="en-US" dirty="0" err="1"/>
              <a:t>Mishel</a:t>
            </a:r>
            <a:r>
              <a:rPr lang="en-US" dirty="0"/>
              <a:t> (2011) – so what? Rent-seeking is everywhere too!</a:t>
            </a:r>
          </a:p>
          <a:p>
            <a:endParaRPr lang="en-US" dirty="0"/>
          </a:p>
          <a:p>
            <a:r>
              <a:rPr lang="en-US" dirty="0"/>
              <a:t>Inherited wealth </a:t>
            </a:r>
            <a:r>
              <a:rPr lang="en-US" i="1" dirty="0"/>
              <a:t>less</a:t>
            </a:r>
            <a:r>
              <a:rPr lang="en-US" dirty="0"/>
              <a:t> important than it used to be</a:t>
            </a:r>
          </a:p>
          <a:p>
            <a:endParaRPr lang="en-US" dirty="0"/>
          </a:p>
          <a:p>
            <a:r>
              <a:rPr lang="en-US" dirty="0"/>
              <a:t>Share of the Forbes 400 that never attended college dropped from 17 percent in 1982 to 5 percent in 2011</a:t>
            </a:r>
          </a:p>
        </p:txBody>
      </p:sp>
    </p:spTree>
    <p:extLst>
      <p:ext uri="{BB962C8B-B14F-4D97-AF65-F5344CB8AC3E}">
        <p14:creationId xmlns:p14="http://schemas.microsoft.com/office/powerpoint/2010/main" val="36363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Superstars (Rosen 1982)</a:t>
            </a:r>
          </a:p>
        </p:txBody>
      </p:sp>
      <p:sp>
        <p:nvSpPr>
          <p:cNvPr id="3" name="Content Placeholder 2"/>
          <p:cNvSpPr>
            <a:spLocks noGrp="1"/>
          </p:cNvSpPr>
          <p:nvPr>
            <p:ph idx="1"/>
          </p:nvPr>
        </p:nvSpPr>
        <p:spPr/>
        <p:txBody>
          <a:bodyPr>
            <a:normAutofit fontScale="92500" lnSpcReduction="10000"/>
          </a:bodyPr>
          <a:lstStyle/>
          <a:p>
            <a:r>
              <a:rPr lang="en-US" dirty="0"/>
              <a:t>Extreme concentration of income/wealth among a talented few</a:t>
            </a:r>
          </a:p>
          <a:p>
            <a:pPr lvl="1"/>
            <a:r>
              <a:rPr lang="en-US" dirty="0"/>
              <a:t>“A typical player in the National Basketball Association is reported to earn somewhere in the vicinity of $250,000 per year in salary equivalent alone, and this figure will soon rise to $300,000.”</a:t>
            </a:r>
          </a:p>
          <a:p>
            <a:pPr lvl="1"/>
            <a:r>
              <a:rPr lang="en-US" dirty="0"/>
              <a:t>This is only the success stories – inequality within “superstar” professions is vast</a:t>
            </a:r>
          </a:p>
          <a:p>
            <a:endParaRPr lang="en-US" dirty="0"/>
          </a:p>
          <a:p>
            <a:r>
              <a:rPr lang="en-US" dirty="0"/>
              <a:t>Two conditions for superstars</a:t>
            </a:r>
          </a:p>
          <a:p>
            <a:pPr lvl="1"/>
            <a:r>
              <a:rPr lang="en-US" dirty="0"/>
              <a:t>Poor talent an inadequate substitute for superior talent</a:t>
            </a:r>
          </a:p>
          <a:p>
            <a:pPr lvl="2"/>
            <a:r>
              <a:rPr lang="en-US" dirty="0"/>
              <a:t>Quality an important differentiator (bushels of wheat vs. musicians)</a:t>
            </a:r>
          </a:p>
          <a:p>
            <a:pPr lvl="2"/>
            <a:r>
              <a:rPr lang="en-US" dirty="0"/>
              <a:t>Can I substitute quantity for quality?</a:t>
            </a:r>
          </a:p>
          <a:p>
            <a:pPr lvl="1"/>
            <a:r>
              <a:rPr lang="en-US" dirty="0"/>
              <a:t>Services can be delivered to many buyers simultaneously</a:t>
            </a:r>
          </a:p>
          <a:p>
            <a:pPr lvl="2"/>
            <a:r>
              <a:rPr lang="en-US" dirty="0"/>
              <a:t>Importance of media</a:t>
            </a:r>
          </a:p>
        </p:txBody>
      </p:sp>
    </p:spTree>
    <p:extLst>
      <p:ext uri="{BB962C8B-B14F-4D97-AF65-F5344CB8AC3E}">
        <p14:creationId xmlns:p14="http://schemas.microsoft.com/office/powerpoint/2010/main" val="6279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CEOs superstars?</a:t>
            </a:r>
          </a:p>
        </p:txBody>
      </p:sp>
      <p:sp>
        <p:nvSpPr>
          <p:cNvPr id="3" name="Content Placeholder 2"/>
          <p:cNvSpPr>
            <a:spLocks noGrp="1"/>
          </p:cNvSpPr>
          <p:nvPr>
            <p:ph idx="1"/>
          </p:nvPr>
        </p:nvSpPr>
        <p:spPr/>
        <p:txBody>
          <a:bodyPr/>
          <a:lstStyle/>
          <a:p>
            <a:r>
              <a:rPr lang="en-US" dirty="0"/>
              <a:t>The value of good decision-making is greater at the top</a:t>
            </a:r>
          </a:p>
          <a:p>
            <a:pPr lvl="1"/>
            <a:r>
              <a:rPr lang="en-US" dirty="0"/>
              <a:t>CEOs pay and firm size</a:t>
            </a:r>
          </a:p>
          <a:p>
            <a:pPr lvl="1"/>
            <a:r>
              <a:rPr lang="en-US" dirty="0"/>
              <a:t>The most successful firms can sell their product all around the world</a:t>
            </a:r>
          </a:p>
          <a:p>
            <a:pPr lvl="1"/>
            <a:endParaRPr lang="en-US" dirty="0"/>
          </a:p>
          <a:p>
            <a:r>
              <a:rPr lang="en-US" dirty="0"/>
              <a:t>Importance of product variety</a:t>
            </a:r>
          </a:p>
          <a:p>
            <a:pPr lvl="1"/>
            <a:r>
              <a:rPr lang="en-US" dirty="0"/>
              <a:t>Sports – wins are close to the only metric of success</a:t>
            </a:r>
          </a:p>
          <a:p>
            <a:pPr lvl="1"/>
            <a:r>
              <a:rPr lang="en-US" dirty="0"/>
              <a:t>What makes a good book?</a:t>
            </a:r>
          </a:p>
          <a:p>
            <a:pPr lvl="1"/>
            <a:endParaRPr lang="en-US" dirty="0"/>
          </a:p>
          <a:p>
            <a:r>
              <a:rPr lang="en-US" dirty="0"/>
              <a:t>Do talented CEOs and managers create more value?</a:t>
            </a:r>
          </a:p>
          <a:p>
            <a:pPr lvl="1"/>
            <a:r>
              <a:rPr lang="en-US" dirty="0"/>
              <a:t>Not inconsistent with being paid for luck</a:t>
            </a:r>
          </a:p>
        </p:txBody>
      </p:sp>
    </p:spTree>
    <p:extLst>
      <p:ext uri="{BB962C8B-B14F-4D97-AF65-F5344CB8AC3E}">
        <p14:creationId xmlns:p14="http://schemas.microsoft.com/office/powerpoint/2010/main" val="1094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9658" y="0"/>
            <a:ext cx="7732683" cy="6665273"/>
          </a:xfrm>
          <a:prstGeom prst="rect">
            <a:avLst/>
          </a:prstGeom>
        </p:spPr>
      </p:pic>
    </p:spTree>
    <p:extLst>
      <p:ext uri="{BB962C8B-B14F-4D97-AF65-F5344CB8AC3E}">
        <p14:creationId xmlns:p14="http://schemas.microsoft.com/office/powerpoint/2010/main" val="1407718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1190-9D19-40C3-A263-ACC8531FCC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5E57AE-F80F-4DAE-B8E8-39BEE39FD619}"/>
              </a:ext>
            </a:extLst>
          </p:cNvPr>
          <p:cNvSpPr>
            <a:spLocks noGrp="1"/>
          </p:cNvSpPr>
          <p:nvPr>
            <p:ph idx="1"/>
          </p:nvPr>
        </p:nvSpPr>
        <p:spPr/>
        <p:txBody>
          <a:bodyPr>
            <a:normAutofit fontScale="70000" lnSpcReduction="20000"/>
          </a:bodyPr>
          <a:lstStyle/>
          <a:p>
            <a:pPr marL="0" indent="0">
              <a:buNone/>
            </a:pPr>
            <a:r>
              <a:rPr lang="en-US" dirty="0"/>
              <a:t>How do we think about “superstars” and income inequality when it seems like the driver of inequality is actually people who make a lot more than these “superstars” (i.e. tech giants) and the stagnation of the bottom of the distribution? Sometimes I think that the focus on these people is kind of a red herring (and/or racist since a lot of athletes tend to be people of color). Thanks!</a:t>
            </a:r>
          </a:p>
          <a:p>
            <a:pPr marL="0" indent="0">
              <a:buNone/>
            </a:pPr>
            <a:endParaRPr lang="en-US" dirty="0"/>
          </a:p>
          <a:p>
            <a:pPr marL="0" indent="0">
              <a:buNone/>
            </a:pPr>
            <a:r>
              <a:rPr lang="en-US" dirty="0"/>
              <a:t>The paper about the economics of superstars is intriguing, especially considering that the author argues that much of the increase in superstar income can be attributed to technology, media attention, changes in society, etc. Is the same thing happening here in the normal “wage labor” world? Are CEOs and capital owners and bankers making more in the 1% because of the same thing? Are higher IQs and higher skill levels just more rare or is it that society has less room for them, so only the cream of the crop can make superstar income? Or is it beyond ability and mostly something else?</a:t>
            </a:r>
          </a:p>
          <a:p>
            <a:pPr marL="0" indent="0">
              <a:buNone/>
            </a:pPr>
            <a:endParaRPr lang="en-US" dirty="0"/>
          </a:p>
          <a:p>
            <a:pPr marL="0" indent="0">
              <a:buNone/>
            </a:pPr>
            <a:r>
              <a:rPr lang="en-US" dirty="0"/>
              <a:t>Social media led to an increase of competition among stars / superstars / influencers. However, despite this increasing supply, earnings do not seem to drop. Why is that?</a:t>
            </a:r>
          </a:p>
        </p:txBody>
      </p:sp>
    </p:spTree>
    <p:extLst>
      <p:ext uri="{BB962C8B-B14F-4D97-AF65-F5344CB8AC3E}">
        <p14:creationId xmlns:p14="http://schemas.microsoft.com/office/powerpoint/2010/main" val="4141472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Bivens</a:t>
            </a:r>
            <a:r>
              <a:rPr lang="en-US" dirty="0"/>
              <a:t> and </a:t>
            </a:r>
            <a:r>
              <a:rPr lang="en-US" dirty="0" err="1"/>
              <a:t>Mishel</a:t>
            </a:r>
            <a:r>
              <a:rPr lang="en-US" dirty="0"/>
              <a:t> – it’s “rents”</a:t>
            </a:r>
          </a:p>
        </p:txBody>
      </p:sp>
      <p:sp>
        <p:nvSpPr>
          <p:cNvPr id="3" name="Content Placeholder 2"/>
          <p:cNvSpPr>
            <a:spLocks noGrp="1"/>
          </p:cNvSpPr>
          <p:nvPr>
            <p:ph idx="1"/>
          </p:nvPr>
        </p:nvSpPr>
        <p:spPr/>
        <p:txBody>
          <a:bodyPr>
            <a:normAutofit/>
          </a:bodyPr>
          <a:lstStyle/>
          <a:p>
            <a:r>
              <a:rPr lang="en-US" dirty="0" err="1"/>
              <a:t>Bivens</a:t>
            </a:r>
            <a:r>
              <a:rPr lang="en-US" dirty="0"/>
              <a:t> and </a:t>
            </a:r>
            <a:r>
              <a:rPr lang="en-US" dirty="0" err="1"/>
              <a:t>Mishel</a:t>
            </a:r>
            <a:r>
              <a:rPr lang="en-US" dirty="0"/>
              <a:t> (2013) advance a broader interpretation of “rents”</a:t>
            </a:r>
          </a:p>
          <a:p>
            <a:pPr lvl="1"/>
            <a:r>
              <a:rPr lang="en-US" dirty="0"/>
              <a:t>Compensation in excess of what is needed to induce economic activity</a:t>
            </a:r>
          </a:p>
          <a:p>
            <a:pPr lvl="1"/>
            <a:r>
              <a:rPr lang="en-US" dirty="0"/>
              <a:t>Doesn’t need to be tied to observed “rent-seeking” behavior</a:t>
            </a:r>
          </a:p>
          <a:p>
            <a:endParaRPr lang="en-US" dirty="0"/>
          </a:p>
          <a:p>
            <a:r>
              <a:rPr lang="en-US" dirty="0"/>
              <a:t>This is an empirical claim – would raising the top marginal tax rate reduce economic activity among top earners?</a:t>
            </a:r>
          </a:p>
          <a:p>
            <a:pPr lvl="1"/>
            <a:r>
              <a:rPr lang="en-US" dirty="0"/>
              <a:t>What is the impact of higher tax rates on GDP growth?</a:t>
            </a:r>
          </a:p>
        </p:txBody>
      </p:sp>
    </p:spTree>
    <p:extLst>
      <p:ext uri="{BB962C8B-B14F-4D97-AF65-F5344CB8AC3E}">
        <p14:creationId xmlns:p14="http://schemas.microsoft.com/office/powerpoint/2010/main" val="208485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8160" y="13063"/>
            <a:ext cx="10126040" cy="6740434"/>
          </a:xfrm>
          <a:prstGeom prst="rect">
            <a:avLst/>
          </a:prstGeom>
        </p:spPr>
      </p:pic>
    </p:spTree>
    <p:extLst>
      <p:ext uri="{BB962C8B-B14F-4D97-AF65-F5344CB8AC3E}">
        <p14:creationId xmlns:p14="http://schemas.microsoft.com/office/powerpoint/2010/main" val="892421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9514" y="0"/>
            <a:ext cx="10310117" cy="6858000"/>
          </a:xfrm>
          <a:prstGeom prst="rect">
            <a:avLst/>
          </a:prstGeom>
        </p:spPr>
      </p:pic>
    </p:spTree>
    <p:extLst>
      <p:ext uri="{BB962C8B-B14F-4D97-AF65-F5344CB8AC3E}">
        <p14:creationId xmlns:p14="http://schemas.microsoft.com/office/powerpoint/2010/main" val="2298507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4141-A4A3-4643-899C-A6B0738617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EF3675-C8C4-4B84-AB3D-9A6EBB88349C}"/>
              </a:ext>
            </a:extLst>
          </p:cNvPr>
          <p:cNvSpPr>
            <a:spLocks noGrp="1"/>
          </p:cNvSpPr>
          <p:nvPr>
            <p:ph idx="1"/>
          </p:nvPr>
        </p:nvSpPr>
        <p:spPr/>
        <p:txBody>
          <a:bodyPr/>
          <a:lstStyle/>
          <a:p>
            <a:pPr marL="0" indent="0">
              <a:buNone/>
            </a:pPr>
            <a:r>
              <a:rPr lang="en-US" dirty="0"/>
              <a:t>Empirically, what is the tradeoff between inequality and inefficiency? The Mankiw mentions that the marginal income tax rates were as high as 91 % in the US during the 1950s. Was US GDP Growth slower during this period as opposed to periods with lower marginal tax rates?</a:t>
            </a:r>
          </a:p>
        </p:txBody>
      </p:sp>
    </p:spTree>
    <p:extLst>
      <p:ext uri="{BB962C8B-B14F-4D97-AF65-F5344CB8AC3E}">
        <p14:creationId xmlns:p14="http://schemas.microsoft.com/office/powerpoint/2010/main" val="245753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inequality and taxation</a:t>
            </a:r>
          </a:p>
        </p:txBody>
      </p:sp>
      <p:sp>
        <p:nvSpPr>
          <p:cNvPr id="3" name="Content Placeholder 2"/>
          <p:cNvSpPr>
            <a:spLocks noGrp="1"/>
          </p:cNvSpPr>
          <p:nvPr>
            <p:ph idx="1"/>
          </p:nvPr>
        </p:nvSpPr>
        <p:spPr/>
        <p:txBody>
          <a:bodyPr>
            <a:normAutofit/>
          </a:bodyPr>
          <a:lstStyle/>
          <a:p>
            <a:r>
              <a:rPr lang="en-US" dirty="0"/>
              <a:t>What happens when you increase the top marginal tax rate?</a:t>
            </a:r>
          </a:p>
          <a:p>
            <a:endParaRPr lang="en-US" dirty="0"/>
          </a:p>
          <a:p>
            <a:r>
              <a:rPr lang="en-US" dirty="0"/>
              <a:t>Direct effect – more money out of the paychecks of rich people</a:t>
            </a:r>
          </a:p>
          <a:p>
            <a:pPr lvl="1"/>
            <a:r>
              <a:rPr lang="en-US" dirty="0"/>
              <a:t>Easy to measure – pre-tax vs. post-tax income shares</a:t>
            </a:r>
          </a:p>
          <a:p>
            <a:endParaRPr lang="en-US" dirty="0"/>
          </a:p>
          <a:p>
            <a:r>
              <a:rPr lang="en-US" dirty="0"/>
              <a:t>Indirect effect – higher tax rate = activity that </a:t>
            </a:r>
            <a:r>
              <a:rPr lang="en-US" i="1" dirty="0"/>
              <a:t>never happens</a:t>
            </a:r>
            <a:endParaRPr lang="en-US" dirty="0"/>
          </a:p>
          <a:p>
            <a:pPr lvl="1"/>
            <a:r>
              <a:rPr lang="en-US" dirty="0"/>
              <a:t>Do lower tax rates encourage effort and innovation? </a:t>
            </a:r>
          </a:p>
          <a:p>
            <a:pPr lvl="1"/>
            <a:r>
              <a:rPr lang="en-US" dirty="0"/>
              <a:t>What is the </a:t>
            </a:r>
            <a:r>
              <a:rPr lang="en-US" i="1" dirty="0"/>
              <a:t>responsiveness</a:t>
            </a:r>
            <a:r>
              <a:rPr lang="en-US" dirty="0"/>
              <a:t> of economic activity to taxation?</a:t>
            </a:r>
          </a:p>
          <a:p>
            <a:pPr marL="0" indent="0">
              <a:buNone/>
            </a:pPr>
            <a:endParaRPr lang="en-US" dirty="0"/>
          </a:p>
        </p:txBody>
      </p:sp>
    </p:spTree>
    <p:extLst>
      <p:ext uri="{BB962C8B-B14F-4D97-AF65-F5344CB8AC3E}">
        <p14:creationId xmlns:p14="http://schemas.microsoft.com/office/powerpoint/2010/main" val="29415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48194"/>
            <a:ext cx="2807335" cy="6348549"/>
          </a:xfrm>
        </p:spPr>
        <p:txBody>
          <a:bodyPr>
            <a:normAutofit fontScale="92500" lnSpcReduction="20000"/>
          </a:bodyPr>
          <a:lstStyle/>
          <a:p>
            <a:pPr marL="0" indent="0">
              <a:buNone/>
            </a:pPr>
            <a:r>
              <a:rPr lang="en-US" dirty="0"/>
              <a:t>What if we set an income tax rate of 100%?</a:t>
            </a:r>
          </a:p>
          <a:p>
            <a:pPr marL="0" indent="0">
              <a:buNone/>
            </a:pPr>
            <a:endParaRPr lang="en-US" dirty="0"/>
          </a:p>
          <a:p>
            <a:pPr marL="0" indent="0">
              <a:buNone/>
            </a:pPr>
            <a:r>
              <a:rPr lang="en-US" dirty="0"/>
              <a:t>At some point, higher tax rate </a:t>
            </a:r>
            <a:r>
              <a:rPr lang="en-US" i="1" dirty="0"/>
              <a:t>decreases</a:t>
            </a:r>
            <a:r>
              <a:rPr lang="en-US" dirty="0"/>
              <a:t> total revenue due to reduction in economic activity.</a:t>
            </a:r>
          </a:p>
          <a:p>
            <a:pPr marL="0" indent="0">
              <a:buNone/>
            </a:pPr>
            <a:endParaRPr lang="en-US" dirty="0"/>
          </a:p>
          <a:p>
            <a:pPr marL="0" indent="0">
              <a:buNone/>
            </a:pPr>
            <a:r>
              <a:rPr lang="en-US" dirty="0"/>
              <a:t>The question is where we are on the </a:t>
            </a:r>
            <a:r>
              <a:rPr lang="en-US" dirty="0" err="1"/>
              <a:t>Laffer</a:t>
            </a:r>
            <a:r>
              <a:rPr lang="en-US" dirty="0"/>
              <a:t> curve.</a:t>
            </a:r>
          </a:p>
          <a:p>
            <a:pPr marL="0" indent="0">
              <a:buNone/>
            </a:pPr>
            <a:endParaRPr lang="en-US" dirty="0"/>
          </a:p>
          <a:p>
            <a:pPr marL="0" indent="0">
              <a:buNone/>
            </a:pPr>
            <a:r>
              <a:rPr lang="en-US" dirty="0"/>
              <a:t>What should be the top marginal tax rate?</a:t>
            </a:r>
          </a:p>
        </p:txBody>
      </p:sp>
      <p:pic>
        <p:nvPicPr>
          <p:cNvPr id="2050" name="Picture 2" descr="Image result for laffer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906" y="26125"/>
            <a:ext cx="9058093" cy="679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13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20496" y="8021"/>
            <a:ext cx="8281004" cy="6852586"/>
          </a:xfrm>
          <a:prstGeom prst="rect">
            <a:avLst/>
          </a:prstGeom>
        </p:spPr>
      </p:pic>
    </p:spTree>
    <p:extLst>
      <p:ext uri="{BB962C8B-B14F-4D97-AF65-F5344CB8AC3E}">
        <p14:creationId xmlns:p14="http://schemas.microsoft.com/office/powerpoint/2010/main" val="2092847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gdp growth and top marginal tax rates by cou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34" y="38736"/>
            <a:ext cx="10304419" cy="671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5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Image result for us gdp growth and top tax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9368"/>
            <a:ext cx="9430294" cy="684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4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5712" y="0"/>
            <a:ext cx="9164053" cy="6854353"/>
          </a:xfrm>
          <a:prstGeom prst="rect">
            <a:avLst/>
          </a:prstGeom>
        </p:spPr>
      </p:pic>
    </p:spTree>
    <p:extLst>
      <p:ext uri="{BB962C8B-B14F-4D97-AF65-F5344CB8AC3E}">
        <p14:creationId xmlns:p14="http://schemas.microsoft.com/office/powerpoint/2010/main" val="3483081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the evidence on tax rates and growth?</a:t>
            </a:r>
          </a:p>
        </p:txBody>
      </p:sp>
      <p:sp>
        <p:nvSpPr>
          <p:cNvPr id="3" name="Content Placeholder 2"/>
          <p:cNvSpPr>
            <a:spLocks noGrp="1"/>
          </p:cNvSpPr>
          <p:nvPr>
            <p:ph idx="1"/>
          </p:nvPr>
        </p:nvSpPr>
        <p:spPr/>
        <p:txBody>
          <a:bodyPr/>
          <a:lstStyle/>
          <a:p>
            <a:r>
              <a:rPr lang="en-US" dirty="0"/>
              <a:t>Modest, positive cross-country correlation between cuts in top tax rates and GDP growth</a:t>
            </a:r>
          </a:p>
          <a:p>
            <a:pPr lvl="1"/>
            <a:r>
              <a:rPr lang="en-US" dirty="0"/>
              <a:t>No correlation within US, over time</a:t>
            </a:r>
          </a:p>
          <a:p>
            <a:endParaRPr lang="en-US" dirty="0"/>
          </a:p>
          <a:p>
            <a:r>
              <a:rPr lang="en-US" dirty="0"/>
              <a:t>Lots of changes happening in the 1980s alongside tax cuts</a:t>
            </a:r>
          </a:p>
          <a:p>
            <a:pPr lvl="1"/>
            <a:r>
              <a:rPr lang="en-US" dirty="0"/>
              <a:t>Deregulation, computers, social norms (Wall Street and “greed is good”</a:t>
            </a:r>
          </a:p>
          <a:p>
            <a:endParaRPr lang="en-US" dirty="0"/>
          </a:p>
          <a:p>
            <a:r>
              <a:rPr lang="en-US" dirty="0"/>
              <a:t>Positive case for “trickle down economics” is somewhat weak</a:t>
            </a:r>
          </a:p>
          <a:p>
            <a:pPr lvl="1"/>
            <a:r>
              <a:rPr lang="en-US" dirty="0"/>
              <a:t>But where is the burden of proof?</a:t>
            </a:r>
          </a:p>
        </p:txBody>
      </p:sp>
    </p:spTree>
    <p:extLst>
      <p:ext uri="{BB962C8B-B14F-4D97-AF65-F5344CB8AC3E}">
        <p14:creationId xmlns:p14="http://schemas.microsoft.com/office/powerpoint/2010/main" val="9689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Mankiw</a:t>
            </a:r>
            <a:r>
              <a:rPr lang="en-US" dirty="0"/>
              <a:t> – defending the one percent</a:t>
            </a:r>
          </a:p>
        </p:txBody>
      </p:sp>
      <p:sp>
        <p:nvSpPr>
          <p:cNvPr id="3" name="Content Placeholder 2"/>
          <p:cNvSpPr>
            <a:spLocks noGrp="1"/>
          </p:cNvSpPr>
          <p:nvPr>
            <p:ph idx="1"/>
          </p:nvPr>
        </p:nvSpPr>
        <p:spPr/>
        <p:txBody>
          <a:bodyPr>
            <a:normAutofit fontScale="92500"/>
          </a:bodyPr>
          <a:lstStyle/>
          <a:p>
            <a:r>
              <a:rPr lang="en-US" dirty="0"/>
              <a:t>Argues that there is little evidence that rent-seeking by the top 1 percent has increased since 1970</a:t>
            </a:r>
          </a:p>
          <a:p>
            <a:pPr lvl="1"/>
            <a:r>
              <a:rPr lang="en-US" dirty="0"/>
              <a:t>Where rent-seeking exists, let’s root it out, rather than just raising tax rates</a:t>
            </a:r>
          </a:p>
          <a:p>
            <a:pPr lvl="1"/>
            <a:r>
              <a:rPr lang="en-US" dirty="0"/>
              <a:t>Don’t prevent entrepreneurs from becoming rich, but try to ensure they become rich in a socially productive way</a:t>
            </a:r>
          </a:p>
          <a:p>
            <a:pPr lvl="1"/>
            <a:r>
              <a:rPr lang="en-US" dirty="0"/>
              <a:t>CEO pay has increased </a:t>
            </a:r>
            <a:r>
              <a:rPr lang="en-US" i="1" dirty="0"/>
              <a:t>more </a:t>
            </a:r>
            <a:r>
              <a:rPr lang="en-US" dirty="0"/>
              <a:t>in closely-held firms where there is no principal-agent problem between shareholders and boards</a:t>
            </a:r>
          </a:p>
          <a:p>
            <a:pPr marL="0" indent="0">
              <a:buNone/>
            </a:pPr>
            <a:endParaRPr lang="en-US" dirty="0"/>
          </a:p>
          <a:p>
            <a:r>
              <a:rPr lang="en-US" dirty="0"/>
              <a:t>Note that </a:t>
            </a:r>
            <a:r>
              <a:rPr lang="en-US" dirty="0" err="1"/>
              <a:t>Bivens</a:t>
            </a:r>
            <a:r>
              <a:rPr lang="en-US" dirty="0"/>
              <a:t> and </a:t>
            </a:r>
            <a:r>
              <a:rPr lang="en-US" dirty="0" err="1"/>
              <a:t>Mishel</a:t>
            </a:r>
            <a:r>
              <a:rPr lang="en-US" dirty="0"/>
              <a:t> (2011) have a different definition of “rents”</a:t>
            </a:r>
          </a:p>
          <a:p>
            <a:pPr lvl="1"/>
            <a:r>
              <a:rPr lang="en-US" dirty="0"/>
              <a:t>For </a:t>
            </a:r>
            <a:r>
              <a:rPr lang="en-US" dirty="0" err="1"/>
              <a:t>Mankiw</a:t>
            </a:r>
            <a:r>
              <a:rPr lang="en-US" dirty="0"/>
              <a:t>, if compensation reflects higher productivity then it is “just deserts” </a:t>
            </a:r>
          </a:p>
          <a:p>
            <a:pPr lvl="1"/>
            <a:r>
              <a:rPr lang="en-US" dirty="0"/>
              <a:t>This is a normative argument</a:t>
            </a:r>
          </a:p>
          <a:p>
            <a:pPr marL="0" indent="0">
              <a:buNone/>
            </a:pPr>
            <a:endParaRPr lang="en-US" dirty="0"/>
          </a:p>
        </p:txBody>
      </p:sp>
    </p:spTree>
    <p:extLst>
      <p:ext uri="{BB962C8B-B14F-4D97-AF65-F5344CB8AC3E}">
        <p14:creationId xmlns:p14="http://schemas.microsoft.com/office/powerpoint/2010/main" val="5356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5D2DF-A06B-48D7-A65E-8DD068F79F42}"/>
              </a:ext>
            </a:extLst>
          </p:cNvPr>
          <p:cNvSpPr>
            <a:spLocks noGrp="1"/>
          </p:cNvSpPr>
          <p:nvPr>
            <p:ph idx="1"/>
          </p:nvPr>
        </p:nvSpPr>
        <p:spPr>
          <a:xfrm>
            <a:off x="838200" y="574766"/>
            <a:ext cx="10515600" cy="5779007"/>
          </a:xfrm>
        </p:spPr>
        <p:txBody>
          <a:bodyPr>
            <a:normAutofit fontScale="85000" lnSpcReduction="20000"/>
          </a:bodyPr>
          <a:lstStyle/>
          <a:p>
            <a:pPr marL="0" indent="0">
              <a:buNone/>
            </a:pPr>
            <a:r>
              <a:rPr lang="en-US" dirty="0"/>
              <a:t>What is your take on Piketty’s proposal of the global progressive taxation on net wealth? Could you address the constitutionality of the wealth tax, as well as the economic outcomes that caused several European nations to abolish the wealth tax?</a:t>
            </a:r>
          </a:p>
          <a:p>
            <a:pPr marL="0" indent="0">
              <a:buNone/>
            </a:pPr>
            <a:endParaRPr lang="en-US" dirty="0"/>
          </a:p>
          <a:p>
            <a:pPr marL="0" indent="0">
              <a:buNone/>
            </a:pPr>
            <a:r>
              <a:rPr lang="en-US" dirty="0"/>
              <a:t>After completing the readings, I’m still unsure what to make of policy proposals by presidential candidates who say they will fund programs like </a:t>
            </a:r>
            <a:r>
              <a:rPr lang="en-US" dirty="0" err="1"/>
              <a:t>medicare</a:t>
            </a:r>
            <a:r>
              <a:rPr lang="en-US" dirty="0"/>
              <a:t> for all by raising taxes on the rich - what consequences should we consider when we hear plans like those?</a:t>
            </a:r>
          </a:p>
          <a:p>
            <a:pPr marL="0" indent="0">
              <a:buNone/>
            </a:pPr>
            <a:endParaRPr lang="en-US" dirty="0"/>
          </a:p>
          <a:p>
            <a:pPr marL="0" indent="0">
              <a:buNone/>
            </a:pPr>
            <a:r>
              <a:rPr lang="en-US" dirty="0"/>
              <a:t>Point blank: what do you think of Elizabeth Warren’s proposed wealth tax? Should the state take wealth from the wealthy and invest it in higher education/pre-k/etc.?</a:t>
            </a:r>
          </a:p>
          <a:p>
            <a:pPr marL="0" indent="0">
              <a:buNone/>
            </a:pPr>
            <a:endParaRPr lang="en-US" dirty="0"/>
          </a:p>
          <a:p>
            <a:pPr marL="0" indent="0">
              <a:buNone/>
            </a:pPr>
            <a:r>
              <a:rPr lang="en-US" dirty="0" err="1"/>
              <a:t>Saez</a:t>
            </a:r>
            <a:r>
              <a:rPr lang="en-US" dirty="0"/>
              <a:t> and Zucman on </a:t>
            </a:r>
            <a:r>
              <a:rPr lang="en-US" dirty="0">
                <a:hlinkClick r:id="rId2"/>
              </a:rPr>
              <a:t>wealth taxation</a:t>
            </a:r>
            <a:r>
              <a:rPr lang="en-US" dirty="0"/>
              <a:t>; score of </a:t>
            </a:r>
            <a:r>
              <a:rPr lang="en-US" dirty="0">
                <a:hlinkClick r:id="rId3"/>
              </a:rPr>
              <a:t>Warren proposal</a:t>
            </a:r>
            <a:endParaRPr lang="en-US" dirty="0"/>
          </a:p>
          <a:p>
            <a:pPr marL="0" indent="0">
              <a:buNone/>
            </a:pPr>
            <a:r>
              <a:rPr lang="en-US" dirty="0" err="1"/>
              <a:t>Kopczuk</a:t>
            </a:r>
            <a:r>
              <a:rPr lang="en-US" dirty="0"/>
              <a:t> </a:t>
            </a:r>
            <a:r>
              <a:rPr lang="en-US" dirty="0">
                <a:hlinkClick r:id="rId4"/>
              </a:rPr>
              <a:t>response</a:t>
            </a:r>
            <a:endParaRPr lang="en-US" dirty="0"/>
          </a:p>
          <a:p>
            <a:pPr marL="0" indent="0">
              <a:buNone/>
            </a:pPr>
            <a:r>
              <a:rPr lang="en-US" dirty="0"/>
              <a:t>Summers and Sarin </a:t>
            </a:r>
            <a:r>
              <a:rPr lang="en-US" dirty="0">
                <a:hlinkClick r:id="rId5"/>
              </a:rPr>
              <a:t>op ed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8128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A8B5-46E1-42CD-A35C-F428D44EFC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6E7EB6-A7D7-44A6-BCCC-31690C2542AA}"/>
              </a:ext>
            </a:extLst>
          </p:cNvPr>
          <p:cNvSpPr>
            <a:spLocks noGrp="1"/>
          </p:cNvSpPr>
          <p:nvPr>
            <p:ph idx="1"/>
          </p:nvPr>
        </p:nvSpPr>
        <p:spPr/>
        <p:txBody>
          <a:bodyPr>
            <a:normAutofit/>
          </a:bodyPr>
          <a:lstStyle/>
          <a:p>
            <a:pPr marL="0" indent="0">
              <a:buNone/>
            </a:pPr>
            <a:r>
              <a:rPr lang="en-US" dirty="0"/>
              <a:t>We often suggest progressive taxes to help mitigate problems of economic inequality, but taxes have become significantly less progressive over time. Why should we believe that there is a chance that taxes will change enough to make socioeconomic change? What would it take?</a:t>
            </a:r>
          </a:p>
          <a:p>
            <a:pPr marL="0" indent="0">
              <a:buNone/>
            </a:pPr>
            <a:endParaRPr lang="en-US" dirty="0"/>
          </a:p>
          <a:p>
            <a:pPr marL="0" indent="0">
              <a:buNone/>
            </a:pPr>
            <a:r>
              <a:rPr lang="en-US" dirty="0"/>
              <a:t>Why is it hard to pass policies in the U.S. that help address income and wealth inequality? Is this an issue (or combination) of misinformation, false consciousness, the wealthy’s political power, something else?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7830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8010" y="0"/>
            <a:ext cx="10477499" cy="6858000"/>
          </a:xfrm>
          <a:prstGeom prst="rect">
            <a:avLst/>
          </a:prstGeom>
        </p:spPr>
      </p:pic>
    </p:spTree>
    <p:extLst>
      <p:ext uri="{BB962C8B-B14F-4D97-AF65-F5344CB8AC3E}">
        <p14:creationId xmlns:p14="http://schemas.microsoft.com/office/powerpoint/2010/main" val="37283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US" dirty="0"/>
              <a:t>Summing up</a:t>
            </a:r>
          </a:p>
        </p:txBody>
      </p:sp>
      <p:sp>
        <p:nvSpPr>
          <p:cNvPr id="3" name="Content Placeholder 2"/>
          <p:cNvSpPr>
            <a:spLocks noGrp="1"/>
          </p:cNvSpPr>
          <p:nvPr>
            <p:ph idx="1"/>
          </p:nvPr>
        </p:nvSpPr>
        <p:spPr>
          <a:xfrm>
            <a:off x="838200" y="1346662"/>
            <a:ext cx="10515600" cy="5158641"/>
          </a:xfrm>
        </p:spPr>
        <p:txBody>
          <a:bodyPr>
            <a:normAutofit fontScale="77500" lnSpcReduction="20000"/>
          </a:bodyPr>
          <a:lstStyle/>
          <a:p>
            <a:r>
              <a:rPr lang="en-US" dirty="0"/>
              <a:t>Theory of superstars does have some explanatory power</a:t>
            </a:r>
          </a:p>
          <a:p>
            <a:pPr lvl="1"/>
            <a:r>
              <a:rPr lang="en-US" dirty="0"/>
              <a:t>Seems clear that returns to being very productive have increased disproportionately</a:t>
            </a:r>
          </a:p>
          <a:p>
            <a:pPr marL="0" indent="0">
              <a:buNone/>
            </a:pPr>
            <a:endParaRPr lang="en-US" dirty="0"/>
          </a:p>
          <a:p>
            <a:r>
              <a:rPr lang="en-US" dirty="0"/>
              <a:t>Yet the case for the impacts of tax cuts on GDP growth is weak</a:t>
            </a:r>
          </a:p>
          <a:p>
            <a:pPr lvl="1"/>
            <a:r>
              <a:rPr lang="en-US" dirty="0"/>
              <a:t>Implication is that top 1 percent growth might be “rents” by the </a:t>
            </a:r>
            <a:r>
              <a:rPr lang="en-US" dirty="0" err="1"/>
              <a:t>Bivens-Mishel</a:t>
            </a:r>
            <a:r>
              <a:rPr lang="en-US" dirty="0"/>
              <a:t> definition</a:t>
            </a:r>
          </a:p>
          <a:p>
            <a:pPr lvl="1"/>
            <a:r>
              <a:rPr lang="en-US" dirty="0"/>
              <a:t>Still, are tax increases a blunt instrument?</a:t>
            </a:r>
          </a:p>
          <a:p>
            <a:endParaRPr lang="en-US" dirty="0"/>
          </a:p>
          <a:p>
            <a:r>
              <a:rPr lang="en-US" dirty="0"/>
              <a:t>Views on the growing concentration of income and wealth too often fail to recognize these two perspectives together</a:t>
            </a:r>
          </a:p>
          <a:p>
            <a:pPr lvl="1"/>
            <a:r>
              <a:rPr lang="en-US" dirty="0"/>
              <a:t>It’s easy to argue that the rich are evil</a:t>
            </a:r>
          </a:p>
          <a:p>
            <a:pPr lvl="1"/>
            <a:r>
              <a:rPr lang="en-US" dirty="0"/>
              <a:t>It’s also easy to argue that tax cuts are a “free lunch”</a:t>
            </a:r>
          </a:p>
          <a:p>
            <a:endParaRPr lang="en-US" dirty="0"/>
          </a:p>
          <a:p>
            <a:r>
              <a:rPr lang="en-US" dirty="0"/>
              <a:t>Superstars may exist, but does the </a:t>
            </a:r>
            <a:r>
              <a:rPr lang="en-US" i="1" dirty="0"/>
              <a:t>opportunity</a:t>
            </a:r>
            <a:r>
              <a:rPr lang="en-US" dirty="0"/>
              <a:t> to become a superstar exist for everyone?</a:t>
            </a:r>
          </a:p>
          <a:p>
            <a:pPr lvl="1"/>
            <a:r>
              <a:rPr lang="en-US" dirty="0"/>
              <a:t>Argument that the rich should pay more because “they don’t need the money” is illiberal</a:t>
            </a:r>
          </a:p>
          <a:p>
            <a:pPr lvl="1"/>
            <a:r>
              <a:rPr lang="en-US" dirty="0"/>
              <a:t>Better to argue that increased tax revenue will boost opportunity for future superstars, “lost </a:t>
            </a:r>
            <a:r>
              <a:rPr lang="en-US" dirty="0" err="1"/>
              <a:t>Einsteins</a:t>
            </a:r>
            <a:r>
              <a:rPr lang="en-US" dirty="0"/>
              <a:t>”</a:t>
            </a:r>
          </a:p>
          <a:p>
            <a:endParaRPr lang="en-US" dirty="0"/>
          </a:p>
        </p:txBody>
      </p:sp>
    </p:spTree>
    <p:extLst>
      <p:ext uri="{BB962C8B-B14F-4D97-AF65-F5344CB8AC3E}">
        <p14:creationId xmlns:p14="http://schemas.microsoft.com/office/powerpoint/2010/main" val="41199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 Offshore Tax Havens</a:t>
            </a:r>
          </a:p>
        </p:txBody>
      </p:sp>
      <p:sp>
        <p:nvSpPr>
          <p:cNvPr id="3" name="Content Placeholder 2"/>
          <p:cNvSpPr>
            <a:spLocks noGrp="1"/>
          </p:cNvSpPr>
          <p:nvPr>
            <p:ph idx="1"/>
          </p:nvPr>
        </p:nvSpPr>
        <p:spPr/>
        <p:txBody>
          <a:bodyPr/>
          <a:lstStyle/>
          <a:p>
            <a:r>
              <a:rPr lang="en-US" dirty="0"/>
              <a:t>In 2016, Bank for International Settlements (BIS) began collecting </a:t>
            </a:r>
            <a:r>
              <a:rPr lang="en-US" i="1" dirty="0"/>
              <a:t>bilateral</a:t>
            </a:r>
            <a:r>
              <a:rPr lang="en-US" dirty="0"/>
              <a:t> information on offshore bank deposits</a:t>
            </a:r>
          </a:p>
          <a:p>
            <a:pPr lvl="1"/>
            <a:r>
              <a:rPr lang="en-US" dirty="0"/>
              <a:t>Offshore banking centers like Luxembourg, Switzerland, Hong Kong</a:t>
            </a:r>
          </a:p>
          <a:p>
            <a:pPr lvl="1"/>
            <a:r>
              <a:rPr lang="en-US" dirty="0"/>
              <a:t>Bank deposits in country X owned by residents of country Y </a:t>
            </a:r>
          </a:p>
          <a:p>
            <a:pPr lvl="1"/>
            <a:r>
              <a:rPr lang="en-US" dirty="0"/>
              <a:t>Retrospective</a:t>
            </a:r>
          </a:p>
          <a:p>
            <a:pPr lvl="1"/>
            <a:endParaRPr lang="en-US" dirty="0"/>
          </a:p>
          <a:p>
            <a:r>
              <a:rPr lang="en-US" dirty="0" err="1"/>
              <a:t>Alstadsater</a:t>
            </a:r>
            <a:r>
              <a:rPr lang="en-US" dirty="0"/>
              <a:t>, </a:t>
            </a:r>
            <a:r>
              <a:rPr lang="en-US" dirty="0" err="1"/>
              <a:t>Johannsen</a:t>
            </a:r>
            <a:r>
              <a:rPr lang="en-US" dirty="0"/>
              <a:t> and </a:t>
            </a:r>
            <a:r>
              <a:rPr lang="en-US" dirty="0" err="1"/>
              <a:t>Zucman</a:t>
            </a:r>
            <a:r>
              <a:rPr lang="en-US" dirty="0"/>
              <a:t> (2017) use BIS data to construct estimates of the amount of wealth held by residents of each country in all the world’s offshore tax havens</a:t>
            </a:r>
          </a:p>
        </p:txBody>
      </p:sp>
    </p:spTree>
    <p:extLst>
      <p:ext uri="{BB962C8B-B14F-4D97-AF65-F5344CB8AC3E}">
        <p14:creationId xmlns:p14="http://schemas.microsoft.com/office/powerpoint/2010/main" val="2650777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216" y="14154"/>
            <a:ext cx="11608108" cy="6792609"/>
          </a:xfrm>
          <a:prstGeom prst="rect">
            <a:avLst/>
          </a:prstGeom>
        </p:spPr>
      </p:pic>
    </p:spTree>
    <p:extLst>
      <p:ext uri="{BB962C8B-B14F-4D97-AF65-F5344CB8AC3E}">
        <p14:creationId xmlns:p14="http://schemas.microsoft.com/office/powerpoint/2010/main" val="920352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1322" y="0"/>
            <a:ext cx="10057731" cy="6822288"/>
          </a:xfrm>
          <a:prstGeom prst="rect">
            <a:avLst/>
          </a:prstGeom>
        </p:spPr>
      </p:pic>
    </p:spTree>
    <p:extLst>
      <p:ext uri="{BB962C8B-B14F-4D97-AF65-F5344CB8AC3E}">
        <p14:creationId xmlns:p14="http://schemas.microsoft.com/office/powerpoint/2010/main" val="1431844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71203" y="16850"/>
            <a:ext cx="10201102" cy="6807034"/>
          </a:xfrm>
          <a:prstGeom prst="rect">
            <a:avLst/>
          </a:prstGeom>
        </p:spPr>
      </p:pic>
    </p:spTree>
    <p:extLst>
      <p:ext uri="{BB962C8B-B14F-4D97-AF65-F5344CB8AC3E}">
        <p14:creationId xmlns:p14="http://schemas.microsoft.com/office/powerpoint/2010/main" val="312316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619" y="17307"/>
            <a:ext cx="10522856" cy="6833023"/>
          </a:xfrm>
        </p:spPr>
      </p:pic>
    </p:spTree>
    <p:extLst>
      <p:ext uri="{BB962C8B-B14F-4D97-AF65-F5344CB8AC3E}">
        <p14:creationId xmlns:p14="http://schemas.microsoft.com/office/powerpoint/2010/main" val="1543492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comparison – the Panama Papers</a:t>
            </a:r>
          </a:p>
        </p:txBody>
      </p:sp>
      <p:sp>
        <p:nvSpPr>
          <p:cNvPr id="3" name="Content Placeholder 2"/>
          <p:cNvSpPr>
            <a:spLocks noGrp="1"/>
          </p:cNvSpPr>
          <p:nvPr>
            <p:ph idx="1"/>
          </p:nvPr>
        </p:nvSpPr>
        <p:spPr/>
        <p:txBody>
          <a:bodyPr/>
          <a:lstStyle/>
          <a:p>
            <a:r>
              <a:rPr lang="en-US" dirty="0"/>
              <a:t>Leaked names and addresses of all the owners of shell companies created by the Panamanian firm </a:t>
            </a:r>
            <a:r>
              <a:rPr lang="en-US" dirty="0" err="1"/>
              <a:t>Mossack</a:t>
            </a:r>
            <a:r>
              <a:rPr lang="en-US" dirty="0"/>
              <a:t>-Fonseca</a:t>
            </a:r>
          </a:p>
          <a:p>
            <a:pPr lvl="1"/>
            <a:r>
              <a:rPr lang="en-US" dirty="0"/>
              <a:t>Major provider of offshore financial services</a:t>
            </a:r>
          </a:p>
          <a:p>
            <a:pPr lvl="1"/>
            <a:endParaRPr lang="en-US" dirty="0"/>
          </a:p>
          <a:p>
            <a:r>
              <a:rPr lang="en-US" dirty="0"/>
              <a:t>Compare offshore tax haven data reported to BIS to Panama Papers leak</a:t>
            </a:r>
          </a:p>
        </p:txBody>
      </p:sp>
    </p:spTree>
    <p:extLst>
      <p:ext uri="{BB962C8B-B14F-4D97-AF65-F5344CB8AC3E}">
        <p14:creationId xmlns:p14="http://schemas.microsoft.com/office/powerpoint/2010/main" val="547742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024" y="8313"/>
            <a:ext cx="11984782" cy="6741622"/>
          </a:xfrm>
          <a:prstGeom prst="rect">
            <a:avLst/>
          </a:prstGeom>
        </p:spPr>
      </p:pic>
    </p:spTree>
    <p:extLst>
      <p:ext uri="{BB962C8B-B14F-4D97-AF65-F5344CB8AC3E}">
        <p14:creationId xmlns:p14="http://schemas.microsoft.com/office/powerpoint/2010/main" val="3580107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69615" y="6927"/>
            <a:ext cx="9031027" cy="6851073"/>
          </a:xfrm>
          <a:prstGeom prst="rect">
            <a:avLst/>
          </a:prstGeom>
        </p:spPr>
      </p:pic>
    </p:spTree>
    <p:extLst>
      <p:ext uri="{BB962C8B-B14F-4D97-AF65-F5344CB8AC3E}">
        <p14:creationId xmlns:p14="http://schemas.microsoft.com/office/powerpoint/2010/main" val="2396975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3063"/>
            <a:ext cx="10515600" cy="6769208"/>
          </a:xfrm>
          <a:prstGeom prst="rect">
            <a:avLst/>
          </a:prstGeom>
        </p:spPr>
      </p:pic>
    </p:spTree>
    <p:extLst>
      <p:ext uri="{BB962C8B-B14F-4D97-AF65-F5344CB8AC3E}">
        <p14:creationId xmlns:p14="http://schemas.microsoft.com/office/powerpoint/2010/main" val="1153287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6362" y="-1"/>
            <a:ext cx="10054504" cy="6831715"/>
          </a:xfrm>
          <a:prstGeom prst="rect">
            <a:avLst/>
          </a:prstGeom>
        </p:spPr>
      </p:pic>
    </p:spTree>
    <p:extLst>
      <p:ext uri="{BB962C8B-B14F-4D97-AF65-F5344CB8AC3E}">
        <p14:creationId xmlns:p14="http://schemas.microsoft.com/office/powerpoint/2010/main" val="1912532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2395" y="0"/>
            <a:ext cx="9960033" cy="6832021"/>
          </a:xfrm>
          <a:prstGeom prst="rect">
            <a:avLst/>
          </a:prstGeom>
        </p:spPr>
      </p:pic>
    </p:spTree>
    <p:extLst>
      <p:ext uri="{BB962C8B-B14F-4D97-AF65-F5344CB8AC3E}">
        <p14:creationId xmlns:p14="http://schemas.microsoft.com/office/powerpoint/2010/main" val="375758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Distributional National Accounts (DINA)</a:t>
            </a:r>
          </a:p>
        </p:txBody>
      </p:sp>
      <p:sp>
        <p:nvSpPr>
          <p:cNvPr id="3" name="Content Placeholder 2"/>
          <p:cNvSpPr>
            <a:spLocks noGrp="1"/>
          </p:cNvSpPr>
          <p:nvPr>
            <p:ph idx="1"/>
          </p:nvPr>
        </p:nvSpPr>
        <p:spPr/>
        <p:txBody>
          <a:bodyPr>
            <a:normAutofit lnSpcReduction="10000"/>
          </a:bodyPr>
          <a:lstStyle/>
          <a:p>
            <a:r>
              <a:rPr lang="en-US" dirty="0"/>
              <a:t>National Income = sum of all labor and capital income that accrues to U.S. residents</a:t>
            </a:r>
          </a:p>
          <a:p>
            <a:endParaRPr lang="en-US" dirty="0"/>
          </a:p>
          <a:p>
            <a:r>
              <a:rPr lang="en-US" dirty="0"/>
              <a:t>Combines fiscal, survey, wealth and national accounts data sources</a:t>
            </a:r>
          </a:p>
          <a:p>
            <a:pPr lvl="1"/>
            <a:r>
              <a:rPr lang="en-US" dirty="0"/>
              <a:t>Survey data – collected from everyone, but can be inaccurate (especially at the top)</a:t>
            </a:r>
          </a:p>
          <a:p>
            <a:pPr lvl="1"/>
            <a:r>
              <a:rPr lang="en-US" dirty="0"/>
              <a:t>Administrative data – only works for people who pay taxes and report them accurately</a:t>
            </a:r>
          </a:p>
          <a:p>
            <a:pPr lvl="2"/>
            <a:r>
              <a:rPr lang="en-US" dirty="0"/>
              <a:t>Non-filers (low income); Tax evaders (high income)</a:t>
            </a:r>
          </a:p>
          <a:p>
            <a:endParaRPr lang="en-US" dirty="0"/>
          </a:p>
          <a:p>
            <a:r>
              <a:rPr lang="en-US" dirty="0"/>
              <a:t>Labor income, capital income, implied value of wealth</a:t>
            </a:r>
          </a:p>
          <a:p>
            <a:endParaRPr lang="en-US" dirty="0"/>
          </a:p>
        </p:txBody>
      </p:sp>
    </p:spTree>
    <p:extLst>
      <p:ext uri="{BB962C8B-B14F-4D97-AF65-F5344CB8AC3E}">
        <p14:creationId xmlns:p14="http://schemas.microsoft.com/office/powerpoint/2010/main" val="12036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dirty="0"/>
              <a:t>DINA Method</a:t>
            </a:r>
          </a:p>
        </p:txBody>
      </p:sp>
      <p:sp>
        <p:nvSpPr>
          <p:cNvPr id="3" name="Content Placeholder 2"/>
          <p:cNvSpPr>
            <a:spLocks noGrp="1"/>
          </p:cNvSpPr>
          <p:nvPr>
            <p:ph idx="1"/>
          </p:nvPr>
        </p:nvSpPr>
        <p:spPr>
          <a:xfrm>
            <a:off x="838200" y="1423851"/>
            <a:ext cx="10515600" cy="5120640"/>
          </a:xfrm>
        </p:spPr>
        <p:txBody>
          <a:bodyPr>
            <a:normAutofit fontScale="62500" lnSpcReduction="20000"/>
          </a:bodyPr>
          <a:lstStyle/>
          <a:p>
            <a:pPr marL="514350" indent="-514350">
              <a:buFont typeface="+mj-lt"/>
              <a:buAutoNum type="arabicPeriod"/>
            </a:pPr>
            <a:r>
              <a:rPr lang="en-US" dirty="0"/>
              <a:t>Start with public-use samples of tax returns 1962 onward, supplemented with age, gender, household structure</a:t>
            </a:r>
          </a:p>
          <a:p>
            <a:pPr marL="514350" indent="-514350">
              <a:buFont typeface="+mj-lt"/>
              <a:buAutoNum type="arabicPeriod"/>
            </a:pPr>
            <a:endParaRPr lang="en-US" dirty="0"/>
          </a:p>
          <a:p>
            <a:pPr marL="514350" indent="-514350">
              <a:buFont typeface="+mj-lt"/>
              <a:buAutoNum type="arabicPeriod"/>
            </a:pPr>
            <a:r>
              <a:rPr lang="en-US" dirty="0"/>
              <a:t>Supplement with CPS survey data on </a:t>
            </a:r>
            <a:r>
              <a:rPr lang="en-US" dirty="0" err="1"/>
              <a:t>nonfilers</a:t>
            </a:r>
            <a:r>
              <a:rPr lang="en-US" dirty="0"/>
              <a:t>, weighted to match US population </a:t>
            </a:r>
          </a:p>
          <a:p>
            <a:pPr marL="514350" indent="-514350">
              <a:buFont typeface="+mj-lt"/>
              <a:buAutoNum type="arabicPeriod"/>
            </a:pPr>
            <a:endParaRPr lang="en-US" dirty="0"/>
          </a:p>
          <a:p>
            <a:pPr marL="514350" indent="-514350">
              <a:buFont typeface="+mj-lt"/>
              <a:buAutoNum type="arabicPeriod"/>
            </a:pPr>
            <a:r>
              <a:rPr lang="en-US" dirty="0"/>
              <a:t>Compute payroll taxes, fringe benefits (impute using CPS, compare to IRS data post-1999)</a:t>
            </a:r>
          </a:p>
          <a:p>
            <a:pPr marL="514350" indent="-514350">
              <a:buFont typeface="+mj-lt"/>
              <a:buAutoNum type="arabicPeriod"/>
            </a:pPr>
            <a:endParaRPr lang="en-US" dirty="0"/>
          </a:p>
          <a:p>
            <a:pPr marL="514350" indent="-514350">
              <a:buFont typeface="+mj-lt"/>
              <a:buAutoNum type="arabicPeriod"/>
            </a:pPr>
            <a:r>
              <a:rPr lang="en-US" dirty="0"/>
              <a:t>Capital income – distribute total household wealth from </a:t>
            </a:r>
            <a:r>
              <a:rPr lang="en-US" dirty="0">
                <a:hlinkClick r:id="rId2"/>
              </a:rPr>
              <a:t>Financial Accounts </a:t>
            </a:r>
            <a:r>
              <a:rPr lang="en-US" dirty="0"/>
              <a:t>data (interest, dividends and cap gains, rents business profits, etc.)</a:t>
            </a:r>
          </a:p>
          <a:p>
            <a:pPr lvl="1"/>
            <a:r>
              <a:rPr lang="en-US" dirty="0"/>
              <a:t>Obtain home values from property tax paid and mortgage debt from itemizers</a:t>
            </a:r>
          </a:p>
          <a:p>
            <a:pPr lvl="1"/>
            <a:r>
              <a:rPr lang="en-US" dirty="0"/>
              <a:t>Impute other sources (pensions, homes for non-itemizers) from Survey of Consumer Finances</a:t>
            </a:r>
          </a:p>
          <a:p>
            <a:pPr marL="514350" indent="-514350">
              <a:buFont typeface="+mj-lt"/>
              <a:buAutoNum type="arabicPeriod"/>
            </a:pPr>
            <a:endParaRPr lang="en-US" dirty="0"/>
          </a:p>
          <a:p>
            <a:pPr marL="514350" indent="-514350">
              <a:buFont typeface="+mj-lt"/>
              <a:buAutoNum type="arabicPeriod"/>
            </a:pPr>
            <a:r>
              <a:rPr lang="en-US" dirty="0"/>
              <a:t>Compute a yield by dividing capital income by the total value of assets, then multiply each wealth component by yield</a:t>
            </a:r>
          </a:p>
          <a:p>
            <a:pPr lvl="1"/>
            <a:r>
              <a:rPr lang="en-US" dirty="0"/>
              <a:t>Ensures that individual capital income adds up to total economy capital income (e.g. dividends and cap gains get weighted up to match macro-measured flow of corporate profits</a:t>
            </a:r>
          </a:p>
          <a:p>
            <a:pPr lvl="1"/>
            <a:endParaRPr lang="en-US" dirty="0"/>
          </a:p>
          <a:p>
            <a:pPr marL="514350" indent="-514350">
              <a:buFont typeface="+mj-lt"/>
              <a:buAutoNum type="arabicPeriod"/>
            </a:pPr>
            <a:r>
              <a:rPr lang="en-US" dirty="0"/>
              <a:t>Pretax to Post-tax – deduct taxes and add back in government spending (from survey data and rules)</a:t>
            </a:r>
          </a:p>
        </p:txBody>
      </p:sp>
    </p:spTree>
    <p:extLst>
      <p:ext uri="{BB962C8B-B14F-4D97-AF65-F5344CB8AC3E}">
        <p14:creationId xmlns:p14="http://schemas.microsoft.com/office/powerpoint/2010/main" val="2646942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15736</TotalTime>
  <Words>2275</Words>
  <Application>Microsoft Office PowerPoint</Application>
  <PresentationFormat>Widescreen</PresentationFormat>
  <Paragraphs>233</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Office Theme</vt:lpstr>
      <vt:lpstr>The top 1 percent – wealth inequality, taxation and “superstars”</vt:lpstr>
      <vt:lpstr>The plan</vt:lpstr>
      <vt:lpstr>PowerPoint Presentation</vt:lpstr>
      <vt:lpstr>PowerPoint Presentation</vt:lpstr>
      <vt:lpstr>PowerPoint Presentation</vt:lpstr>
      <vt:lpstr>PowerPoint Presentation</vt:lpstr>
      <vt:lpstr>PowerPoint Presentation</vt:lpstr>
      <vt:lpstr>Distributional National Accounts (DINA)</vt:lpstr>
      <vt:lpstr>DINA Method</vt:lpstr>
      <vt:lpstr>PowerPoint Presentation</vt:lpstr>
      <vt:lpstr>PowerPoint Presentation</vt:lpstr>
      <vt:lpstr>PowerPoint Presentation</vt:lpstr>
      <vt:lpstr>PowerPoint Presentation</vt:lpstr>
      <vt:lpstr>PowerPoint Presentation</vt:lpstr>
      <vt:lpstr>PowerPoint Presentation</vt:lpstr>
      <vt:lpstr>Patterns</vt:lpstr>
      <vt:lpstr>Pre-tax vs. Post-tax; Labor vs. Capital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should we think about the rising concentration of income and wealth?</vt:lpstr>
      <vt:lpstr>Competitive pay determination, or wage bargaining?</vt:lpstr>
      <vt:lpstr>Who are the top 1 percent?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Kaplan and Rauh – it’s the market</vt:lpstr>
      <vt:lpstr>Theory of Superstars (Rosen 1982)</vt:lpstr>
      <vt:lpstr>Are CEOs superstars?</vt:lpstr>
      <vt:lpstr>PowerPoint Presentation</vt:lpstr>
      <vt:lpstr>Bivens and Mishel – it’s “rents”</vt:lpstr>
      <vt:lpstr>PowerPoint Presentation</vt:lpstr>
      <vt:lpstr>PowerPoint Presentation</vt:lpstr>
      <vt:lpstr>PowerPoint Presentation</vt:lpstr>
      <vt:lpstr>Income inequality and taxation</vt:lpstr>
      <vt:lpstr>PowerPoint Presentation</vt:lpstr>
      <vt:lpstr>PowerPoint Presentation</vt:lpstr>
      <vt:lpstr>PowerPoint Presentation</vt:lpstr>
      <vt:lpstr>PowerPoint Presentation</vt:lpstr>
      <vt:lpstr>What is the evidence on tax rates and growth?</vt:lpstr>
      <vt:lpstr>Mankiw – defending the one percent</vt:lpstr>
      <vt:lpstr>PowerPoint Presentation</vt:lpstr>
      <vt:lpstr>PowerPoint Presentation</vt:lpstr>
      <vt:lpstr>PowerPoint Presentation</vt:lpstr>
      <vt:lpstr>Summing up</vt:lpstr>
      <vt:lpstr>Bonus – Offshore Tax Havens</vt:lpstr>
      <vt:lpstr>PowerPoint Presentation</vt:lpstr>
      <vt:lpstr>PowerPoint Presentation</vt:lpstr>
      <vt:lpstr>PowerPoint Presentation</vt:lpstr>
      <vt:lpstr>Fun comparison – the Panama Papers</vt:lpstr>
      <vt:lpstr>PowerPoint Presentation</vt:lpstr>
      <vt:lpstr>PowerPoint Presentation</vt:lpstr>
      <vt:lpstr>PowerPoint Presentation</vt:lpstr>
      <vt:lpstr>PowerPoint Presentation</vt:lpstr>
      <vt:lpstr>PowerPoint Presentation</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1 percent – wealth inequality, taxation and “superstars”</dc:title>
  <dc:creator>Deming, David</dc:creator>
  <cp:lastModifiedBy>Deming, David J.</cp:lastModifiedBy>
  <cp:revision>67</cp:revision>
  <dcterms:created xsi:type="dcterms:W3CDTF">2017-02-21T20:43:22Z</dcterms:created>
  <dcterms:modified xsi:type="dcterms:W3CDTF">2019-11-13T20:28:58Z</dcterms:modified>
</cp:coreProperties>
</file>