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75" r:id="rId3"/>
    <p:sldId id="320" r:id="rId4"/>
    <p:sldId id="321" r:id="rId5"/>
    <p:sldId id="302" r:id="rId6"/>
    <p:sldId id="276" r:id="rId7"/>
    <p:sldId id="277" r:id="rId8"/>
    <p:sldId id="278" r:id="rId9"/>
    <p:sldId id="279" r:id="rId10"/>
    <p:sldId id="282" r:id="rId11"/>
    <p:sldId id="283" r:id="rId12"/>
    <p:sldId id="280" r:id="rId13"/>
    <p:sldId id="257" r:id="rId14"/>
    <p:sldId id="286" r:id="rId15"/>
    <p:sldId id="295" r:id="rId16"/>
    <p:sldId id="319" r:id="rId17"/>
    <p:sldId id="284" r:id="rId18"/>
    <p:sldId id="289" r:id="rId19"/>
    <p:sldId id="313" r:id="rId20"/>
    <p:sldId id="314" r:id="rId21"/>
    <p:sldId id="356" r:id="rId22"/>
    <p:sldId id="348" r:id="rId23"/>
    <p:sldId id="349" r:id="rId24"/>
    <p:sldId id="350" r:id="rId25"/>
    <p:sldId id="351" r:id="rId26"/>
    <p:sldId id="352" r:id="rId27"/>
    <p:sldId id="357" r:id="rId28"/>
    <p:sldId id="363" r:id="rId29"/>
    <p:sldId id="358" r:id="rId30"/>
    <p:sldId id="360" r:id="rId31"/>
    <p:sldId id="362" r:id="rId32"/>
    <p:sldId id="369" r:id="rId33"/>
    <p:sldId id="370" r:id="rId34"/>
    <p:sldId id="371" r:id="rId35"/>
    <p:sldId id="372" r:id="rId36"/>
    <p:sldId id="374" r:id="rId37"/>
    <p:sldId id="298" r:id="rId38"/>
    <p:sldId id="316" r:id="rId39"/>
    <p:sldId id="317" r:id="rId40"/>
    <p:sldId id="341" r:id="rId41"/>
    <p:sldId id="344" r:id="rId42"/>
    <p:sldId id="324" r:id="rId43"/>
    <p:sldId id="345" r:id="rId44"/>
    <p:sldId id="346" r:id="rId45"/>
    <p:sldId id="375" r:id="rId46"/>
    <p:sldId id="306" r:id="rId47"/>
    <p:sldId id="268" r:id="rId48"/>
    <p:sldId id="304" r:id="rId49"/>
    <p:sldId id="266" r:id="rId50"/>
    <p:sldId id="376" r:id="rId51"/>
    <p:sldId id="270" r:id="rId52"/>
    <p:sldId id="326" r:id="rId53"/>
    <p:sldId id="305" r:id="rId54"/>
    <p:sldId id="355" r:id="rId55"/>
    <p:sldId id="366" r:id="rId56"/>
    <p:sldId id="328" r:id="rId57"/>
    <p:sldId id="368" r:id="rId58"/>
    <p:sldId id="367" r:id="rId59"/>
    <p:sldId id="329" r:id="rId60"/>
    <p:sldId id="331" r:id="rId61"/>
    <p:sldId id="373" r:id="rId62"/>
    <p:sldId id="35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164" d="100"/>
          <a:sy n="164" d="100"/>
        </p:scale>
        <p:origin x="197" y="110"/>
      </p:cViewPr>
      <p:guideLst/>
    </p:cSldViewPr>
  </p:slideViewPr>
  <p:outlineViewPr>
    <p:cViewPr>
      <p:scale>
        <a:sx n="33" d="100"/>
        <a:sy n="33" d="100"/>
      </p:scale>
      <p:origin x="0" y="-31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5B4DA-635A-43F9-AA6C-FE52BF2BF1D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2622C-AF82-4F44-B9F9-9C2F7BBE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8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2622C-AF82-4F44-B9F9-9C2F7BBE3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96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2622C-AF82-4F44-B9F9-9C2F7BBE31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8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2622C-AF82-4F44-B9F9-9C2F7BBE31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3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2622C-AF82-4F44-B9F9-9C2F7BBE318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6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BB82-1E92-433C-93A9-CBAB3CC663A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4A2-E5EC-42F0-8E08-16230066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8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BB82-1E92-433C-93A9-CBAB3CC663A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4A2-E5EC-42F0-8E08-16230066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5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BB82-1E92-433C-93A9-CBAB3CC663A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4A2-E5EC-42F0-8E08-16230066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0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BB82-1E92-433C-93A9-CBAB3CC663A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4A2-E5EC-42F0-8E08-16230066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9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BB82-1E92-433C-93A9-CBAB3CC663A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4A2-E5EC-42F0-8E08-16230066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8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BB82-1E92-433C-93A9-CBAB3CC663A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4A2-E5EC-42F0-8E08-16230066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3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BB82-1E92-433C-93A9-CBAB3CC663A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4A2-E5EC-42F0-8E08-16230066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8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BB82-1E92-433C-93A9-CBAB3CC663A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4A2-E5EC-42F0-8E08-16230066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BB82-1E92-433C-93A9-CBAB3CC663A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4A2-E5EC-42F0-8E08-16230066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8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BB82-1E92-433C-93A9-CBAB3CC663A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4A2-E5EC-42F0-8E08-16230066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0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BB82-1E92-433C-93A9-CBAB3CC663A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B4A2-E5EC-42F0-8E08-16230066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6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BB82-1E92-433C-93A9-CBAB3CC663A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B4A2-E5EC-42F0-8E08-16230066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Elite Influence, Mass Media, and Money in Politics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J. Deming</a:t>
            </a:r>
          </a:p>
          <a:p>
            <a:r>
              <a:rPr lang="en-US" dirty="0"/>
              <a:t>SUP-206, Fall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9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7934" y="206477"/>
            <a:ext cx="3905865" cy="64745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MVT implies that expanding the franchise will shift policy behavior in the direction of new voters.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Miller (2008) - women’s suffrage and political responsiveness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47935" cy="68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1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60" y="0"/>
            <a:ext cx="8683687" cy="678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3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why MVT would not 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Process objections - third parties, primaries, electoral college etc…</a:t>
            </a:r>
          </a:p>
          <a:p>
            <a:pPr lvl="1"/>
            <a:r>
              <a:rPr lang="en-US" dirty="0"/>
              <a:t>Would MVT hold under direct democracy?</a:t>
            </a:r>
          </a:p>
          <a:p>
            <a:endParaRPr lang="en-US" dirty="0"/>
          </a:p>
          <a:p>
            <a:r>
              <a:rPr lang="en-US" dirty="0"/>
              <a:t>Behavioral explanations</a:t>
            </a:r>
          </a:p>
          <a:p>
            <a:pPr lvl="1"/>
            <a:r>
              <a:rPr lang="en-US" dirty="0"/>
              <a:t>Limited attention, preferences are weakly held</a:t>
            </a:r>
          </a:p>
          <a:p>
            <a:pPr lvl="2"/>
            <a:r>
              <a:rPr lang="en-US" dirty="0"/>
              <a:t>strictly speaking, it is irrational to vote</a:t>
            </a:r>
          </a:p>
          <a:p>
            <a:pPr lvl="1"/>
            <a:r>
              <a:rPr lang="en-US" dirty="0"/>
              <a:t>Turnout and abstention – if candidates don’t share your views, why show up?</a:t>
            </a:r>
          </a:p>
          <a:p>
            <a:pPr lvl="1"/>
            <a:r>
              <a:rPr lang="en-US" dirty="0"/>
              <a:t>Persuasion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Political behavior reflects group membership and social identity – new information used to rationalize, not challenge beliefs (</a:t>
            </a:r>
            <a:r>
              <a:rPr lang="en-US" dirty="0" err="1"/>
              <a:t>Achen</a:t>
            </a:r>
            <a:r>
              <a:rPr lang="en-US" dirty="0"/>
              <a:t> and Bartels 2017) </a:t>
            </a:r>
          </a:p>
        </p:txBody>
      </p:sp>
    </p:spTree>
    <p:extLst>
      <p:ext uri="{BB962C8B-B14F-4D97-AF65-F5344CB8AC3E}">
        <p14:creationId xmlns:p14="http://schemas.microsoft.com/office/powerpoint/2010/main" val="11546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Inequality in political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U.S., policy responds disproportionately to the concerns of the rich (Bartels)</a:t>
            </a:r>
          </a:p>
          <a:p>
            <a:pPr lvl="1"/>
            <a:r>
              <a:rPr lang="en-US" dirty="0"/>
              <a:t>Senators’ voting patterns – on both parties – more closely track preferences of higher income voters</a:t>
            </a:r>
          </a:p>
          <a:p>
            <a:pPr lvl="1"/>
            <a:r>
              <a:rPr lang="en-US" dirty="0"/>
              <a:t>Holds even for social issues (e.g. abortion)</a:t>
            </a:r>
          </a:p>
          <a:p>
            <a:endParaRPr lang="en-US" dirty="0"/>
          </a:p>
          <a:p>
            <a:r>
              <a:rPr lang="en-US" dirty="0"/>
              <a:t>A simple explanation? The rich are more likely to vote</a:t>
            </a:r>
          </a:p>
        </p:txBody>
      </p:sp>
    </p:spTree>
    <p:extLst>
      <p:ext uri="{BB962C8B-B14F-4D97-AF65-F5344CB8AC3E}">
        <p14:creationId xmlns:p14="http://schemas.microsoft.com/office/powerpoint/2010/main" val="319997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20" y="18210"/>
            <a:ext cx="8891949" cy="682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0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voter participation by in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52" y="0"/>
            <a:ext cx="9460373" cy="68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Inequality in political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Income strongly predicts voter turnout</a:t>
            </a:r>
          </a:p>
          <a:p>
            <a:pPr lvl="1"/>
            <a:r>
              <a:rPr lang="en-US" dirty="0"/>
              <a:t>Also holds for other measures of political participation – donations, contacting your representative, etc..</a:t>
            </a:r>
          </a:p>
          <a:p>
            <a:pPr lvl="1"/>
            <a:r>
              <a:rPr lang="en-US" dirty="0"/>
              <a:t>Impact is magnified in midterms, local elections</a:t>
            </a:r>
          </a:p>
          <a:p>
            <a:endParaRPr lang="en-US" dirty="0"/>
          </a:p>
          <a:p>
            <a:r>
              <a:rPr lang="en-US" dirty="0"/>
              <a:t>However, income gaps in voting have held constant for 35 years</a:t>
            </a:r>
          </a:p>
          <a:p>
            <a:pPr lvl="1"/>
            <a:r>
              <a:rPr lang="en-US" dirty="0"/>
              <a:t>Hard to draw a direct line between gaps in political participation and rising economic inequality</a:t>
            </a:r>
          </a:p>
          <a:p>
            <a:pPr lvl="1"/>
            <a:endParaRPr lang="en-US" dirty="0"/>
          </a:p>
          <a:p>
            <a:r>
              <a:rPr lang="en-US" dirty="0"/>
              <a:t>Do the poor actually favor more redistribution? How might inequality affect political preferences?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985"/>
          </a:xfrm>
        </p:spPr>
        <p:txBody>
          <a:bodyPr>
            <a:normAutofit/>
          </a:bodyPr>
          <a:lstStyle/>
          <a:p>
            <a:r>
              <a:rPr lang="en-US" dirty="0"/>
              <a:t>Meltzer and Richard (1981)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1820"/>
            <a:ext cx="10515600" cy="48964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Citizens vote on level of taxation and redistribution</a:t>
            </a:r>
          </a:p>
          <a:p>
            <a:endParaRPr lang="en-US" dirty="0"/>
          </a:p>
          <a:p>
            <a:r>
              <a:rPr lang="en-US" dirty="0"/>
              <a:t>Tax rate – and size of government – is increasing in the difference between mean income and median income (e.g. “right-skewed” income distribution)</a:t>
            </a:r>
          </a:p>
          <a:p>
            <a:endParaRPr lang="en-US" dirty="0"/>
          </a:p>
          <a:p>
            <a:r>
              <a:rPr lang="en-US" dirty="0"/>
              <a:t>Why? When income distribution is bell-shaped, </a:t>
            </a:r>
            <a:r>
              <a:rPr lang="en-US" i="1" dirty="0"/>
              <a:t>median voter gets back exactly what they pay in taxes</a:t>
            </a:r>
            <a:r>
              <a:rPr lang="en-US" dirty="0"/>
              <a:t> (assuming no efficiency loss)</a:t>
            </a:r>
          </a:p>
          <a:p>
            <a:endParaRPr lang="en-US" dirty="0"/>
          </a:p>
          <a:p>
            <a:r>
              <a:rPr lang="en-US" dirty="0"/>
              <a:t>When income distribution is skewed, median voter gains from redistribution</a:t>
            </a:r>
          </a:p>
          <a:p>
            <a:pPr lvl="1"/>
            <a:endParaRPr lang="en-US" dirty="0"/>
          </a:p>
          <a:p>
            <a:r>
              <a:rPr lang="en-US" dirty="0"/>
              <a:t>Implies that increasing political participation among low-income citizens will increase redistribution</a:t>
            </a:r>
          </a:p>
        </p:txBody>
      </p:sp>
    </p:spTree>
    <p:extLst>
      <p:ext uri="{BB962C8B-B14F-4D97-AF65-F5344CB8AC3E}">
        <p14:creationId xmlns:p14="http://schemas.microsoft.com/office/powerpoint/2010/main" val="1446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assumption – voters are (narrowly) self-interested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3767"/>
            <a:ext cx="10515600" cy="4053195"/>
          </a:xfrm>
        </p:spPr>
        <p:txBody>
          <a:bodyPr>
            <a:normAutofit/>
          </a:bodyPr>
          <a:lstStyle/>
          <a:p>
            <a:r>
              <a:rPr lang="en-US" dirty="0"/>
              <a:t>Robin Hood paradox – countries with more pre-tax/transfer inequality redistribute </a:t>
            </a:r>
            <a:r>
              <a:rPr lang="en-US" i="1" dirty="0"/>
              <a:t>less</a:t>
            </a:r>
          </a:p>
          <a:p>
            <a:pPr lvl="1"/>
            <a:r>
              <a:rPr lang="en-US" dirty="0"/>
              <a:t>Why does the median voter favor redistribution in Sweden, but not in the US? </a:t>
            </a:r>
          </a:p>
          <a:p>
            <a:endParaRPr lang="en-US" dirty="0"/>
          </a:p>
          <a:p>
            <a:r>
              <a:rPr lang="en-US" dirty="0"/>
              <a:t>Voters may be ideological (i.e. not just self-interested)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Critical role of preferences – are low-income voters more likely to support redistribution?</a:t>
            </a:r>
          </a:p>
        </p:txBody>
      </p:sp>
    </p:spTree>
    <p:extLst>
      <p:ext uri="{BB962C8B-B14F-4D97-AF65-F5344CB8AC3E}">
        <p14:creationId xmlns:p14="http://schemas.microsoft.com/office/powerpoint/2010/main" val="13893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785"/>
          </a:xfrm>
        </p:spPr>
        <p:txBody>
          <a:bodyPr>
            <a:normAutofit fontScale="90000"/>
          </a:bodyPr>
          <a:lstStyle/>
          <a:p>
            <a:r>
              <a:rPr lang="en-US" dirty="0"/>
              <a:t>Test of Meltzer-Richard model…..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inequality and preferences for re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61" y="935722"/>
            <a:ext cx="8617058" cy="580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1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Democracy and the median voter theorem</a:t>
            </a:r>
          </a:p>
          <a:p>
            <a:endParaRPr lang="en-US" dirty="0"/>
          </a:p>
          <a:p>
            <a:r>
              <a:rPr lang="en-US" dirty="0"/>
              <a:t>Inequality in political participation</a:t>
            </a:r>
          </a:p>
          <a:p>
            <a:endParaRPr lang="en-US" dirty="0"/>
          </a:p>
          <a:p>
            <a:r>
              <a:rPr lang="en-US" dirty="0"/>
              <a:t>Self-interest, ideology and political preferences</a:t>
            </a:r>
          </a:p>
          <a:p>
            <a:endParaRPr lang="en-US" dirty="0"/>
          </a:p>
          <a:p>
            <a:r>
              <a:rPr lang="en-US" dirty="0"/>
              <a:t>Mass media and persuasion</a:t>
            </a:r>
          </a:p>
          <a:p>
            <a:endParaRPr lang="en-US" dirty="0"/>
          </a:p>
          <a:p>
            <a:r>
              <a:rPr lang="en-US" i="1" dirty="0"/>
              <a:t>Citizens United</a:t>
            </a:r>
            <a:r>
              <a:rPr lang="en-US" dirty="0"/>
              <a:t> and big money in politics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427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142" y="33504"/>
            <a:ext cx="9502589" cy="68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41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929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Why haven’t preferences responded to rising inequality?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change in preferences for redistribution since 1980</a:t>
            </a:r>
          </a:p>
          <a:p>
            <a:pPr lvl="1"/>
            <a:r>
              <a:rPr lang="en-US" dirty="0"/>
              <a:t>if anything, the opposite</a:t>
            </a:r>
          </a:p>
          <a:p>
            <a:pPr lvl="1"/>
            <a:r>
              <a:rPr lang="en-US" dirty="0"/>
              <a:t>voter preferences appear fairly moderate and constant over time</a:t>
            </a:r>
          </a:p>
          <a:p>
            <a:endParaRPr lang="en-US" dirty="0"/>
          </a:p>
          <a:p>
            <a:r>
              <a:rPr lang="en-US" dirty="0"/>
              <a:t>Yet the electorate has become more polarized – why?</a:t>
            </a:r>
          </a:p>
          <a:p>
            <a:endParaRPr lang="en-US" dirty="0"/>
          </a:p>
          <a:p>
            <a:r>
              <a:rPr lang="en-US" i="1" dirty="0"/>
              <a:t>Who</a:t>
            </a:r>
            <a:r>
              <a:rPr lang="en-US" dirty="0"/>
              <a:t> is polarizing?</a:t>
            </a:r>
          </a:p>
          <a:p>
            <a:pPr lvl="1"/>
            <a:r>
              <a:rPr lang="en-US" dirty="0" err="1"/>
              <a:t>Boxell</a:t>
            </a:r>
            <a:r>
              <a:rPr lang="en-US" dirty="0"/>
              <a:t>, </a:t>
            </a:r>
            <a:r>
              <a:rPr lang="en-US" dirty="0" err="1"/>
              <a:t>Gentzkow</a:t>
            </a:r>
            <a:r>
              <a:rPr lang="en-US" dirty="0"/>
              <a:t> and Shapiro (2017)</a:t>
            </a:r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7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3" y="-1"/>
            <a:ext cx="10747449" cy="68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8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49" y="0"/>
            <a:ext cx="10996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56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889" y="0"/>
            <a:ext cx="9484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17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-1"/>
            <a:ext cx="10356669" cy="681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3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1128" y="207818"/>
            <a:ext cx="4412672" cy="5969145"/>
          </a:xfrm>
        </p:spPr>
        <p:txBody>
          <a:bodyPr/>
          <a:lstStyle/>
          <a:p>
            <a:r>
              <a:rPr lang="en-US" dirty="0"/>
              <a:t>Bottom line – polarization is increasing among the elderly, not the young</a:t>
            </a:r>
          </a:p>
          <a:p>
            <a:endParaRPr lang="en-US" dirty="0"/>
          </a:p>
          <a:p>
            <a:r>
              <a:rPr lang="en-US" dirty="0"/>
              <a:t>Given generational patterns of media consumption, internet may not be the culprit…</a:t>
            </a:r>
          </a:p>
          <a:p>
            <a:pPr lvl="1"/>
            <a:r>
              <a:rPr lang="en-US" dirty="0"/>
              <a:t>Unless the elderly are more persuadable… </a:t>
            </a:r>
          </a:p>
          <a:p>
            <a:endParaRPr lang="en-US" dirty="0"/>
          </a:p>
          <a:p>
            <a:r>
              <a:rPr lang="en-US" dirty="0"/>
              <a:t>Facebook and “fake news”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05" y="0"/>
            <a:ext cx="6322338" cy="68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08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92" y="34088"/>
            <a:ext cx="6848410" cy="6732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443" y="6236337"/>
            <a:ext cx="5004557" cy="550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73389" y="2635135"/>
            <a:ext cx="405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“Social Media and Fake News in the 2016 Election”, </a:t>
            </a:r>
            <a:r>
              <a:rPr lang="en-US" dirty="0" err="1"/>
              <a:t>Allcott</a:t>
            </a:r>
            <a:r>
              <a:rPr lang="en-US" dirty="0"/>
              <a:t> and </a:t>
            </a:r>
            <a:r>
              <a:rPr lang="en-US" dirty="0" err="1"/>
              <a:t>Gentzkow</a:t>
            </a:r>
            <a:r>
              <a:rPr lang="en-US" dirty="0"/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152163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84" y="2800"/>
            <a:ext cx="8070390" cy="681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11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18" y="0"/>
            <a:ext cx="9373987" cy="68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3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61" y="0"/>
            <a:ext cx="9253978" cy="67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50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734" y="0"/>
            <a:ext cx="7581208" cy="68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1" y="0"/>
            <a:ext cx="7148945" cy="685140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897090" y="1027906"/>
            <a:ext cx="3790604" cy="5536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Both parties are more likely to believe “fake news” when it aligns with their prior beliefs</a:t>
            </a:r>
          </a:p>
          <a:p>
            <a:endParaRPr lang="en-US" sz="2400" dirty="0"/>
          </a:p>
          <a:p>
            <a:r>
              <a:rPr lang="en-US" sz="2400" dirty="0"/>
              <a:t>This tendency is increasing in media consumption and ideological segregation</a:t>
            </a:r>
          </a:p>
          <a:p>
            <a:endParaRPr lang="en-US" sz="2400" dirty="0"/>
          </a:p>
          <a:p>
            <a:r>
              <a:rPr lang="en-US" sz="2400" dirty="0"/>
              <a:t>Some evidence that education inoculates against “fake news” (not shown)</a:t>
            </a:r>
          </a:p>
        </p:txBody>
      </p:sp>
    </p:spTree>
    <p:extLst>
      <p:ext uri="{BB962C8B-B14F-4D97-AF65-F5344CB8AC3E}">
        <p14:creationId xmlns:p14="http://schemas.microsoft.com/office/powerpoint/2010/main" val="1311917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F479-48C4-4149-A9D5-78728A71D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59F66-CBA3-4864-943D-024CE2329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852FF-4D81-47ED-B493-5E70FC651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90" y="0"/>
            <a:ext cx="8286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62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520E-4756-4645-8F9A-45B5CFE3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8ACF0-ED06-4C5D-80BA-D5E1A6477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A3FA5-4B29-4E73-8CA9-2D3789691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78" y="0"/>
            <a:ext cx="932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83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DF12-542A-4A04-AD2F-86DF091E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9B7C6-B41F-41A2-9A64-7D4DE6758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22786-8FD7-4F20-8A9D-7FB53335B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18" y="0"/>
            <a:ext cx="10747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52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D9CB-6303-45D7-AAF6-9CB6D570E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18BE9-A89C-42C1-9CB8-650B1BF8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2F5D3-B842-4259-BC0B-C2F63663D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30" y="0"/>
            <a:ext cx="10911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18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B900A-12D6-4ECB-9486-E285406E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1845"/>
            <a:ext cx="10515600" cy="56451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have political systems around the world adapted to an influx of migrants?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 question is how can immigration be turned into a positive for both parties involved now? One key thing is that the poorer countries must rise to a level where fewer people would like to leave, but how can this truly be feasible in reality? With attitudes as they are, I don’t see it as very likely that these types of economic and political policies will take flight.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leads to the misconceptions that exist regarding the trends and composition of immigration?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76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providing information about inequality affect preferences for redistribution? (</a:t>
            </a:r>
            <a:r>
              <a:rPr lang="en-US" dirty="0" err="1"/>
              <a:t>Kuziemko</a:t>
            </a:r>
            <a:r>
              <a:rPr lang="en-US" dirty="0"/>
              <a:t> et 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Information increases concern about inequality</a:t>
            </a:r>
          </a:p>
          <a:p>
            <a:pPr lvl="1"/>
            <a:r>
              <a:rPr lang="en-US" dirty="0"/>
              <a:t>But has little impact on specific policy preferences – income tax rates, minimum wage, food stamps etc…</a:t>
            </a:r>
          </a:p>
          <a:p>
            <a:endParaRPr lang="en-US" dirty="0"/>
          </a:p>
          <a:p>
            <a:r>
              <a:rPr lang="en-US" dirty="0"/>
              <a:t>Trust in government</a:t>
            </a:r>
          </a:p>
          <a:p>
            <a:pPr lvl="1"/>
            <a:r>
              <a:rPr lang="en-US" dirty="0"/>
              <a:t>If politicians let it get this bad, they can’t be trusted to fix 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explicit the connection between policies and impacts on “people like you”</a:t>
            </a:r>
          </a:p>
          <a:p>
            <a:endParaRPr lang="en-US" dirty="0"/>
          </a:p>
          <a:p>
            <a:r>
              <a:rPr lang="en-US" dirty="0"/>
              <a:t>Suggests that voters can be persuaded. </a:t>
            </a:r>
            <a:r>
              <a:rPr lang="en-US" i="1" dirty="0"/>
              <a:t>How to make the connection between policies and impacts explicit? </a:t>
            </a:r>
          </a:p>
        </p:txBody>
      </p:sp>
    </p:spTree>
    <p:extLst>
      <p:ext uri="{BB962C8B-B14F-4D97-AF65-F5344CB8AC3E}">
        <p14:creationId xmlns:p14="http://schemas.microsoft.com/office/powerpoint/2010/main" val="353190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fox news climate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1" y="133349"/>
            <a:ext cx="11334851" cy="62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78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cadillac welfare que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9" y="304131"/>
            <a:ext cx="12060040" cy="560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3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47" y="-1"/>
            <a:ext cx="9811945" cy="68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4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72" y="106885"/>
            <a:ext cx="10910682" cy="66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53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8113" y="5633635"/>
            <a:ext cx="931190" cy="8610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dirty="0"/>
              <a:t>Source: Martin and </a:t>
            </a:r>
            <a:r>
              <a:rPr lang="en-US" sz="1600" dirty="0" err="1"/>
              <a:t>Yurukoglu</a:t>
            </a:r>
            <a:r>
              <a:rPr lang="en-US" sz="1600" dirty="0"/>
              <a:t> (2017)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86" y="40769"/>
            <a:ext cx="10104227" cy="6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7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86" y="0"/>
            <a:ext cx="10058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7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9" y="627018"/>
            <a:ext cx="12120044" cy="50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54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" y="343682"/>
            <a:ext cx="12056416" cy="620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35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AD62-F190-40DA-A1C4-2EBF0B18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726CE-DB4F-45AE-9890-16138BF14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that some private cable channels can be so explicitly tilted, how has the U.S. government responded to maintain the political objectivity of these media?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there any studies linking news coverage and acts of discrimination?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the horse out of the barn or can we reform the 24hr news cycle?</a:t>
            </a:r>
          </a:p>
        </p:txBody>
      </p:sp>
    </p:spTree>
    <p:extLst>
      <p:ext uri="{BB962C8B-B14F-4D97-AF65-F5344CB8AC3E}">
        <p14:creationId xmlns:p14="http://schemas.microsoft.com/office/powerpoint/2010/main" val="13661014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Persuasion, preferences and money in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Citizens United v. FEC </a:t>
            </a:r>
            <a:r>
              <a:rPr lang="en-US" dirty="0"/>
              <a:t>(2010)</a:t>
            </a:r>
          </a:p>
          <a:p>
            <a:endParaRPr lang="en-US" i="1" dirty="0"/>
          </a:p>
          <a:p>
            <a:r>
              <a:rPr lang="en-US" dirty="0"/>
              <a:t>Freedom of speech prohibits the government from restricting independent political expenditures by an organization</a:t>
            </a:r>
          </a:p>
          <a:p>
            <a:pPr lvl="1"/>
            <a:r>
              <a:rPr lang="en-US" dirty="0"/>
              <a:t>Citizens United wanted to advertise for </a:t>
            </a:r>
            <a:r>
              <a:rPr lang="en-US" i="1" dirty="0"/>
              <a:t>Hillary: The Movie </a:t>
            </a:r>
            <a:r>
              <a:rPr lang="en-US" dirty="0"/>
              <a:t>during TV broadcasts</a:t>
            </a:r>
          </a:p>
          <a:p>
            <a:pPr lvl="1"/>
            <a:r>
              <a:rPr lang="en-US" dirty="0"/>
              <a:t>Violation of McCain-Feingold (BCRA), which prohibited “electioneering communication” within 60 days of general / 30 days of primary</a:t>
            </a:r>
          </a:p>
          <a:p>
            <a:pPr lvl="1"/>
            <a:r>
              <a:rPr lang="en-US" dirty="0"/>
              <a:t>Supreme Court struck it down, ruling that nonprofits, for-profits, labor unions etc. are “people” with 1</a:t>
            </a:r>
            <a:r>
              <a:rPr lang="en-US" baseline="30000" dirty="0"/>
              <a:t>st</a:t>
            </a:r>
            <a:r>
              <a:rPr lang="en-US" dirty="0"/>
              <a:t> amendment rights</a:t>
            </a:r>
          </a:p>
          <a:p>
            <a:endParaRPr lang="en-US" dirty="0"/>
          </a:p>
          <a:p>
            <a:r>
              <a:rPr lang="en-US" dirty="0"/>
              <a:t>Why super PACs?</a:t>
            </a:r>
          </a:p>
          <a:p>
            <a:pPr lvl="1"/>
            <a:r>
              <a:rPr lang="en-US" dirty="0"/>
              <a:t>Still a federal limitation on direct contributions from orgs to candidate campaigns or political parties</a:t>
            </a:r>
          </a:p>
        </p:txBody>
      </p:sp>
    </p:spTree>
    <p:extLst>
      <p:ext uri="{BB962C8B-B14F-4D97-AF65-F5344CB8AC3E}">
        <p14:creationId xmlns:p14="http://schemas.microsoft.com/office/powerpoint/2010/main" val="12917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62" y="0"/>
            <a:ext cx="8499707" cy="68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05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Total Outside Spending by Election Cycle, Excluding Party Committees"/>
          <p:cNvSpPr>
            <a:spLocks noChangeAspect="1" noChangeArrowheads="1"/>
          </p:cNvSpPr>
          <p:nvPr/>
        </p:nvSpPr>
        <p:spPr bwMode="auto">
          <a:xfrm>
            <a:off x="155574" y="-144463"/>
            <a:ext cx="3405043" cy="340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042"/>
          </a:xfrm>
        </p:spPr>
        <p:txBody>
          <a:bodyPr/>
          <a:lstStyle/>
          <a:p>
            <a:r>
              <a:rPr lang="en-US" dirty="0"/>
              <a:t>Citizens United decision in 2010….</a:t>
            </a:r>
          </a:p>
        </p:txBody>
      </p:sp>
      <p:pic>
        <p:nvPicPr>
          <p:cNvPr id="10248" name="Picture 8" descr="Image result for Total Outside Spending by Election Cycle, Excluding Party Committ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" y="1287197"/>
            <a:ext cx="12147266" cy="55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949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impact of </a:t>
            </a:r>
            <a:r>
              <a:rPr lang="en-US" i="1" dirty="0"/>
              <a:t>Citizens United?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increase in political spending after 2010</a:t>
            </a:r>
          </a:p>
          <a:p>
            <a:pPr lvl="1"/>
            <a:r>
              <a:rPr lang="en-US" dirty="0"/>
              <a:t>Yet is it just the continuation of a trend?</a:t>
            </a:r>
          </a:p>
          <a:p>
            <a:endParaRPr lang="en-US" dirty="0"/>
          </a:p>
          <a:p>
            <a:r>
              <a:rPr lang="en-US" dirty="0"/>
              <a:t>Are donors’ preferences markedly different than voter preferences?</a:t>
            </a:r>
          </a:p>
          <a:p>
            <a:pPr lvl="1"/>
            <a:r>
              <a:rPr lang="en-US" dirty="0"/>
              <a:t>If anything, big money contributors tend to be business-friendly and moderate</a:t>
            </a:r>
          </a:p>
          <a:p>
            <a:pPr lvl="1"/>
            <a:endParaRPr lang="en-US" dirty="0"/>
          </a:p>
          <a:p>
            <a:r>
              <a:rPr lang="en-US" dirty="0"/>
              <a:t>Does spending affect outcomes in either direction? Does spending affect outcomes </a:t>
            </a:r>
            <a:r>
              <a:rPr lang="en-US" i="1" dirty="0"/>
              <a:t>at all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Money in politics also includes lobbying, regulatory capture, etc…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doesn’t democracy slow rising inequality?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With one person/one vote – inequality should be unstable</a:t>
            </a:r>
          </a:p>
          <a:p>
            <a:pPr lvl="1"/>
            <a:r>
              <a:rPr lang="en-US" dirty="0"/>
              <a:t>“Democracies….have ever been found incompatible with personal security or the rights of property.” (Madison, Federalist 10)</a:t>
            </a:r>
          </a:p>
          <a:p>
            <a:pPr lvl="1"/>
            <a:r>
              <a:rPr lang="en-US" dirty="0"/>
              <a:t>Karl Marx thought democracy was the road to socialism</a:t>
            </a:r>
          </a:p>
          <a:p>
            <a:endParaRPr lang="en-US" dirty="0"/>
          </a:p>
          <a:p>
            <a:r>
              <a:rPr lang="en-US" dirty="0"/>
              <a:t>Turnout and electoral accountability</a:t>
            </a:r>
          </a:p>
          <a:p>
            <a:pPr lvl="1"/>
            <a:r>
              <a:rPr lang="en-US" dirty="0"/>
              <a:t>Income gradient in turnout and other aspects of political participation</a:t>
            </a:r>
          </a:p>
          <a:p>
            <a:pPr lvl="1"/>
            <a:r>
              <a:rPr lang="en-US" dirty="0"/>
              <a:t>Lower responsiveness to constituents (e.g. gerrymandering)</a:t>
            </a:r>
          </a:p>
          <a:p>
            <a:endParaRPr lang="en-US" dirty="0"/>
          </a:p>
          <a:p>
            <a:r>
              <a:rPr lang="en-US" dirty="0"/>
              <a:t>Voter preferences </a:t>
            </a:r>
          </a:p>
          <a:p>
            <a:pPr lvl="1"/>
            <a:r>
              <a:rPr lang="en-US" dirty="0"/>
              <a:t>Ideological acceptance of capitalism, perceived equality of opportunity</a:t>
            </a:r>
          </a:p>
          <a:p>
            <a:pPr lvl="2"/>
            <a:r>
              <a:rPr lang="en-US" dirty="0"/>
              <a:t>less support for social insurance when societies get richer</a:t>
            </a:r>
          </a:p>
          <a:p>
            <a:pPr lvl="1"/>
            <a:r>
              <a:rPr lang="en-US" dirty="0"/>
              <a:t>Mass media, persuasion and money in politics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4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6072-B17D-450F-B5E5-1BF62C74B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049"/>
            <a:ext cx="10515600" cy="52019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to make democrats and republicans less reliant on the top 0.01% of donors? What campaign contribution laws are needed?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were to compare Citizen’s United to a Supreme Court decision of similar gravitas, how would you put this in perspective for the students?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647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84" y="0"/>
            <a:ext cx="8629147" cy="68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97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political spending clinton tr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276"/>
            <a:ext cx="12176624" cy="63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542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Total Outside Spending by Election Cycle, Excluding Party Committ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85" y="23812"/>
            <a:ext cx="9982200" cy="686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7325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all the “dark money”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Koch Network and other “donor consortia”</a:t>
            </a:r>
          </a:p>
          <a:p>
            <a:pPr lvl="1"/>
            <a:r>
              <a:rPr lang="en-US" dirty="0"/>
              <a:t>Coordinated and sustained efforts existing outside the traditional political party structure</a:t>
            </a:r>
          </a:p>
          <a:p>
            <a:pPr lvl="1"/>
            <a:r>
              <a:rPr lang="en-US" dirty="0"/>
              <a:t>Distinct from think tanks, interest groups/constituencies (e.g. the NRA, Planned Parenthood)</a:t>
            </a:r>
          </a:p>
          <a:p>
            <a:endParaRPr lang="en-US" dirty="0"/>
          </a:p>
          <a:p>
            <a:r>
              <a:rPr lang="en-US" dirty="0" err="1"/>
              <a:t>Skocpol</a:t>
            </a:r>
            <a:r>
              <a:rPr lang="en-US" dirty="0"/>
              <a:t> and </a:t>
            </a:r>
            <a:r>
              <a:rPr lang="en-US" dirty="0" err="1"/>
              <a:t>Hertel</a:t>
            </a:r>
            <a:r>
              <a:rPr lang="en-US" dirty="0"/>
              <a:t>-Fernandez (2016) document the rising importance of outside donor consortia (especially in the GOP, but Dems too)</a:t>
            </a:r>
          </a:p>
          <a:p>
            <a:pPr lvl="1"/>
            <a:r>
              <a:rPr lang="en-US" dirty="0"/>
              <a:t>Several conservative groups (American Crossroads, Heritage </a:t>
            </a:r>
            <a:r>
              <a:rPr lang="en-US" dirty="0" err="1"/>
              <a:t>Action,etc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Mostly (75-80%) the Koch network</a:t>
            </a:r>
          </a:p>
          <a:p>
            <a:pPr lvl="1"/>
            <a:r>
              <a:rPr lang="en-US" dirty="0" err="1"/>
              <a:t>Kochs</a:t>
            </a:r>
            <a:r>
              <a:rPr lang="en-US" dirty="0"/>
              <a:t> are “idea-driven” – politicians reflect rather than create ideology</a:t>
            </a:r>
          </a:p>
        </p:txBody>
      </p:sp>
    </p:spTree>
    <p:extLst>
      <p:ext uri="{BB962C8B-B14F-4D97-AF65-F5344CB8AC3E}">
        <p14:creationId xmlns:p14="http://schemas.microsoft.com/office/powerpoint/2010/main" val="33204165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977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0"/>
            <a:ext cx="12045142" cy="67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419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887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members and donors?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67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28269" cy="680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9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 person, one vote”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policies get adopted under democratic systems with majority rule voting?</a:t>
            </a:r>
          </a:p>
          <a:p>
            <a:endParaRPr lang="en-US" dirty="0"/>
          </a:p>
          <a:p>
            <a:r>
              <a:rPr lang="en-US" dirty="0"/>
              <a:t>Democracy pushes toward ideological moderation</a:t>
            </a:r>
          </a:p>
          <a:p>
            <a:endParaRPr lang="en-US" dirty="0"/>
          </a:p>
          <a:p>
            <a:r>
              <a:rPr lang="en-US" i="1" dirty="0"/>
              <a:t>Median voter theorem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tatic.projects.iq.harvard.edu/files/styles/os_files_xxlarge/public/terrain/files/shifting-terrain-graph5_2.jpg?m=1516289128&amp;itok=DTHkLH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325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2454-3D75-4914-B424-9F753395A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1845"/>
            <a:ext cx="10515600" cy="56451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Is polarization in domestic politics a US-specific or a global phenomenon? Are other developed nations also experiencing a dramatic shift in the political terrain which aggravates income inequality?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Should we expect that the right/conservatives will continue to move towards the extreme as a result of these forces? Is there a way to turn this around?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there a Democratic equivalent to the Koch brothers?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is lobbying good and when is lobbying bad?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316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007"/>
          </a:xfrm>
        </p:spPr>
        <p:txBody>
          <a:bodyPr/>
          <a:lstStyle/>
          <a:p>
            <a:r>
              <a:rPr lang="en-US" dirty="0"/>
              <a:t>Summing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0088"/>
            <a:ext cx="10515600" cy="503694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Democracy promises egalitarianism</a:t>
            </a:r>
          </a:p>
          <a:p>
            <a:pPr lvl="1"/>
            <a:r>
              <a:rPr lang="en-US" dirty="0"/>
              <a:t>Yet it has increasingly failed to deliver – politics is more polarized, less responsive to the median voter</a:t>
            </a:r>
          </a:p>
          <a:p>
            <a:endParaRPr lang="en-US" dirty="0"/>
          </a:p>
          <a:p>
            <a:r>
              <a:rPr lang="en-US" dirty="0"/>
              <a:t>Politicians respond more to higher-income voters and elites</a:t>
            </a:r>
          </a:p>
          <a:p>
            <a:pPr lvl="1"/>
            <a:r>
              <a:rPr lang="en-US" dirty="0"/>
              <a:t>But this has probably always been true</a:t>
            </a:r>
          </a:p>
          <a:p>
            <a:endParaRPr lang="en-US" dirty="0"/>
          </a:p>
          <a:p>
            <a:r>
              <a:rPr lang="en-US" dirty="0"/>
              <a:t>Voters are ideological, not just self-interested</a:t>
            </a:r>
          </a:p>
          <a:p>
            <a:pPr lvl="1"/>
            <a:r>
              <a:rPr lang="en-US" dirty="0"/>
              <a:t>Exceptions for “kitchen table”, “pocketbook” issues </a:t>
            </a:r>
          </a:p>
          <a:p>
            <a:pPr lvl="1"/>
            <a:r>
              <a:rPr lang="en-US" dirty="0"/>
              <a:t>Salience and persuasion</a:t>
            </a:r>
          </a:p>
          <a:p>
            <a:pPr lvl="1"/>
            <a:r>
              <a:rPr lang="en-US" dirty="0"/>
              <a:t>The important role of mass media</a:t>
            </a:r>
          </a:p>
          <a:p>
            <a:endParaRPr lang="en-US" dirty="0"/>
          </a:p>
          <a:p>
            <a:r>
              <a:rPr lang="en-US" dirty="0"/>
              <a:t>Donor influence – it’s not just about money, but how the money gets spent</a:t>
            </a:r>
          </a:p>
          <a:p>
            <a:pPr lvl="1"/>
            <a:r>
              <a:rPr lang="en-US" dirty="0"/>
              <a:t>Ideology + money is a powerful combination</a:t>
            </a:r>
          </a:p>
          <a:p>
            <a:pPr lvl="1"/>
            <a:endParaRPr lang="en-US" dirty="0"/>
          </a:p>
          <a:p>
            <a:r>
              <a:rPr lang="en-US" dirty="0"/>
              <a:t>Does politics drive economics, or vice versa?</a:t>
            </a:r>
          </a:p>
        </p:txBody>
      </p:sp>
    </p:spTree>
    <p:extLst>
      <p:ext uri="{BB962C8B-B14F-4D97-AF65-F5344CB8AC3E}">
        <p14:creationId xmlns:p14="http://schemas.microsoft.com/office/powerpoint/2010/main" val="30667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Voter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candidates, each wanting to win by maximizing vote share</a:t>
            </a:r>
          </a:p>
          <a:p>
            <a:endParaRPr lang="en-US" dirty="0"/>
          </a:p>
          <a:p>
            <a:r>
              <a:rPr lang="en-US" dirty="0"/>
              <a:t>Assume policies can be described along a single dimension (left → right; liberal → conservative)</a:t>
            </a:r>
          </a:p>
          <a:p>
            <a:pPr lvl="1"/>
            <a:r>
              <a:rPr lang="en-US" dirty="0"/>
              <a:t>Citizens have “single peaked” preferences along this dimension</a:t>
            </a:r>
          </a:p>
          <a:p>
            <a:pPr lvl="1"/>
            <a:r>
              <a:rPr lang="en-US" dirty="0"/>
              <a:t>Perfect information – everyone knows candidate policies and voter preferences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Each citizen votes for the candidate who proposes a policy closest to her ideal point</a:t>
            </a:r>
          </a:p>
        </p:txBody>
      </p:sp>
    </p:spTree>
    <p:extLst>
      <p:ext uri="{BB962C8B-B14F-4D97-AF65-F5344CB8AC3E}">
        <p14:creationId xmlns:p14="http://schemas.microsoft.com/office/powerpoint/2010/main" val="65505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median voter theor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3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1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Image result for median voter theor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5" y="43813"/>
            <a:ext cx="10221281" cy="681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15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17045</TotalTime>
  <Words>1566</Words>
  <Application>Microsoft Office PowerPoint</Application>
  <PresentationFormat>Widescreen</PresentationFormat>
  <Paragraphs>195</Paragraphs>
  <Slides>62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Theme</vt:lpstr>
      <vt:lpstr>Elite Influence, Mass Media, and Money in Politics</vt:lpstr>
      <vt:lpstr>The plan</vt:lpstr>
      <vt:lpstr>PowerPoint Presentation</vt:lpstr>
      <vt:lpstr>PowerPoint Presentation</vt:lpstr>
      <vt:lpstr>Why doesn’t democracy slow rising inequality?</vt:lpstr>
      <vt:lpstr>“One person, one vote”</vt:lpstr>
      <vt:lpstr>Median Voter Theorem</vt:lpstr>
      <vt:lpstr>PowerPoint Presentation</vt:lpstr>
      <vt:lpstr>PowerPoint Presentation</vt:lpstr>
      <vt:lpstr>PowerPoint Presentation</vt:lpstr>
      <vt:lpstr>PowerPoint Presentation</vt:lpstr>
      <vt:lpstr>Reasons why MVT would not hold</vt:lpstr>
      <vt:lpstr>Inequality in political participation</vt:lpstr>
      <vt:lpstr>PowerPoint Presentation</vt:lpstr>
      <vt:lpstr>PowerPoint Presentation</vt:lpstr>
      <vt:lpstr>Inequality in political participation</vt:lpstr>
      <vt:lpstr>Meltzer and Richard (1981)</vt:lpstr>
      <vt:lpstr>Hidden assumption – voters are (narrowly) self-interested</vt:lpstr>
      <vt:lpstr>Test of Meltzer-Richard model…..</vt:lpstr>
      <vt:lpstr>PowerPoint Presentation</vt:lpstr>
      <vt:lpstr>Why haven’t preferences responded to rising inequality?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providing information about inequality affect preferences for redistribution? (Kuziemko et 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Persuasion, preferences and money in politics</vt:lpstr>
      <vt:lpstr>PowerPoint Presentation</vt:lpstr>
      <vt:lpstr>Citizens United decision in 2010….</vt:lpstr>
      <vt:lpstr>What is the impact of Citizens United?</vt:lpstr>
      <vt:lpstr>PowerPoint Presentation</vt:lpstr>
      <vt:lpstr>PowerPoint Presentation</vt:lpstr>
      <vt:lpstr>PowerPoint Presentation</vt:lpstr>
      <vt:lpstr>PowerPoint Presentation</vt:lpstr>
      <vt:lpstr>Where does all the “dark money” go?</vt:lpstr>
      <vt:lpstr>PowerPoint Presentation</vt:lpstr>
      <vt:lpstr>PowerPoint Presentation</vt:lpstr>
      <vt:lpstr>PowerPoint Presentation</vt:lpstr>
      <vt:lpstr>Who are the members and donors?</vt:lpstr>
      <vt:lpstr>PowerPoint Presentation</vt:lpstr>
      <vt:lpstr>PowerPoint Presentation</vt:lpstr>
      <vt:lpstr>PowerPoint Presentation</vt:lpstr>
      <vt:lpstr>Summing up</vt:lpstr>
    </vt:vector>
  </TitlesOfParts>
  <Company>Harvard Graduate School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Politics of Inequality</dc:title>
  <dc:creator>Deming, David</dc:creator>
  <cp:lastModifiedBy>Deming, David J.</cp:lastModifiedBy>
  <cp:revision>74</cp:revision>
  <dcterms:created xsi:type="dcterms:W3CDTF">2017-04-06T21:04:01Z</dcterms:created>
  <dcterms:modified xsi:type="dcterms:W3CDTF">2019-11-20T18:58:08Z</dcterms:modified>
</cp:coreProperties>
</file>