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320" r:id="rId4"/>
    <p:sldId id="322" r:id="rId5"/>
    <p:sldId id="323" r:id="rId6"/>
    <p:sldId id="370" r:id="rId7"/>
    <p:sldId id="324" r:id="rId8"/>
    <p:sldId id="325" r:id="rId9"/>
    <p:sldId id="372" r:id="rId10"/>
    <p:sldId id="367" r:id="rId11"/>
    <p:sldId id="327" r:id="rId12"/>
    <p:sldId id="369" r:id="rId13"/>
    <p:sldId id="368" r:id="rId14"/>
    <p:sldId id="308" r:id="rId15"/>
    <p:sldId id="301" r:id="rId16"/>
    <p:sldId id="309" r:id="rId17"/>
    <p:sldId id="310" r:id="rId18"/>
    <p:sldId id="356" r:id="rId19"/>
    <p:sldId id="373" r:id="rId20"/>
    <p:sldId id="328" r:id="rId21"/>
    <p:sldId id="365" r:id="rId22"/>
    <p:sldId id="304" r:id="rId23"/>
    <p:sldId id="374" r:id="rId24"/>
    <p:sldId id="305" r:id="rId25"/>
    <p:sldId id="306" r:id="rId26"/>
    <p:sldId id="307" r:id="rId27"/>
    <p:sldId id="366" r:id="rId28"/>
    <p:sldId id="303" r:id="rId29"/>
    <p:sldId id="312" r:id="rId30"/>
    <p:sldId id="375" r:id="rId31"/>
    <p:sldId id="334" r:id="rId32"/>
    <p:sldId id="302" r:id="rId33"/>
    <p:sldId id="357" r:id="rId34"/>
    <p:sldId id="333" r:id="rId35"/>
    <p:sldId id="361" r:id="rId36"/>
    <p:sldId id="360" r:id="rId37"/>
    <p:sldId id="363" r:id="rId38"/>
    <p:sldId id="362" r:id="rId39"/>
    <p:sldId id="329" r:id="rId40"/>
    <p:sldId id="332" r:id="rId41"/>
    <p:sldId id="336" r:id="rId42"/>
    <p:sldId id="378" r:id="rId43"/>
    <p:sldId id="339" r:id="rId44"/>
    <p:sldId id="340" r:id="rId45"/>
    <p:sldId id="341" r:id="rId46"/>
    <p:sldId id="338" r:id="rId47"/>
    <p:sldId id="343" r:id="rId48"/>
    <p:sldId id="345" r:id="rId49"/>
    <p:sldId id="346" r:id="rId50"/>
    <p:sldId id="344" r:id="rId51"/>
    <p:sldId id="376" r:id="rId52"/>
    <p:sldId id="349" r:id="rId53"/>
    <p:sldId id="316" r:id="rId54"/>
    <p:sldId id="315" r:id="rId55"/>
    <p:sldId id="318" r:id="rId56"/>
    <p:sldId id="317" r:id="rId57"/>
    <p:sldId id="347" r:id="rId58"/>
    <p:sldId id="351" r:id="rId59"/>
    <p:sldId id="358" r:id="rId60"/>
    <p:sldId id="377" r:id="rId61"/>
    <p:sldId id="258" r:id="rId62"/>
    <p:sldId id="352" r:id="rId63"/>
    <p:sldId id="353" r:id="rId64"/>
    <p:sldId id="379" r:id="rId65"/>
    <p:sldId id="35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48" d="100"/>
          <a:sy n="148" d="100"/>
        </p:scale>
        <p:origin x="115"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8CCA0-7E9A-474B-B549-E31FCB8DE9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319581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8CCA0-7E9A-474B-B549-E31FCB8DE9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373148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8CCA0-7E9A-474B-B549-E31FCB8DE9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389403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8CCA0-7E9A-474B-B549-E31FCB8DE9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229182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8CCA0-7E9A-474B-B549-E31FCB8DE982}"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298695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8CCA0-7E9A-474B-B549-E31FCB8DE9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80178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8CCA0-7E9A-474B-B549-E31FCB8DE982}"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406264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8CCA0-7E9A-474B-B549-E31FCB8DE982}"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247545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8CCA0-7E9A-474B-B549-E31FCB8DE982}"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145356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8CCA0-7E9A-474B-B549-E31FCB8DE9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110564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8CCA0-7E9A-474B-B549-E31FCB8DE982}"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90348-20CD-4897-B3B7-89DC8D28C89A}" type="slidenum">
              <a:rPr lang="en-US" smtClean="0"/>
              <a:t>‹#›</a:t>
            </a:fld>
            <a:endParaRPr lang="en-US"/>
          </a:p>
        </p:txBody>
      </p:sp>
    </p:spTree>
    <p:extLst>
      <p:ext uri="{BB962C8B-B14F-4D97-AF65-F5344CB8AC3E}">
        <p14:creationId xmlns:p14="http://schemas.microsoft.com/office/powerpoint/2010/main" val="382975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8CCA0-7E9A-474B-B549-E31FCB8DE982}"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90348-20CD-4897-B3B7-89DC8D28C89A}" type="slidenum">
              <a:rPr lang="en-US" smtClean="0"/>
              <a:t>‹#›</a:t>
            </a:fld>
            <a:endParaRPr lang="en-US"/>
          </a:p>
        </p:txBody>
      </p:sp>
    </p:spTree>
    <p:extLst>
      <p:ext uri="{BB962C8B-B14F-4D97-AF65-F5344CB8AC3E}">
        <p14:creationId xmlns:p14="http://schemas.microsoft.com/office/powerpoint/2010/main" val="2742871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shingtonpost.com/technology/2019/06/07/amazons-one-day-delivery-service-depends-work-thousands-robots/" TargetMode="External"/><Relationship Id="rId2" Type="http://schemas.openxmlformats.org/officeDocument/2006/relationships/hyperlink" Target="https://www.youtube.com/watch?v=UtBa9yVZBJM" TargetMode="External"/><Relationship Id="rId1" Type="http://schemas.openxmlformats.org/officeDocument/2006/relationships/slideLayout" Target="../slideLayouts/slideLayout2.xml"/><Relationship Id="rId4" Type="http://schemas.openxmlformats.org/officeDocument/2006/relationships/hyperlink" Target="https://techcrunch.com/2019/06/05/amazon-debuts-a-pair-of-new-warehouse-robo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iginomica.com/how-automated-insights-is-using-natural-language-generation-to-boost-our-grasp-of-data-in-tableau-and-beyond" TargetMode="External"/><Relationship Id="rId2" Type="http://schemas.openxmlformats.org/officeDocument/2006/relationships/hyperlink" Target="https://wordsmith.automatedinsights.com/gallery" TargetMode="External"/><Relationship Id="rId1" Type="http://schemas.openxmlformats.org/officeDocument/2006/relationships/slideLayout" Target="../slideLayouts/slideLayout2.xml"/><Relationship Id="rId4" Type="http://schemas.openxmlformats.org/officeDocument/2006/relationships/hyperlink" Target="https://www.newyorker.com/magazine/2019/10/14/can-a-machine-learn-to-write-for-the-new-yorke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spectrum.ieee.org/biomedical/diagnostics/how-ibm-watson-overpromised-and-underdelivered-on-ai-health-car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slate.com/blogs/the_eye/2015/06/25/air_france_flight_447_and_the_safety_paradox_of_airline_automation_on_99.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newyorker.com/tech/elements/why-cant-my-computer-understand-m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cs.nyu.edu/faculty/davise/papers/WinogradSchemas/WS.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weforum.org/agenda/2015/02/can-we-ever-build-a-robot-with-empathy/"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nber.org/papers/w25538.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Future of Inequality: A World Without Work?</a:t>
            </a:r>
          </a:p>
        </p:txBody>
      </p:sp>
      <p:sp>
        <p:nvSpPr>
          <p:cNvPr id="3" name="Subtitle 2"/>
          <p:cNvSpPr>
            <a:spLocks noGrp="1"/>
          </p:cNvSpPr>
          <p:nvPr>
            <p:ph type="subTitle" idx="1"/>
          </p:nvPr>
        </p:nvSpPr>
        <p:spPr/>
        <p:txBody>
          <a:bodyPr/>
          <a:lstStyle/>
          <a:p>
            <a:r>
              <a:rPr lang="en-US" dirty="0"/>
              <a:t>David J. Deming</a:t>
            </a:r>
          </a:p>
          <a:p>
            <a:r>
              <a:rPr lang="en-US" dirty="0"/>
              <a:t>SUP-206, Fall 2019</a:t>
            </a:r>
          </a:p>
          <a:p>
            <a:endParaRPr lang="en-US" dirty="0"/>
          </a:p>
        </p:txBody>
      </p:sp>
    </p:spTree>
    <p:extLst>
      <p:ext uri="{BB962C8B-B14F-4D97-AF65-F5344CB8AC3E}">
        <p14:creationId xmlns:p14="http://schemas.microsoft.com/office/powerpoint/2010/main" val="78174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304E-5956-4A91-8399-E436C9726E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564EAC-8C5C-45F6-99B8-02FDC030D8C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4AEC037-0AA5-4B97-A257-8A2FAE161934}"/>
              </a:ext>
            </a:extLst>
          </p:cNvPr>
          <p:cNvPicPr>
            <a:picLocks noChangeAspect="1"/>
          </p:cNvPicPr>
          <p:nvPr/>
        </p:nvPicPr>
        <p:blipFill>
          <a:blip r:embed="rId2"/>
          <a:stretch>
            <a:fillRect/>
          </a:stretch>
        </p:blipFill>
        <p:spPr>
          <a:xfrm>
            <a:off x="6480" y="-1"/>
            <a:ext cx="12185520" cy="6091789"/>
          </a:xfrm>
          <a:prstGeom prst="rect">
            <a:avLst/>
          </a:prstGeom>
        </p:spPr>
      </p:pic>
      <p:sp>
        <p:nvSpPr>
          <p:cNvPr id="5" name="Content Placeholder 2">
            <a:extLst>
              <a:ext uri="{FF2B5EF4-FFF2-40B4-BE49-F238E27FC236}">
                <a16:creationId xmlns:a16="http://schemas.microsoft.com/office/drawing/2014/main" id="{2C756780-B5E1-46BD-8D86-48962E466056}"/>
              </a:ext>
            </a:extLst>
          </p:cNvPr>
          <p:cNvSpPr txBox="1">
            <a:spLocks/>
          </p:cNvSpPr>
          <p:nvPr/>
        </p:nvSpPr>
        <p:spPr>
          <a:xfrm>
            <a:off x="7796151" y="6383152"/>
            <a:ext cx="4597615" cy="612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Acemoglu and Restrepo (2019)</a:t>
            </a:r>
          </a:p>
        </p:txBody>
      </p:sp>
    </p:spTree>
    <p:extLst>
      <p:ext uri="{BB962C8B-B14F-4D97-AF65-F5344CB8AC3E}">
        <p14:creationId xmlns:p14="http://schemas.microsoft.com/office/powerpoint/2010/main" val="178542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acemoglu robots and jo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
            <a:ext cx="10421983" cy="68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6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8BA2-410B-4406-982C-587EB50735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529A34-E352-4BB4-BA33-FC8D12F1CC3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BC8149-D329-469A-8C83-B28B94A1C7DA}"/>
              </a:ext>
            </a:extLst>
          </p:cNvPr>
          <p:cNvPicPr>
            <a:picLocks noChangeAspect="1"/>
          </p:cNvPicPr>
          <p:nvPr/>
        </p:nvPicPr>
        <p:blipFill>
          <a:blip r:embed="rId2"/>
          <a:stretch>
            <a:fillRect/>
          </a:stretch>
        </p:blipFill>
        <p:spPr>
          <a:xfrm>
            <a:off x="2223552" y="0"/>
            <a:ext cx="7744896" cy="6858000"/>
          </a:xfrm>
          <a:prstGeom prst="rect">
            <a:avLst/>
          </a:prstGeom>
        </p:spPr>
      </p:pic>
    </p:spTree>
    <p:extLst>
      <p:ext uri="{BB962C8B-B14F-4D97-AF65-F5344CB8AC3E}">
        <p14:creationId xmlns:p14="http://schemas.microsoft.com/office/powerpoint/2010/main" val="370682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973B-AFB1-4AAE-ABB0-BFD83C1FAC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A9C619-9D19-4F38-A91D-DA07A9CC563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2434BBF-608E-41FD-B32B-276C81F6D489}"/>
              </a:ext>
            </a:extLst>
          </p:cNvPr>
          <p:cNvPicPr>
            <a:picLocks noChangeAspect="1"/>
          </p:cNvPicPr>
          <p:nvPr/>
        </p:nvPicPr>
        <p:blipFill>
          <a:blip r:embed="rId2"/>
          <a:stretch>
            <a:fillRect/>
          </a:stretch>
        </p:blipFill>
        <p:spPr>
          <a:xfrm>
            <a:off x="0" y="1080656"/>
            <a:ext cx="12192000" cy="4557222"/>
          </a:xfrm>
          <a:prstGeom prst="rect">
            <a:avLst/>
          </a:prstGeom>
        </p:spPr>
      </p:pic>
      <p:sp>
        <p:nvSpPr>
          <p:cNvPr id="5" name="Content Placeholder 2">
            <a:extLst>
              <a:ext uri="{FF2B5EF4-FFF2-40B4-BE49-F238E27FC236}">
                <a16:creationId xmlns:a16="http://schemas.microsoft.com/office/drawing/2014/main" id="{735A844A-9267-48EB-9BEE-3AAA3F9AB26B}"/>
              </a:ext>
            </a:extLst>
          </p:cNvPr>
          <p:cNvSpPr txBox="1">
            <a:spLocks/>
          </p:cNvSpPr>
          <p:nvPr/>
        </p:nvSpPr>
        <p:spPr>
          <a:xfrm>
            <a:off x="7796151" y="6383152"/>
            <a:ext cx="4597615" cy="612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Acemoglu and Restrepo (2019)</a:t>
            </a:r>
          </a:p>
        </p:txBody>
      </p:sp>
    </p:spTree>
    <p:extLst>
      <p:ext uri="{BB962C8B-B14F-4D97-AF65-F5344CB8AC3E}">
        <p14:creationId xmlns:p14="http://schemas.microsoft.com/office/powerpoint/2010/main" val="392384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r>
              <a:rPr lang="en-US" dirty="0"/>
              <a:t>The “Second Machine Age” </a:t>
            </a:r>
            <a:r>
              <a:rPr lang="en-US" sz="2400" dirty="0"/>
              <a:t>(</a:t>
            </a:r>
            <a:r>
              <a:rPr lang="en-US" sz="2400" dirty="0" err="1"/>
              <a:t>Brynjolfsson</a:t>
            </a:r>
            <a:r>
              <a:rPr lang="en-US" sz="2400" dirty="0"/>
              <a:t> and McAfee 2012)</a:t>
            </a:r>
          </a:p>
        </p:txBody>
      </p:sp>
      <p:sp>
        <p:nvSpPr>
          <p:cNvPr id="3" name="Content Placeholder 2"/>
          <p:cNvSpPr>
            <a:spLocks noGrp="1"/>
          </p:cNvSpPr>
          <p:nvPr>
            <p:ph idx="1"/>
          </p:nvPr>
        </p:nvSpPr>
        <p:spPr>
          <a:xfrm>
            <a:off x="838200" y="1825625"/>
            <a:ext cx="7195457" cy="4351338"/>
          </a:xfrm>
        </p:spPr>
        <p:txBody>
          <a:bodyPr/>
          <a:lstStyle/>
          <a:p>
            <a:endParaRPr lang="en-US" dirty="0"/>
          </a:p>
          <a:p>
            <a:r>
              <a:rPr lang="en-US" dirty="0"/>
              <a:t>First machine age – the Industrial Revolution</a:t>
            </a:r>
          </a:p>
          <a:p>
            <a:pPr lvl="1"/>
            <a:r>
              <a:rPr lang="en-US" dirty="0"/>
              <a:t>Automation replaced human </a:t>
            </a:r>
            <a:r>
              <a:rPr lang="en-US" i="1" dirty="0"/>
              <a:t>physical</a:t>
            </a:r>
            <a:r>
              <a:rPr lang="en-US" dirty="0"/>
              <a:t> power</a:t>
            </a:r>
          </a:p>
          <a:p>
            <a:pPr lvl="1"/>
            <a:r>
              <a:rPr lang="en-US" dirty="0"/>
              <a:t>Bulldozer, steam engine, etc..</a:t>
            </a:r>
          </a:p>
          <a:p>
            <a:pPr lvl="1"/>
            <a:endParaRPr lang="en-US" dirty="0"/>
          </a:p>
          <a:p>
            <a:pPr lvl="1"/>
            <a:endParaRPr lang="en-US" dirty="0"/>
          </a:p>
          <a:p>
            <a:r>
              <a:rPr lang="en-US" dirty="0"/>
              <a:t>Second machine age – computers and big data</a:t>
            </a:r>
          </a:p>
          <a:p>
            <a:pPr lvl="1"/>
            <a:r>
              <a:rPr lang="en-US" dirty="0"/>
              <a:t>Automation replacing human </a:t>
            </a:r>
            <a:r>
              <a:rPr lang="en-US" i="1" dirty="0"/>
              <a:t>mental </a:t>
            </a:r>
            <a:r>
              <a:rPr lang="en-US" dirty="0"/>
              <a:t>power</a:t>
            </a:r>
          </a:p>
          <a:p>
            <a:pPr lvl="1"/>
            <a:r>
              <a:rPr lang="en-US" dirty="0"/>
              <a:t>Math, organization and categorization, chess, etc. </a:t>
            </a:r>
          </a:p>
        </p:txBody>
      </p:sp>
      <p:pic>
        <p:nvPicPr>
          <p:cNvPr id="43018" name="Picture 10" descr="Image result for second machine 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809" y="1316876"/>
            <a:ext cx="3517833" cy="534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of labor-replacing technology…..</a:t>
            </a:r>
          </a:p>
        </p:txBody>
      </p:sp>
      <p:sp>
        <p:nvSpPr>
          <p:cNvPr id="3" name="Content Placeholder 2"/>
          <p:cNvSpPr>
            <a:spLocks noGrp="1"/>
          </p:cNvSpPr>
          <p:nvPr>
            <p:ph idx="1"/>
          </p:nvPr>
        </p:nvSpPr>
        <p:spPr/>
        <p:txBody>
          <a:bodyPr/>
          <a:lstStyle/>
          <a:p>
            <a:r>
              <a:rPr lang="en-US" dirty="0"/>
              <a:t>The consensus as of Levy and </a:t>
            </a:r>
            <a:r>
              <a:rPr lang="en-US" dirty="0" err="1"/>
              <a:t>Murnane</a:t>
            </a:r>
            <a:r>
              <a:rPr lang="en-US" dirty="0"/>
              <a:t> (2004) was that humans were unique in terms of:</a:t>
            </a:r>
          </a:p>
          <a:p>
            <a:endParaRPr lang="en-US" dirty="0"/>
          </a:p>
          <a:p>
            <a:pPr marL="914400" lvl="1" indent="-457200">
              <a:buFont typeface="+mj-lt"/>
              <a:buAutoNum type="arabicPeriod"/>
            </a:pPr>
            <a:r>
              <a:rPr lang="en-US" dirty="0"/>
              <a:t>Mobility and fine motor control (walking down stairs, navigating a crowded restaurant, left turns into traffic)</a:t>
            </a:r>
          </a:p>
          <a:p>
            <a:pPr marL="914400" lvl="1" indent="-457200">
              <a:buFont typeface="+mj-lt"/>
              <a:buAutoNum type="arabicPeriod"/>
            </a:pPr>
            <a:endParaRPr lang="en-US" dirty="0"/>
          </a:p>
          <a:p>
            <a:pPr marL="914400" lvl="1" indent="-457200">
              <a:buFont typeface="+mj-lt"/>
              <a:buAutoNum type="arabicPeriod"/>
            </a:pPr>
            <a:r>
              <a:rPr lang="en-US" dirty="0"/>
              <a:t>Language processing and complex communication</a:t>
            </a:r>
          </a:p>
          <a:p>
            <a:pPr marL="914400" lvl="1" indent="-457200">
              <a:buFont typeface="+mj-lt"/>
              <a:buAutoNum type="arabicPeriod"/>
            </a:pPr>
            <a:endParaRPr lang="en-US" dirty="0"/>
          </a:p>
          <a:p>
            <a:pPr marL="914400" lvl="1" indent="-457200">
              <a:buFont typeface="+mj-lt"/>
              <a:buAutoNum type="arabicPeriod"/>
            </a:pPr>
            <a:r>
              <a:rPr lang="en-US" dirty="0"/>
              <a:t>Pattern recognition and matching; unstructured problem solving</a:t>
            </a:r>
          </a:p>
          <a:p>
            <a:pPr lvl="1"/>
            <a:endParaRPr lang="en-US" dirty="0"/>
          </a:p>
        </p:txBody>
      </p:sp>
    </p:spTree>
    <p:extLst>
      <p:ext uri="{BB962C8B-B14F-4D97-AF65-F5344CB8AC3E}">
        <p14:creationId xmlns:p14="http://schemas.microsoft.com/office/powerpoint/2010/main" val="22825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Image result for kiva rob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535" y="165327"/>
            <a:ext cx="8828314" cy="6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7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Image result for kiva rob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73" y="162135"/>
            <a:ext cx="11299372" cy="635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4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Amazon Video</a:t>
            </a:r>
            <a:endParaRPr lang="en-US" dirty="0"/>
          </a:p>
        </p:txBody>
      </p:sp>
      <p:sp>
        <p:nvSpPr>
          <p:cNvPr id="3" name="Content Placeholder 2"/>
          <p:cNvSpPr>
            <a:spLocks noGrp="1"/>
          </p:cNvSpPr>
          <p:nvPr>
            <p:ph idx="1"/>
          </p:nvPr>
        </p:nvSpPr>
        <p:spPr/>
        <p:txBody>
          <a:bodyPr/>
          <a:lstStyle/>
          <a:p>
            <a:pPr marL="0" indent="0">
              <a:buNone/>
            </a:pPr>
            <a:r>
              <a:rPr lang="en-US" dirty="0">
                <a:hlinkClick r:id="rId3"/>
              </a:rPr>
              <a:t>“Amazon’s one day delivery service depends on the work of thousands of robots”</a:t>
            </a:r>
            <a:endParaRPr lang="en-US" dirty="0"/>
          </a:p>
          <a:p>
            <a:pPr marL="0" indent="0">
              <a:buNone/>
            </a:pPr>
            <a:endParaRPr lang="en-US" dirty="0"/>
          </a:p>
          <a:p>
            <a:pPr marL="0" indent="0">
              <a:buNone/>
            </a:pPr>
            <a:r>
              <a:rPr lang="en-US" dirty="0">
                <a:hlinkClick r:id="rId4"/>
              </a:rPr>
              <a:t>“Amazon debuts a pair of new warehouse robots”</a:t>
            </a:r>
            <a:endParaRPr lang="en-US" dirty="0"/>
          </a:p>
        </p:txBody>
      </p:sp>
    </p:spTree>
    <p:extLst>
      <p:ext uri="{BB962C8B-B14F-4D97-AF65-F5344CB8AC3E}">
        <p14:creationId xmlns:p14="http://schemas.microsoft.com/office/powerpoint/2010/main" val="862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DC66-8E04-4311-B947-525E4C3F4D9E}"/>
              </a:ext>
            </a:extLst>
          </p:cNvPr>
          <p:cNvSpPr>
            <a:spLocks noGrp="1"/>
          </p:cNvSpPr>
          <p:nvPr>
            <p:ph type="title"/>
          </p:nvPr>
        </p:nvSpPr>
        <p:spPr/>
        <p:txBody>
          <a:bodyPr/>
          <a:lstStyle/>
          <a:p>
            <a:r>
              <a:rPr lang="en-US" dirty="0"/>
              <a:t>Industrial robots</a:t>
            </a:r>
          </a:p>
        </p:txBody>
      </p:sp>
      <p:sp>
        <p:nvSpPr>
          <p:cNvPr id="3" name="Content Placeholder 2">
            <a:extLst>
              <a:ext uri="{FF2B5EF4-FFF2-40B4-BE49-F238E27FC236}">
                <a16:creationId xmlns:a16="http://schemas.microsoft.com/office/drawing/2014/main" id="{65C9EFE2-3C41-4F8D-AE2E-B6ADFDE6E616}"/>
              </a:ext>
            </a:extLst>
          </p:cNvPr>
          <p:cNvSpPr>
            <a:spLocks noGrp="1"/>
          </p:cNvSpPr>
          <p:nvPr>
            <p:ph idx="1"/>
          </p:nvPr>
        </p:nvSpPr>
        <p:spPr/>
        <p:txBody>
          <a:bodyPr>
            <a:normAutofit fontScale="92500" lnSpcReduction="20000"/>
          </a:bodyPr>
          <a:lstStyle/>
          <a:p>
            <a:r>
              <a:rPr lang="en-US" dirty="0"/>
              <a:t>Capabilities and uses developing rapidly</a:t>
            </a:r>
          </a:p>
          <a:p>
            <a:endParaRPr lang="en-US" dirty="0"/>
          </a:p>
          <a:p>
            <a:r>
              <a:rPr lang="en-US" dirty="0"/>
              <a:t>Replacing some jobs, but more importantly, major categories of </a:t>
            </a:r>
            <a:r>
              <a:rPr lang="en-US" i="1" dirty="0"/>
              <a:t>workplace tasks</a:t>
            </a:r>
          </a:p>
          <a:p>
            <a:pPr lvl="1"/>
            <a:r>
              <a:rPr lang="en-US" dirty="0"/>
              <a:t>Walking around a warehouse</a:t>
            </a:r>
          </a:p>
          <a:p>
            <a:pPr lvl="1"/>
            <a:r>
              <a:rPr lang="en-US" dirty="0"/>
              <a:t>Finding items</a:t>
            </a:r>
          </a:p>
          <a:p>
            <a:pPr lvl="1"/>
            <a:r>
              <a:rPr lang="en-US" dirty="0"/>
              <a:t>Organizing into groups</a:t>
            </a:r>
          </a:p>
          <a:p>
            <a:pPr lvl="1"/>
            <a:r>
              <a:rPr lang="en-US" dirty="0"/>
              <a:t>Packaging</a:t>
            </a:r>
          </a:p>
          <a:p>
            <a:pPr lvl="1"/>
            <a:r>
              <a:rPr lang="en-US" dirty="0"/>
              <a:t>Delivering</a:t>
            </a:r>
          </a:p>
          <a:p>
            <a:pPr lvl="1"/>
            <a:endParaRPr lang="en-US" dirty="0"/>
          </a:p>
          <a:p>
            <a:r>
              <a:rPr lang="en-US" dirty="0"/>
              <a:t>Robot work is </a:t>
            </a:r>
            <a:r>
              <a:rPr lang="en-US" i="1" dirty="0"/>
              <a:t>modular</a:t>
            </a:r>
          </a:p>
          <a:p>
            <a:pPr lvl="1"/>
            <a:r>
              <a:rPr lang="en-US" dirty="0"/>
              <a:t>Environment carefully controlled</a:t>
            </a:r>
          </a:p>
        </p:txBody>
      </p:sp>
    </p:spTree>
    <p:extLst>
      <p:ext uri="{BB962C8B-B14F-4D97-AF65-F5344CB8AC3E}">
        <p14:creationId xmlns:p14="http://schemas.microsoft.com/office/powerpoint/2010/main" val="32604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p:txBody>
          <a:bodyPr>
            <a:normAutofit lnSpcReduction="10000"/>
          </a:bodyPr>
          <a:lstStyle/>
          <a:p>
            <a:r>
              <a:rPr lang="en-US" dirty="0"/>
              <a:t>Technological advances and recent labor market trends</a:t>
            </a:r>
          </a:p>
          <a:p>
            <a:pPr lvl="1"/>
            <a:r>
              <a:rPr lang="en-US" dirty="0"/>
              <a:t>Will robots really take all of our jobs?</a:t>
            </a:r>
          </a:p>
          <a:p>
            <a:pPr marL="457200" lvl="1" indent="0">
              <a:buNone/>
            </a:pPr>
            <a:endParaRPr lang="en-US" dirty="0"/>
          </a:p>
          <a:p>
            <a:r>
              <a:rPr lang="en-US" dirty="0"/>
              <a:t>Is this time different? Automation and economic growth in historical perspective</a:t>
            </a:r>
          </a:p>
          <a:p>
            <a:endParaRPr lang="en-US" dirty="0"/>
          </a:p>
          <a:p>
            <a:r>
              <a:rPr lang="en-US" dirty="0"/>
              <a:t>How is the labor market changing? Social interaction, knowledge work and meaning</a:t>
            </a:r>
          </a:p>
          <a:p>
            <a:endParaRPr lang="en-US" dirty="0"/>
          </a:p>
          <a:p>
            <a:r>
              <a:rPr lang="en-US" dirty="0"/>
              <a:t>Universal Basic Income</a:t>
            </a:r>
          </a:p>
          <a:p>
            <a:endParaRPr lang="en-US" dirty="0"/>
          </a:p>
          <a:p>
            <a:endParaRPr lang="en-US" dirty="0"/>
          </a:p>
        </p:txBody>
      </p:sp>
    </p:spTree>
    <p:extLst>
      <p:ext uri="{BB962C8B-B14F-4D97-AF65-F5344CB8AC3E}">
        <p14:creationId xmlns:p14="http://schemas.microsoft.com/office/powerpoint/2010/main" val="9744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4297680"/>
            <a:ext cx="11090366" cy="2364377"/>
          </a:xfrm>
        </p:spPr>
        <p:txBody>
          <a:bodyPr>
            <a:normAutofit/>
          </a:bodyPr>
          <a:lstStyle/>
          <a:p>
            <a:r>
              <a:rPr lang="en-US" sz="3200" dirty="0"/>
              <a:t>“Heavy Truck Drivers” is the 13</a:t>
            </a:r>
            <a:r>
              <a:rPr lang="en-US" sz="3200" baseline="30000" dirty="0"/>
              <a:t>th</a:t>
            </a:r>
            <a:r>
              <a:rPr lang="en-US" sz="3200" dirty="0"/>
              <a:t> largest U.S. occupation. Light Trucks is 37</a:t>
            </a:r>
            <a:r>
              <a:rPr lang="en-US" sz="3200" baseline="30000" dirty="0"/>
              <a:t>th</a:t>
            </a:r>
            <a:r>
              <a:rPr lang="en-US" sz="3200" dirty="0"/>
              <a:t>. &gt;4 million driving-related jobs in the U.S. in 2014.</a:t>
            </a:r>
          </a:p>
        </p:txBody>
      </p:sp>
      <p:pic>
        <p:nvPicPr>
          <p:cNvPr id="33794" name="Picture 2" descr="Image result for self-driving c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619" y="809897"/>
            <a:ext cx="4821381" cy="286076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driving job statistic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7289311"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55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of labor-replacing technology…..</a:t>
            </a:r>
          </a:p>
        </p:txBody>
      </p:sp>
      <p:sp>
        <p:nvSpPr>
          <p:cNvPr id="3" name="Content Placeholder 2"/>
          <p:cNvSpPr>
            <a:spLocks noGrp="1"/>
          </p:cNvSpPr>
          <p:nvPr>
            <p:ph idx="1"/>
          </p:nvPr>
        </p:nvSpPr>
        <p:spPr/>
        <p:txBody>
          <a:bodyPr/>
          <a:lstStyle/>
          <a:p>
            <a:r>
              <a:rPr lang="en-US" dirty="0"/>
              <a:t>The consensus as of Levy and </a:t>
            </a:r>
            <a:r>
              <a:rPr lang="en-US" dirty="0" err="1"/>
              <a:t>Murnane</a:t>
            </a:r>
            <a:r>
              <a:rPr lang="en-US" dirty="0"/>
              <a:t> (2004) was that humans were unique in terms of:</a:t>
            </a:r>
          </a:p>
          <a:p>
            <a:endParaRPr lang="en-US" dirty="0"/>
          </a:p>
          <a:p>
            <a:pPr marL="914400" lvl="1" indent="-457200">
              <a:buFont typeface="+mj-lt"/>
              <a:buAutoNum type="arabicPeriod"/>
            </a:pPr>
            <a:r>
              <a:rPr lang="en-US" dirty="0">
                <a:solidFill>
                  <a:schemeClr val="bg1">
                    <a:lumMod val="85000"/>
                  </a:schemeClr>
                </a:solidFill>
              </a:rPr>
              <a:t>Mobility and fine motor control (walking down stairs, navigating a crowded restaurant, left turns into traffic)</a:t>
            </a:r>
          </a:p>
          <a:p>
            <a:pPr marL="914400" lvl="1" indent="-457200">
              <a:buFont typeface="+mj-lt"/>
              <a:buAutoNum type="arabicPeriod"/>
            </a:pPr>
            <a:endParaRPr lang="en-US" dirty="0"/>
          </a:p>
          <a:p>
            <a:pPr marL="914400" lvl="1" indent="-457200">
              <a:buFont typeface="+mj-lt"/>
              <a:buAutoNum type="arabicPeriod"/>
            </a:pPr>
            <a:r>
              <a:rPr lang="en-US" dirty="0"/>
              <a:t>Language processing and complex communication</a:t>
            </a:r>
          </a:p>
          <a:p>
            <a:pPr marL="914400" lvl="1" indent="-457200">
              <a:buFont typeface="+mj-lt"/>
              <a:buAutoNum type="arabicPeriod"/>
            </a:pPr>
            <a:endParaRPr lang="en-US" dirty="0"/>
          </a:p>
          <a:p>
            <a:pPr marL="914400" lvl="1" indent="-457200">
              <a:buFont typeface="+mj-lt"/>
              <a:buAutoNum type="arabicPeriod"/>
            </a:pPr>
            <a:r>
              <a:rPr lang="en-US" dirty="0">
                <a:solidFill>
                  <a:schemeClr val="bg1">
                    <a:lumMod val="85000"/>
                  </a:schemeClr>
                </a:solidFill>
              </a:rPr>
              <a:t>Pattern recognition and matching; unstructured problem solving</a:t>
            </a:r>
          </a:p>
          <a:p>
            <a:pPr lvl="1"/>
            <a:endParaRPr lang="en-US" dirty="0"/>
          </a:p>
        </p:txBody>
      </p:sp>
    </p:spTree>
    <p:extLst>
      <p:ext uri="{BB962C8B-B14F-4D97-AF65-F5344CB8AC3E}">
        <p14:creationId xmlns:p14="http://schemas.microsoft.com/office/powerpoint/2010/main" val="267258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32857" y="0"/>
            <a:ext cx="8638412" cy="6857999"/>
          </a:xfrm>
          <a:prstGeom prst="rect">
            <a:avLst/>
          </a:prstGeom>
        </p:spPr>
      </p:pic>
    </p:spTree>
    <p:extLst>
      <p:ext uri="{BB962C8B-B14F-4D97-AF65-F5344CB8AC3E}">
        <p14:creationId xmlns:p14="http://schemas.microsoft.com/office/powerpoint/2010/main" val="417299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9D1D-04D7-49EF-9F61-31D031E693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B58B2D-A58E-4909-913A-497D5D548AD1}"/>
              </a:ext>
            </a:extLst>
          </p:cNvPr>
          <p:cNvSpPr>
            <a:spLocks noGrp="1"/>
          </p:cNvSpPr>
          <p:nvPr>
            <p:ph idx="1"/>
          </p:nvPr>
        </p:nvSpPr>
        <p:spPr/>
        <p:txBody>
          <a:bodyPr/>
          <a:lstStyle/>
          <a:p>
            <a:pPr marL="0" indent="0">
              <a:buNone/>
            </a:pPr>
            <a:r>
              <a:rPr lang="en-US" dirty="0"/>
              <a:t>Turn </a:t>
            </a:r>
            <a:r>
              <a:rPr lang="en-US" dirty="0">
                <a:hlinkClick r:id="rId2"/>
              </a:rPr>
              <a:t>data into narratives</a:t>
            </a:r>
            <a:r>
              <a:rPr lang="en-US" dirty="0"/>
              <a:t> – </a:t>
            </a:r>
            <a:r>
              <a:rPr lang="en-US" dirty="0">
                <a:hlinkClick r:id="rId3"/>
              </a:rPr>
              <a:t>automatic translation</a:t>
            </a:r>
            <a:endParaRPr lang="en-US" dirty="0"/>
          </a:p>
          <a:p>
            <a:pPr marL="0" indent="0">
              <a:buNone/>
            </a:pPr>
            <a:endParaRPr lang="en-US" dirty="0"/>
          </a:p>
          <a:p>
            <a:pPr marL="0" indent="0">
              <a:buNone/>
            </a:pPr>
            <a:r>
              <a:rPr lang="en-US" dirty="0">
                <a:hlinkClick r:id="rId4"/>
              </a:rPr>
              <a:t>Google smart compose / smart reply</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506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61364"/>
            <a:ext cx="11232105" cy="6874590"/>
          </a:xfrm>
          <a:prstGeom prst="rect">
            <a:avLst/>
          </a:prstGeom>
        </p:spPr>
      </p:pic>
    </p:spTree>
    <p:extLst>
      <p:ext uri="{BB962C8B-B14F-4D97-AF65-F5344CB8AC3E}">
        <p14:creationId xmlns:p14="http://schemas.microsoft.com/office/powerpoint/2010/main" val="357205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0113" y="365125"/>
            <a:ext cx="11911774" cy="6164549"/>
          </a:xfrm>
          <a:prstGeom prst="rect">
            <a:avLst/>
          </a:prstGeom>
        </p:spPr>
      </p:pic>
    </p:spTree>
    <p:extLst>
      <p:ext uri="{BB962C8B-B14F-4D97-AF65-F5344CB8AC3E}">
        <p14:creationId xmlns:p14="http://schemas.microsoft.com/office/powerpoint/2010/main" val="65967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7462" y="26126"/>
            <a:ext cx="10110651" cy="6776406"/>
          </a:xfrm>
          <a:prstGeom prst="rect">
            <a:avLst/>
          </a:prstGeom>
        </p:spPr>
      </p:pic>
    </p:spTree>
    <p:extLst>
      <p:ext uri="{BB962C8B-B14F-4D97-AF65-F5344CB8AC3E}">
        <p14:creationId xmlns:p14="http://schemas.microsoft.com/office/powerpoint/2010/main" val="411905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of labor-replacing technology…..</a:t>
            </a:r>
          </a:p>
        </p:txBody>
      </p:sp>
      <p:sp>
        <p:nvSpPr>
          <p:cNvPr id="3" name="Content Placeholder 2"/>
          <p:cNvSpPr>
            <a:spLocks noGrp="1"/>
          </p:cNvSpPr>
          <p:nvPr>
            <p:ph idx="1"/>
          </p:nvPr>
        </p:nvSpPr>
        <p:spPr/>
        <p:txBody>
          <a:bodyPr/>
          <a:lstStyle/>
          <a:p>
            <a:r>
              <a:rPr lang="en-US" dirty="0"/>
              <a:t>The consensus as of Levy and </a:t>
            </a:r>
            <a:r>
              <a:rPr lang="en-US" dirty="0" err="1"/>
              <a:t>Murnane</a:t>
            </a:r>
            <a:r>
              <a:rPr lang="en-US" dirty="0"/>
              <a:t> (2004) was that humans were unique in terms of:</a:t>
            </a:r>
          </a:p>
          <a:p>
            <a:endParaRPr lang="en-US" dirty="0"/>
          </a:p>
          <a:p>
            <a:pPr marL="914400" lvl="1" indent="-457200">
              <a:buFont typeface="+mj-lt"/>
              <a:buAutoNum type="arabicPeriod"/>
            </a:pPr>
            <a:r>
              <a:rPr lang="en-US" dirty="0">
                <a:solidFill>
                  <a:schemeClr val="bg1">
                    <a:lumMod val="85000"/>
                  </a:schemeClr>
                </a:solidFill>
              </a:rPr>
              <a:t>Mobility and fine motor control (walking down stairs, navigating a crowded restaurant, left turns into traffic)</a:t>
            </a:r>
          </a:p>
          <a:p>
            <a:pPr marL="914400" lvl="1" indent="-457200">
              <a:buFont typeface="+mj-lt"/>
              <a:buAutoNum type="arabicPeriod"/>
            </a:pPr>
            <a:endParaRPr lang="en-US" dirty="0"/>
          </a:p>
          <a:p>
            <a:pPr marL="914400" lvl="1" indent="-457200">
              <a:buFont typeface="+mj-lt"/>
              <a:buAutoNum type="arabicPeriod"/>
            </a:pPr>
            <a:r>
              <a:rPr lang="en-US" dirty="0">
                <a:solidFill>
                  <a:schemeClr val="bg1">
                    <a:lumMod val="85000"/>
                  </a:schemeClr>
                </a:solidFill>
              </a:rPr>
              <a:t>Language processing and complex communication</a:t>
            </a:r>
          </a:p>
          <a:p>
            <a:pPr marL="914400" lvl="1" indent="-457200">
              <a:buFont typeface="+mj-lt"/>
              <a:buAutoNum type="arabicPeriod"/>
            </a:pPr>
            <a:endParaRPr lang="en-US" dirty="0"/>
          </a:p>
          <a:p>
            <a:pPr marL="914400" lvl="1" indent="-457200">
              <a:buFont typeface="+mj-lt"/>
              <a:buAutoNum type="arabicPeriod"/>
            </a:pPr>
            <a:r>
              <a:rPr lang="en-US" dirty="0"/>
              <a:t>Pattern recognition and matching; unstructured problem solving</a:t>
            </a:r>
          </a:p>
          <a:p>
            <a:pPr lvl="1"/>
            <a:endParaRPr lang="en-US" dirty="0"/>
          </a:p>
        </p:txBody>
      </p:sp>
    </p:spTree>
    <p:extLst>
      <p:ext uri="{BB962C8B-B14F-4D97-AF65-F5344CB8AC3E}">
        <p14:creationId xmlns:p14="http://schemas.microsoft.com/office/powerpoint/2010/main" val="138606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Image result for watson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734" y="0"/>
            <a:ext cx="9119054" cy="683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3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Image result for watson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38" y="64990"/>
            <a:ext cx="11832777" cy="667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8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he Great Decoupling&#10;US Productivity, Real GDP per capita, Employment and Income: 19472012&#10;400&#10;&#10;1947=100&#10;&#10;300&#10;&#10;200&#10;&#10;Lab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845" y="0"/>
            <a:ext cx="9040676" cy="678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28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A17904-7D0C-40CE-865E-CE20FA7007FF}"/>
              </a:ext>
            </a:extLst>
          </p:cNvPr>
          <p:cNvSpPr>
            <a:spLocks noGrp="1"/>
          </p:cNvSpPr>
          <p:nvPr>
            <p:ph idx="1"/>
          </p:nvPr>
        </p:nvSpPr>
        <p:spPr>
          <a:xfrm>
            <a:off x="838200" y="1050710"/>
            <a:ext cx="10515600" cy="4351338"/>
          </a:xfrm>
        </p:spPr>
        <p:txBody>
          <a:bodyPr>
            <a:normAutofit fontScale="62500" lnSpcReduction="20000"/>
          </a:bodyPr>
          <a:lstStyle/>
          <a:p>
            <a:pPr marL="0" indent="0">
              <a:buNone/>
            </a:pPr>
            <a:r>
              <a:rPr lang="en-US" dirty="0">
                <a:hlinkClick r:id="rId2"/>
              </a:rPr>
              <a:t>“How IBM Watson overpromised and underdelivered on healthcare”</a:t>
            </a:r>
            <a:endParaRPr lang="en-US" dirty="0"/>
          </a:p>
          <a:p>
            <a:pPr marL="0" indent="0">
              <a:buNone/>
            </a:pPr>
            <a:endParaRPr lang="en-US" dirty="0"/>
          </a:p>
          <a:p>
            <a:pPr marL="0" indent="0">
              <a:buNone/>
            </a:pPr>
            <a:r>
              <a:rPr lang="en-US" dirty="0"/>
              <a:t>	“the products that have emerged from IBM’s Watson Health division 	are nothing like the brilliant AI 	doctor that was once envisioned: They’re more like AI assistants that can perform certain routine 	tasks.”</a:t>
            </a:r>
          </a:p>
          <a:p>
            <a:pPr marL="0" indent="0">
              <a:buNone/>
            </a:pPr>
            <a:endParaRPr lang="en-US" dirty="0"/>
          </a:p>
          <a:p>
            <a:pPr marL="0" indent="0">
              <a:buNone/>
            </a:pPr>
            <a:r>
              <a:rPr lang="en-US" dirty="0"/>
              <a:t>	“Watson learned fairly quickly how to scan articles about clinical studies and determine the basic 	outcomes. But it proved impossible to teach Watson to read the articles the way a doctor would. 	“The information that physicians extract from an article, that they use to change their care, 	may not be the major point of the study,” Kris says. Watson’s thinking is based on statistics, so all it 	can do is gather statistics about main outcomes, explains Kris. “But doctors don’t work that way.”</a:t>
            </a:r>
          </a:p>
          <a:p>
            <a:pPr marL="0" indent="0">
              <a:buNone/>
            </a:pPr>
            <a:endParaRPr lang="en-US" dirty="0"/>
          </a:p>
          <a:p>
            <a:pPr marL="0" indent="0">
              <a:buNone/>
            </a:pPr>
            <a:r>
              <a:rPr lang="en-US" dirty="0"/>
              <a:t>	“Some success stories are emerging</a:t>
            </a:r>
            <a:r>
              <a:rPr lang="en-US" b="1" dirty="0"/>
              <a:t> </a:t>
            </a:r>
            <a:r>
              <a:rPr lang="en-US" dirty="0"/>
              <a:t>from Watson Health…. Watson takes in the file that lists a 	patient’s genetic mutations, and in just a few minutes it can generate a report that describes all the 	relevant drugs and clinical trials. Watson has a relatively easy time with genetic information, which is 	presented in structured files and has no ambiguity—either a mutation is there, or it’s not.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0357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1851" y="261257"/>
            <a:ext cx="3071948" cy="6361612"/>
          </a:xfrm>
        </p:spPr>
        <p:txBody>
          <a:bodyPr>
            <a:normAutofit fontScale="92500" lnSpcReduction="20000"/>
          </a:bodyPr>
          <a:lstStyle/>
          <a:p>
            <a:pPr marL="0" indent="0">
              <a:buNone/>
            </a:pPr>
            <a:r>
              <a:rPr lang="en-US" dirty="0"/>
              <a:t>Frey and Osborne (2013) claim that 47 percent of U.S. jobs are at risk of automation.</a:t>
            </a:r>
          </a:p>
          <a:p>
            <a:pPr marL="0" indent="0">
              <a:buNone/>
            </a:pPr>
            <a:endParaRPr lang="en-US" dirty="0"/>
          </a:p>
          <a:p>
            <a:pPr marL="0" indent="0">
              <a:buNone/>
            </a:pPr>
            <a:r>
              <a:rPr lang="en-US" dirty="0"/>
              <a:t>They identify 3 bottlenecks to automation:</a:t>
            </a:r>
          </a:p>
          <a:p>
            <a:pPr marL="0" indent="0">
              <a:buNone/>
            </a:pPr>
            <a:endParaRPr lang="en-US" dirty="0"/>
          </a:p>
          <a:p>
            <a:pPr marL="0" indent="0">
              <a:buNone/>
            </a:pPr>
            <a:r>
              <a:rPr lang="en-US" dirty="0"/>
              <a:t>1. Perception and manipulation</a:t>
            </a:r>
          </a:p>
          <a:p>
            <a:pPr marL="514350" indent="-514350">
              <a:buAutoNum type="arabicPeriod"/>
            </a:pPr>
            <a:endParaRPr lang="en-US" dirty="0"/>
          </a:p>
          <a:p>
            <a:pPr marL="0" indent="0">
              <a:buNone/>
            </a:pPr>
            <a:r>
              <a:rPr lang="en-US" dirty="0"/>
              <a:t>2. Creative intelligence</a:t>
            </a:r>
          </a:p>
          <a:p>
            <a:pPr marL="0" indent="0">
              <a:buNone/>
            </a:pPr>
            <a:endParaRPr lang="en-US" dirty="0"/>
          </a:p>
          <a:p>
            <a:pPr marL="0" indent="0">
              <a:buNone/>
            </a:pPr>
            <a:r>
              <a:rPr lang="en-US" dirty="0"/>
              <a:t>3. Social intelligence</a:t>
            </a:r>
          </a:p>
        </p:txBody>
      </p:sp>
      <p:pic>
        <p:nvPicPr>
          <p:cNvPr id="15362" name="Picture 2" descr="Image result for brynjolfsson mcafee automation rob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158"/>
            <a:ext cx="8190412" cy="677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8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0" y="365125"/>
            <a:ext cx="5684520" cy="1325563"/>
          </a:xfrm>
        </p:spPr>
        <p:txBody>
          <a:bodyPr/>
          <a:lstStyle/>
          <a:p>
            <a:r>
              <a:rPr lang="en-US" dirty="0"/>
              <a:t>Will robots take all of our jobs?</a:t>
            </a:r>
          </a:p>
        </p:txBody>
      </p:sp>
      <p:sp>
        <p:nvSpPr>
          <p:cNvPr id="3" name="Content Placeholder 2"/>
          <p:cNvSpPr>
            <a:spLocks noGrp="1"/>
          </p:cNvSpPr>
          <p:nvPr>
            <p:ph idx="1"/>
          </p:nvPr>
        </p:nvSpPr>
        <p:spPr>
          <a:xfrm>
            <a:off x="5140235" y="3785742"/>
            <a:ext cx="1508760" cy="1545795"/>
          </a:xfrm>
        </p:spPr>
        <p:txBody>
          <a:bodyPr/>
          <a:lstStyle/>
          <a:p>
            <a:pPr marL="0" indent="0">
              <a:buNone/>
            </a:pPr>
            <a:r>
              <a:rPr lang="en-US" dirty="0"/>
              <a:t>Or….</a:t>
            </a:r>
          </a:p>
        </p:txBody>
      </p:sp>
      <p:pic>
        <p:nvPicPr>
          <p:cNvPr id="17410" name="Picture 2" descr="Image result for brynjolfsson mcafee automation rob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206" y="3236482"/>
            <a:ext cx="5810794" cy="362151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econd machine 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08023" cy="360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lnSpcReduction="10000"/>
          </a:bodyPr>
          <a:lstStyle/>
          <a:p>
            <a:pPr marL="0" indent="0">
              <a:buNone/>
            </a:pPr>
            <a:r>
              <a:rPr lang="en-US" dirty="0"/>
              <a:t>“The number of jobs lost to more efficient machines is only part of the problem. What worries many job experts more is that automation may prevent the economy from creating enough new jobs. ... Throughout industry, the trend has been to bigger production with a smaller work force. ... Many of the losses in factory jobs have been countered by an increase in the service industries or in office jobs. But automation is beginning to move in and eliminate office jobs too. ... In the past, new industries hired far more people than those they put out of business. But this is not true of many of today's new industries. ... Today's new industries have comparatively few jobs for the unskilled or semiskilled, just the class of workers whose jobs are being eliminated by automation.”</a:t>
            </a:r>
          </a:p>
          <a:p>
            <a:pPr marL="0" indent="0">
              <a:buNone/>
            </a:pPr>
            <a:endParaRPr lang="en-US" dirty="0"/>
          </a:p>
          <a:p>
            <a:pPr marL="0" indent="0">
              <a:buNone/>
            </a:pPr>
            <a:r>
              <a:rPr lang="en-US" dirty="0"/>
              <a:t>-”The Automation Jobless”, TIME Magazine, 1961</a:t>
            </a:r>
          </a:p>
        </p:txBody>
      </p:sp>
    </p:spTree>
    <p:extLst>
      <p:ext uri="{BB962C8B-B14F-4D97-AF65-F5344CB8AC3E}">
        <p14:creationId xmlns:p14="http://schemas.microsoft.com/office/powerpoint/2010/main" val="30919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normAutofit fontScale="90000"/>
          </a:bodyPr>
          <a:lstStyle/>
          <a:p>
            <a:r>
              <a:rPr lang="en-US" dirty="0"/>
              <a:t>Déjà vu all over again…</a:t>
            </a:r>
          </a:p>
        </p:txBody>
      </p:sp>
      <p:sp>
        <p:nvSpPr>
          <p:cNvPr id="3" name="Content Placeholder 2"/>
          <p:cNvSpPr>
            <a:spLocks noGrp="1"/>
          </p:cNvSpPr>
          <p:nvPr>
            <p:ph idx="1"/>
          </p:nvPr>
        </p:nvSpPr>
        <p:spPr/>
        <p:txBody>
          <a:bodyPr/>
          <a:lstStyle/>
          <a:p>
            <a:endParaRPr lang="en-US" dirty="0"/>
          </a:p>
        </p:txBody>
      </p:sp>
      <p:pic>
        <p:nvPicPr>
          <p:cNvPr id="4" name="Picture 2" descr="Image result for ludd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705" y="220306"/>
            <a:ext cx="3990975" cy="38290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rynjolfsson mcafee automation rob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54" y="1199712"/>
            <a:ext cx="5980611" cy="31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he automation jobless time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716" y="4545195"/>
            <a:ext cx="95250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22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823"/>
            <a:ext cx="10515600" cy="5798140"/>
          </a:xfrm>
        </p:spPr>
        <p:txBody>
          <a:bodyPr/>
          <a:lstStyle/>
          <a:p>
            <a:pPr marL="0" indent="0">
              <a:buNone/>
            </a:pPr>
            <a:br>
              <a:rPr lang="en-US" dirty="0"/>
            </a:br>
            <a:r>
              <a:rPr lang="en-US" dirty="0"/>
              <a:t>“A </a:t>
            </a:r>
            <a:r>
              <a:rPr lang="en-US" dirty="0" err="1"/>
              <a:t>pointsman’s</a:t>
            </a:r>
            <a:r>
              <a:rPr lang="en-US" dirty="0"/>
              <a:t> back straightened itself upright suddenly against a tramway standard by Mr. Bloom’s window. Couldn’t they invent something automatic so that the wheel itself much handier? Well but that fellow would lose his job then? Well but then another fellow would get a job making the new invention?”</a:t>
            </a:r>
          </a:p>
          <a:p>
            <a:pPr marL="0" indent="0">
              <a:buNone/>
            </a:pPr>
            <a:endParaRPr lang="en-US" dirty="0"/>
          </a:p>
          <a:p>
            <a:pPr marL="0" indent="0">
              <a:buNone/>
            </a:pPr>
            <a:r>
              <a:rPr lang="en-US" dirty="0"/>
              <a:t>-Leopold Bloom in “Ulysses”, James Joyce, 1922</a:t>
            </a:r>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8261715" y="2515280"/>
            <a:ext cx="3677736" cy="3895057"/>
          </a:xfrm>
          <a:prstGeom prst="rect">
            <a:avLst/>
          </a:prstGeom>
        </p:spPr>
      </p:pic>
    </p:spTree>
    <p:extLst>
      <p:ext uri="{BB962C8B-B14F-4D97-AF65-F5344CB8AC3E}">
        <p14:creationId xmlns:p14="http://schemas.microsoft.com/office/powerpoint/2010/main" val="64750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Commission on Technology, Automation and Economic Progress</a:t>
            </a:r>
          </a:p>
        </p:txBody>
      </p:sp>
      <p:sp>
        <p:nvSpPr>
          <p:cNvPr id="3" name="Content Placeholder 2"/>
          <p:cNvSpPr>
            <a:spLocks noGrp="1"/>
          </p:cNvSpPr>
          <p:nvPr>
            <p:ph idx="1"/>
          </p:nvPr>
        </p:nvSpPr>
        <p:spPr>
          <a:xfrm>
            <a:off x="838200" y="2103119"/>
            <a:ext cx="10515600" cy="4219304"/>
          </a:xfrm>
        </p:spPr>
        <p:txBody>
          <a:bodyPr>
            <a:normAutofit fontScale="92500" lnSpcReduction="10000"/>
          </a:bodyPr>
          <a:lstStyle/>
          <a:p>
            <a:r>
              <a:rPr lang="en-US" dirty="0"/>
              <a:t>Created by President Lyndon Johnson (1966)</a:t>
            </a:r>
          </a:p>
          <a:p>
            <a:endParaRPr lang="en-US" dirty="0"/>
          </a:p>
          <a:p>
            <a:r>
              <a:rPr lang="en-US" dirty="0"/>
              <a:t>Recommendations</a:t>
            </a:r>
          </a:p>
          <a:p>
            <a:pPr lvl="1"/>
            <a:r>
              <a:rPr lang="en-US" dirty="0"/>
              <a:t>14 years of free public education</a:t>
            </a:r>
          </a:p>
          <a:p>
            <a:pPr lvl="1"/>
            <a:r>
              <a:rPr lang="en-US" dirty="0"/>
              <a:t>Regional technical institutes help with economic development</a:t>
            </a:r>
          </a:p>
          <a:p>
            <a:pPr lvl="1"/>
            <a:r>
              <a:rPr lang="en-US" dirty="0"/>
              <a:t>“Floor under family income”</a:t>
            </a:r>
          </a:p>
          <a:p>
            <a:pPr lvl="1"/>
            <a:r>
              <a:rPr lang="en-US" dirty="0"/>
              <a:t>Public service employment program</a:t>
            </a:r>
          </a:p>
          <a:p>
            <a:pPr lvl="1"/>
            <a:r>
              <a:rPr lang="en-US" dirty="0"/>
              <a:t>Relocation assistance for displaced workers</a:t>
            </a:r>
          </a:p>
          <a:p>
            <a:pPr lvl="1"/>
            <a:r>
              <a:rPr lang="en-US" dirty="0"/>
              <a:t>Computerized job matching system</a:t>
            </a:r>
          </a:p>
          <a:p>
            <a:pPr lvl="1"/>
            <a:endParaRPr lang="en-US" dirty="0"/>
          </a:p>
          <a:p>
            <a:r>
              <a:rPr lang="en-US" dirty="0"/>
              <a:t>Sound familiar?</a:t>
            </a:r>
          </a:p>
          <a:p>
            <a:pPr lvl="1"/>
            <a:endParaRPr lang="en-US" dirty="0"/>
          </a:p>
          <a:p>
            <a:endParaRPr lang="en-US" dirty="0"/>
          </a:p>
        </p:txBody>
      </p:sp>
    </p:spTree>
    <p:extLst>
      <p:ext uri="{BB962C8B-B14F-4D97-AF65-F5344CB8AC3E}">
        <p14:creationId xmlns:p14="http://schemas.microsoft.com/office/powerpoint/2010/main" val="29997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6395"/>
          </a:xfrm>
        </p:spPr>
        <p:txBody>
          <a:bodyPr>
            <a:normAutofit fontScale="90000"/>
          </a:bodyPr>
          <a:lstStyle/>
          <a:p>
            <a:r>
              <a:rPr lang="en-US" dirty="0"/>
              <a:t>Is economic growth inevitable?</a:t>
            </a:r>
          </a:p>
        </p:txBody>
      </p:sp>
      <p:sp>
        <p:nvSpPr>
          <p:cNvPr id="3" name="Content Placeholder 2"/>
          <p:cNvSpPr>
            <a:spLocks noGrp="1"/>
          </p:cNvSpPr>
          <p:nvPr>
            <p:ph idx="1"/>
          </p:nvPr>
        </p:nvSpPr>
        <p:spPr>
          <a:xfrm>
            <a:off x="356254" y="5866415"/>
            <a:ext cx="11519070" cy="884712"/>
          </a:xfrm>
        </p:spPr>
        <p:txBody>
          <a:bodyPr/>
          <a:lstStyle/>
          <a:p>
            <a:pPr marL="0" indent="0">
              <a:buNone/>
            </a:pPr>
            <a:r>
              <a:rPr lang="en-US" sz="2400" dirty="0"/>
              <a:t>You can see computer age everywhere but in the productivity statistics.” </a:t>
            </a:r>
          </a:p>
          <a:p>
            <a:pPr marL="0" indent="0">
              <a:buNone/>
            </a:pPr>
            <a:r>
              <a:rPr lang="en-US" sz="2400" dirty="0"/>
              <a:t>– Robert Solow, 1987</a:t>
            </a:r>
          </a:p>
          <a:p>
            <a:pPr marL="0" indent="0">
              <a:buNone/>
            </a:pPr>
            <a:endParaRPr lang="en-US" dirty="0"/>
          </a:p>
          <a:p>
            <a:pPr marL="0" indent="0">
              <a:buNone/>
            </a:pPr>
            <a:endParaRPr lang="en-US" dirty="0"/>
          </a:p>
        </p:txBody>
      </p:sp>
      <p:pic>
        <p:nvPicPr>
          <p:cNvPr id="1026" name="Picture 2" descr="Image result for robert gordon economic growth">
            <a:extLst>
              <a:ext uri="{FF2B5EF4-FFF2-40B4-BE49-F238E27FC236}">
                <a16:creationId xmlns:a16="http://schemas.microsoft.com/office/drawing/2014/main" id="{330854CB-E6BF-476B-9DB0-0DF373A45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39" y="861394"/>
            <a:ext cx="8578562" cy="493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33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Gordon – is economic growth over?</a:t>
            </a:r>
          </a:p>
        </p:txBody>
      </p:sp>
      <p:sp>
        <p:nvSpPr>
          <p:cNvPr id="3" name="Content Placeholder 2"/>
          <p:cNvSpPr>
            <a:spLocks noGrp="1"/>
          </p:cNvSpPr>
          <p:nvPr>
            <p:ph idx="1"/>
          </p:nvPr>
        </p:nvSpPr>
        <p:spPr/>
        <p:txBody>
          <a:bodyPr>
            <a:normAutofit fontScale="92500" lnSpcReduction="10000"/>
          </a:bodyPr>
          <a:lstStyle/>
          <a:p>
            <a:r>
              <a:rPr lang="en-US" dirty="0"/>
              <a:t>First Industrial Revolution (1750-1830) – steam engine, cotton gin</a:t>
            </a:r>
          </a:p>
          <a:p>
            <a:pPr lvl="1"/>
            <a:r>
              <a:rPr lang="en-US" dirty="0"/>
              <a:t>Growth was halting</a:t>
            </a:r>
          </a:p>
          <a:p>
            <a:pPr lvl="1"/>
            <a:endParaRPr lang="en-US" dirty="0"/>
          </a:p>
          <a:p>
            <a:r>
              <a:rPr lang="en-US" dirty="0"/>
              <a:t>Second Industrial Revolution (1870-1900) – the golden age of growth</a:t>
            </a:r>
          </a:p>
          <a:p>
            <a:pPr lvl="1"/>
            <a:r>
              <a:rPr lang="en-US" dirty="0"/>
              <a:t>Electricity – a general purpose technology</a:t>
            </a:r>
          </a:p>
          <a:p>
            <a:pPr lvl="1"/>
            <a:r>
              <a:rPr lang="en-US" i="1" dirty="0"/>
              <a:t>Transportation</a:t>
            </a:r>
            <a:r>
              <a:rPr lang="en-US" dirty="0"/>
              <a:t> - internal combustion engine and motor power</a:t>
            </a:r>
          </a:p>
          <a:p>
            <a:pPr lvl="1"/>
            <a:r>
              <a:rPr lang="en-US" i="1" dirty="0"/>
              <a:t>Health</a:t>
            </a:r>
            <a:r>
              <a:rPr lang="en-US" dirty="0"/>
              <a:t> - fresh running water and indoor plumbing</a:t>
            </a:r>
          </a:p>
          <a:p>
            <a:pPr lvl="1"/>
            <a:r>
              <a:rPr lang="en-US" i="1" dirty="0"/>
              <a:t>Communication </a:t>
            </a:r>
            <a:r>
              <a:rPr lang="en-US" dirty="0"/>
              <a:t>- telephone, phonograph, motion pictures</a:t>
            </a:r>
          </a:p>
          <a:p>
            <a:pPr lvl="1"/>
            <a:r>
              <a:rPr lang="en-US" dirty="0"/>
              <a:t>Downstream innovations – machinery, consumer appliances, cars and airplanes, highways, air conditioning….</a:t>
            </a:r>
          </a:p>
          <a:p>
            <a:endParaRPr lang="en-US" dirty="0"/>
          </a:p>
          <a:p>
            <a:r>
              <a:rPr lang="en-US" dirty="0"/>
              <a:t>Third Industrial Revolution (1960-?) – the computer age</a:t>
            </a:r>
          </a:p>
        </p:txBody>
      </p:sp>
    </p:spTree>
    <p:extLst>
      <p:ext uri="{BB962C8B-B14F-4D97-AF65-F5344CB8AC3E}">
        <p14:creationId xmlns:p14="http://schemas.microsoft.com/office/powerpoint/2010/main" val="41708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ourworldindata.org/grapher/life-expectancy.png?country=DEU+IND+JPN+KOR+GBR+USA&amp;size=1200x800&amp;v=c2532fddd2b7c82366b70d30ccb570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82" y="7561"/>
            <a:ext cx="10275659" cy="685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3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Trends&#10;Trends in US GDP, Profits, and Investment&#10;1995-2013&#10;Level of GDP, Profits, and Investment (Jan-95 = 100)&#10;&#10;400&#10;&#10;GDP&#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6" y="26126"/>
            <a:ext cx="9014552" cy="676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7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225" y="1058777"/>
            <a:ext cx="12104267" cy="4291264"/>
          </a:xfrm>
          <a:prstGeom prst="rect">
            <a:avLst/>
          </a:prstGeom>
        </p:spPr>
      </p:pic>
    </p:spTree>
    <p:extLst>
      <p:ext uri="{BB962C8B-B14F-4D97-AF65-F5344CB8AC3E}">
        <p14:creationId xmlns:p14="http://schemas.microsoft.com/office/powerpoint/2010/main" val="1655722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have computers changed the labor market?</a:t>
            </a:r>
          </a:p>
        </p:txBody>
      </p:sp>
      <p:sp>
        <p:nvSpPr>
          <p:cNvPr id="3" name="Content Placeholder 2"/>
          <p:cNvSpPr>
            <a:spLocks noGrp="1"/>
          </p:cNvSpPr>
          <p:nvPr>
            <p:ph idx="1"/>
          </p:nvPr>
        </p:nvSpPr>
        <p:spPr/>
        <p:txBody>
          <a:bodyPr>
            <a:normAutofit/>
          </a:bodyPr>
          <a:lstStyle/>
          <a:p>
            <a:r>
              <a:rPr lang="en-US" dirty="0"/>
              <a:t>Computers execute procedural, rules-based logic with ruthless efficiency</a:t>
            </a:r>
          </a:p>
          <a:p>
            <a:pPr lvl="1"/>
            <a:r>
              <a:rPr lang="en-US" dirty="0"/>
              <a:t>Substitute for human labor in such “routine” tasks</a:t>
            </a:r>
          </a:p>
          <a:p>
            <a:pPr lvl="1"/>
            <a:endParaRPr lang="en-US" dirty="0"/>
          </a:p>
          <a:p>
            <a:r>
              <a:rPr lang="en-US" dirty="0"/>
              <a:t>Can also make non-routine tasks (and the workers who perform them) </a:t>
            </a:r>
            <a:r>
              <a:rPr lang="en-US" i="1" dirty="0"/>
              <a:t>more </a:t>
            </a:r>
            <a:r>
              <a:rPr lang="en-US" dirty="0"/>
              <a:t>productive</a:t>
            </a:r>
          </a:p>
          <a:p>
            <a:endParaRPr lang="en-US" dirty="0"/>
          </a:p>
          <a:p>
            <a:r>
              <a:rPr lang="en-US" dirty="0"/>
              <a:t>Is this out-of-date, like Levy and </a:t>
            </a:r>
            <a:r>
              <a:rPr lang="en-US" dirty="0" err="1"/>
              <a:t>Murnane</a:t>
            </a:r>
            <a:r>
              <a:rPr lang="en-US" dirty="0"/>
              <a:t> (2004)? Is technology redefining what it means for work to be </a:t>
            </a:r>
            <a:r>
              <a:rPr lang="en-US" i="1" dirty="0"/>
              <a:t>routine?</a:t>
            </a:r>
            <a:endParaRPr lang="en-US" dirty="0"/>
          </a:p>
          <a:p>
            <a:pPr lvl="1"/>
            <a:endParaRPr lang="en-US" dirty="0"/>
          </a:p>
          <a:p>
            <a:pPr lvl="1"/>
            <a:endParaRPr lang="en-US" dirty="0"/>
          </a:p>
        </p:txBody>
      </p:sp>
    </p:spTree>
    <p:extLst>
      <p:ext uri="{BB962C8B-B14F-4D97-AF65-F5344CB8AC3E}">
        <p14:creationId xmlns:p14="http://schemas.microsoft.com/office/powerpoint/2010/main" val="31221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83FEF-4D74-4F29-9053-4F21856F7CA5}"/>
              </a:ext>
            </a:extLst>
          </p:cNvPr>
          <p:cNvSpPr>
            <a:spLocks noGrp="1"/>
          </p:cNvSpPr>
          <p:nvPr>
            <p:ph idx="1"/>
          </p:nvPr>
        </p:nvSpPr>
        <p:spPr>
          <a:xfrm>
            <a:off x="838200" y="403761"/>
            <a:ext cx="10515600" cy="5773202"/>
          </a:xfrm>
        </p:spPr>
        <p:txBody>
          <a:bodyPr>
            <a:normAutofit lnSpcReduction="10000"/>
          </a:bodyPr>
          <a:lstStyle/>
          <a:p>
            <a:pPr marL="0" indent="0">
              <a:buNone/>
            </a:pPr>
            <a:r>
              <a:rPr lang="en-US" dirty="0"/>
              <a:t>In David Autor’s text, he highlights that technology eliminates jobs - not work. This is also seen in the figures. But I am still not sure exactly what kind of work is created from technology? I can see the new jobs - or the shift in importance of different occupational positions. But what specific work has been created by technological development?</a:t>
            </a:r>
          </a:p>
          <a:p>
            <a:pPr marL="0" indent="0">
              <a:buNone/>
            </a:pPr>
            <a:endParaRPr lang="en-US" dirty="0"/>
          </a:p>
          <a:p>
            <a:pPr marL="0" indent="0">
              <a:buNone/>
            </a:pPr>
            <a:r>
              <a:rPr lang="en-US" dirty="0"/>
              <a:t>Earlier on in the course we learned that the wages to high paying jobs have increased drastically in the past, but based on the David Autor article it seems that that is not the case. In particular, figure 4 shows that wage growth has been the largest for low skilled jobs in the most recent period that they study (2007-12).</a:t>
            </a:r>
          </a:p>
          <a:p>
            <a:pPr marL="0" indent="0">
              <a:buNone/>
            </a:pPr>
            <a:endParaRPr lang="en-US" dirty="0"/>
          </a:p>
          <a:p>
            <a:pPr marL="0" indent="0">
              <a:buNone/>
            </a:pPr>
            <a:r>
              <a:rPr lang="en-US" dirty="0"/>
              <a:t>Why doesn’t automation decrease the share of low-skill occupations when it’s decreasing the share of middle-skill occupations? Can’t manual tasks of low-skill occupations easily be replaced by machines?</a:t>
            </a:r>
          </a:p>
        </p:txBody>
      </p:sp>
    </p:spTree>
    <p:extLst>
      <p:ext uri="{BB962C8B-B14F-4D97-AF65-F5344CB8AC3E}">
        <p14:creationId xmlns:p14="http://schemas.microsoft.com/office/powerpoint/2010/main" val="4200932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899140" y="0"/>
            <a:ext cx="8525020" cy="6850647"/>
          </a:xfrm>
          <a:prstGeom prst="rect">
            <a:avLst/>
          </a:prstGeom>
        </p:spPr>
      </p:pic>
    </p:spTree>
    <p:extLst>
      <p:ext uri="{BB962C8B-B14F-4D97-AF65-F5344CB8AC3E}">
        <p14:creationId xmlns:p14="http://schemas.microsoft.com/office/powerpoint/2010/main" val="289328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5004" y="0"/>
            <a:ext cx="9086723" cy="6863907"/>
          </a:xfrm>
          <a:prstGeom prst="rect">
            <a:avLst/>
          </a:prstGeom>
        </p:spPr>
      </p:pic>
    </p:spTree>
    <p:extLst>
      <p:ext uri="{BB962C8B-B14F-4D97-AF65-F5344CB8AC3E}">
        <p14:creationId xmlns:p14="http://schemas.microsoft.com/office/powerpoint/2010/main" val="613892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78" y="0"/>
            <a:ext cx="9053322" cy="6839046"/>
          </a:xfrm>
          <a:prstGeom prst="rect">
            <a:avLst/>
          </a:prstGeom>
        </p:spPr>
      </p:pic>
      <p:sp>
        <p:nvSpPr>
          <p:cNvPr id="3" name="Content Placeholder 2"/>
          <p:cNvSpPr txBox="1">
            <a:spLocks/>
          </p:cNvSpPr>
          <p:nvPr/>
        </p:nvSpPr>
        <p:spPr>
          <a:xfrm>
            <a:off x="10020299" y="6003005"/>
            <a:ext cx="2450655" cy="6127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Acemoglu</a:t>
            </a:r>
            <a:r>
              <a:rPr lang="en-US" sz="2000" dirty="0"/>
              <a:t> and </a:t>
            </a:r>
            <a:r>
              <a:rPr lang="en-US" sz="2000" dirty="0" err="1"/>
              <a:t>Autor</a:t>
            </a:r>
            <a:r>
              <a:rPr lang="en-US" sz="2000" dirty="0"/>
              <a:t> (2012)</a:t>
            </a:r>
          </a:p>
        </p:txBody>
      </p:sp>
    </p:spTree>
    <p:extLst>
      <p:ext uri="{BB962C8B-B14F-4D97-AF65-F5344CB8AC3E}">
        <p14:creationId xmlns:p14="http://schemas.microsoft.com/office/powerpoint/2010/main" val="3356061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365125"/>
            <a:ext cx="2194560" cy="6166304"/>
          </a:xfrm>
        </p:spPr>
        <p:txBody>
          <a:bodyPr>
            <a:normAutofit/>
          </a:bodyPr>
          <a:lstStyle/>
          <a:p>
            <a:r>
              <a:rPr lang="en-US" sz="2800" dirty="0"/>
              <a:t>U.S. Employment Growth in high-skilled occupations, 2000-2012</a:t>
            </a:r>
          </a:p>
        </p:txBody>
      </p:sp>
      <p:pic>
        <p:nvPicPr>
          <p:cNvPr id="5" name="Picture 4"/>
          <p:cNvPicPr>
            <a:picLocks noChangeAspect="1"/>
          </p:cNvPicPr>
          <p:nvPr/>
        </p:nvPicPr>
        <p:blipFill>
          <a:blip r:embed="rId2"/>
          <a:stretch>
            <a:fillRect/>
          </a:stretch>
        </p:blipFill>
        <p:spPr>
          <a:xfrm>
            <a:off x="2599508" y="0"/>
            <a:ext cx="9457509" cy="6849296"/>
          </a:xfrm>
          <a:prstGeom prst="rect">
            <a:avLst/>
          </a:prstGeom>
        </p:spPr>
      </p:pic>
    </p:spTree>
    <p:extLst>
      <p:ext uri="{BB962C8B-B14F-4D97-AF65-F5344CB8AC3E}">
        <p14:creationId xmlns:p14="http://schemas.microsoft.com/office/powerpoint/2010/main" val="1699524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365125"/>
            <a:ext cx="2194560" cy="6166304"/>
          </a:xfrm>
        </p:spPr>
        <p:txBody>
          <a:bodyPr>
            <a:normAutofit/>
          </a:bodyPr>
          <a:lstStyle/>
          <a:p>
            <a:r>
              <a:rPr lang="en-US" sz="2800" dirty="0"/>
              <a:t>U.S. Employment Growth in high-skilled occupations, 2000-2012</a:t>
            </a:r>
          </a:p>
        </p:txBody>
      </p:sp>
      <p:pic>
        <p:nvPicPr>
          <p:cNvPr id="3" name="Picture 2"/>
          <p:cNvPicPr>
            <a:picLocks noChangeAspect="1"/>
          </p:cNvPicPr>
          <p:nvPr/>
        </p:nvPicPr>
        <p:blipFill>
          <a:blip r:embed="rId2"/>
          <a:stretch>
            <a:fillRect/>
          </a:stretch>
        </p:blipFill>
        <p:spPr>
          <a:xfrm>
            <a:off x="2597963" y="0"/>
            <a:ext cx="9524371" cy="6835989"/>
          </a:xfrm>
          <a:prstGeom prst="rect">
            <a:avLst/>
          </a:prstGeom>
        </p:spPr>
      </p:pic>
    </p:spTree>
    <p:extLst>
      <p:ext uri="{BB962C8B-B14F-4D97-AF65-F5344CB8AC3E}">
        <p14:creationId xmlns:p14="http://schemas.microsoft.com/office/powerpoint/2010/main" val="3320303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5476" y="0"/>
            <a:ext cx="9300754" cy="6807961"/>
          </a:xfrm>
          <a:prstGeom prst="rect">
            <a:avLst/>
          </a:prstGeom>
        </p:spPr>
      </p:pic>
    </p:spTree>
    <p:extLst>
      <p:ext uri="{BB962C8B-B14F-4D97-AF65-F5344CB8AC3E}">
        <p14:creationId xmlns:p14="http://schemas.microsoft.com/office/powerpoint/2010/main" val="3796880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83827" y="5062"/>
            <a:ext cx="9340780" cy="6837259"/>
          </a:xfrm>
          <a:prstGeom prst="rect">
            <a:avLst/>
          </a:prstGeom>
        </p:spPr>
      </p:pic>
    </p:spTree>
    <p:extLst>
      <p:ext uri="{BB962C8B-B14F-4D97-AF65-F5344CB8AC3E}">
        <p14:creationId xmlns:p14="http://schemas.microsoft.com/office/powerpoint/2010/main" val="91060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rends&#10;Trends in US GDP, Profits, Investment, and Employment,&#10;1995-2013&#10;GDP&#10;78&#10;&#10;Corporate Investment: Equipment and Soft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7" y="12425"/>
            <a:ext cx="9053741" cy="679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38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growing importance of social skills</a:t>
            </a:r>
          </a:p>
        </p:txBody>
      </p:sp>
      <p:sp>
        <p:nvSpPr>
          <p:cNvPr id="3" name="Content Placeholder 2"/>
          <p:cNvSpPr>
            <a:spLocks noGrp="1"/>
          </p:cNvSpPr>
          <p:nvPr>
            <p:ph idx="1"/>
          </p:nvPr>
        </p:nvSpPr>
        <p:spPr/>
        <p:txBody>
          <a:bodyPr/>
          <a:lstStyle/>
          <a:p>
            <a:r>
              <a:rPr lang="en-US" dirty="0"/>
              <a:t>Employment and wage growth since 1980 in </a:t>
            </a:r>
            <a:r>
              <a:rPr lang="en-US" i="1" dirty="0"/>
              <a:t>social-skill intensive </a:t>
            </a:r>
            <a:r>
              <a:rPr lang="en-US" dirty="0"/>
              <a:t>occupations</a:t>
            </a:r>
          </a:p>
          <a:p>
            <a:pPr lvl="1"/>
            <a:r>
              <a:rPr lang="en-US" dirty="0"/>
              <a:t>Slower growth for STEM jobs</a:t>
            </a:r>
          </a:p>
          <a:p>
            <a:endParaRPr lang="en-US" dirty="0"/>
          </a:p>
          <a:p>
            <a:r>
              <a:rPr lang="en-US" dirty="0"/>
              <a:t>Lower down the income distribution, service jobs are growing as well</a:t>
            </a:r>
          </a:p>
          <a:p>
            <a:endParaRPr lang="en-US" dirty="0"/>
          </a:p>
          <a:p>
            <a:r>
              <a:rPr lang="en-US" dirty="0"/>
              <a:t>Why are people jobs (and people skills) more important than ever?</a:t>
            </a:r>
          </a:p>
          <a:p>
            <a:endParaRPr lang="en-US" dirty="0"/>
          </a:p>
          <a:p>
            <a:endParaRPr lang="en-US" dirty="0"/>
          </a:p>
        </p:txBody>
      </p:sp>
    </p:spTree>
    <p:extLst>
      <p:ext uri="{BB962C8B-B14F-4D97-AF65-F5344CB8AC3E}">
        <p14:creationId xmlns:p14="http://schemas.microsoft.com/office/powerpoint/2010/main" val="17840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38684-1589-4F58-8C35-EA4BDC3B4247}"/>
              </a:ext>
            </a:extLst>
          </p:cNvPr>
          <p:cNvSpPr>
            <a:spLocks noGrp="1"/>
          </p:cNvSpPr>
          <p:nvPr>
            <p:ph idx="1"/>
          </p:nvPr>
        </p:nvSpPr>
        <p:spPr>
          <a:xfrm>
            <a:off x="838200" y="344384"/>
            <a:ext cx="10515600" cy="5832579"/>
          </a:xfrm>
        </p:spPr>
        <p:txBody>
          <a:bodyPr>
            <a:normAutofit fontScale="77500" lnSpcReduction="20000"/>
          </a:bodyPr>
          <a:lstStyle/>
          <a:p>
            <a:pPr marL="0" indent="0">
              <a:buNone/>
            </a:pPr>
            <a:r>
              <a:rPr lang="en-US" dirty="0"/>
              <a:t>Where do these social skills come from? Is it early interaction with others? Is it something else? Why do women excel at social perceptiveness over men?</a:t>
            </a:r>
          </a:p>
          <a:p>
            <a:pPr marL="0" indent="0">
              <a:buNone/>
            </a:pPr>
            <a:endParaRPr lang="en-US" dirty="0"/>
          </a:p>
          <a:p>
            <a:pPr marL="0" indent="0">
              <a:buNone/>
            </a:pPr>
            <a:r>
              <a:rPr lang="en-US" dirty="0"/>
              <a:t>Has there been any research done investigating the development of social skills. Particularly, can social skills be taught or learned through experience at any point in our lives or are they learned early on in our lives and they stay pretty much constant?</a:t>
            </a:r>
          </a:p>
          <a:p>
            <a:pPr marL="0" indent="0">
              <a:buNone/>
            </a:pPr>
            <a:endParaRPr lang="en-US" dirty="0"/>
          </a:p>
          <a:p>
            <a:pPr marL="0" indent="0">
              <a:buNone/>
            </a:pPr>
            <a:r>
              <a:rPr lang="en-US" dirty="0"/>
              <a:t>Given that the returns to social skills are increasing, how can we restructure the educational system to maximize emotional intelligence?</a:t>
            </a:r>
          </a:p>
          <a:p>
            <a:pPr marL="0" indent="0">
              <a:buNone/>
            </a:pPr>
            <a:endParaRPr lang="en-US" dirty="0"/>
          </a:p>
          <a:p>
            <a:pPr marL="0" indent="0">
              <a:buNone/>
            </a:pPr>
            <a:r>
              <a:rPr lang="en-US" dirty="0"/>
              <a:t>Is it possible to re-train workers who have lost their jobs to have more of the social skills discussed in “Why What You Learned in Pre-School is Crucial at Work?” It seems like most of the opportunities that were mentioned to teach those skills are for young kids– but could it be incorporated into re-training programs?</a:t>
            </a:r>
          </a:p>
          <a:p>
            <a:pPr marL="0" indent="0">
              <a:buNone/>
            </a:pPr>
            <a:endParaRPr lang="en-US" dirty="0"/>
          </a:p>
          <a:p>
            <a:pPr marL="0" indent="0">
              <a:buNone/>
            </a:pPr>
            <a:r>
              <a:rPr lang="en-US" dirty="0"/>
              <a:t>In your paper on social skills in the labor market, you modeled social skill as reducing worker-specific cost of coordination or trading tasks with others - is there another way of modeling social skills? If so, what are the trade-offs in how we measure/model social skills?</a:t>
            </a:r>
          </a:p>
        </p:txBody>
      </p:sp>
    </p:spTree>
    <p:extLst>
      <p:ext uri="{BB962C8B-B14F-4D97-AF65-F5344CB8AC3E}">
        <p14:creationId xmlns:p14="http://schemas.microsoft.com/office/powerpoint/2010/main" val="1857332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212"/>
          </a:xfrm>
        </p:spPr>
        <p:txBody>
          <a:bodyPr>
            <a:normAutofit fontScale="90000"/>
          </a:bodyPr>
          <a:lstStyle/>
          <a:p>
            <a:r>
              <a:rPr lang="en-US" sz="3600" dirty="0"/>
              <a:t>Polanyi’s Paradox – “we know more than we can tell”</a:t>
            </a:r>
          </a:p>
        </p:txBody>
      </p:sp>
      <p:sp>
        <p:nvSpPr>
          <p:cNvPr id="3" name="Content Placeholder 2"/>
          <p:cNvSpPr>
            <a:spLocks noGrp="1"/>
          </p:cNvSpPr>
          <p:nvPr>
            <p:ph idx="1"/>
          </p:nvPr>
        </p:nvSpPr>
        <p:spPr>
          <a:xfrm>
            <a:off x="838200" y="1384663"/>
            <a:ext cx="10515600" cy="5342708"/>
          </a:xfrm>
        </p:spPr>
        <p:txBody>
          <a:bodyPr>
            <a:normAutofit fontScale="77500" lnSpcReduction="20000"/>
          </a:bodyPr>
          <a:lstStyle/>
          <a:p>
            <a:r>
              <a:rPr lang="en-US" dirty="0"/>
              <a:t>Also called </a:t>
            </a:r>
            <a:r>
              <a:rPr lang="en-US" dirty="0" err="1"/>
              <a:t>Moravec’s</a:t>
            </a:r>
            <a:r>
              <a:rPr lang="en-US" dirty="0"/>
              <a:t> Paradox </a:t>
            </a:r>
          </a:p>
          <a:p>
            <a:pPr lvl="1"/>
            <a:r>
              <a:rPr lang="en-US" dirty="0"/>
              <a:t>Interpersonal interaction and sensorimotor coordination have evolved over thousands of years</a:t>
            </a:r>
          </a:p>
          <a:p>
            <a:pPr lvl="1"/>
            <a:r>
              <a:rPr lang="en-US" dirty="0"/>
              <a:t>Calculus and formal logical reasoning much more recent</a:t>
            </a:r>
          </a:p>
          <a:p>
            <a:endParaRPr lang="en-US" dirty="0"/>
          </a:p>
          <a:p>
            <a:r>
              <a:rPr lang="en-US" dirty="0"/>
              <a:t>Environmental control</a:t>
            </a:r>
          </a:p>
          <a:p>
            <a:pPr lvl="1"/>
            <a:r>
              <a:rPr lang="en-US" dirty="0"/>
              <a:t>(Re)define the problem space to something more manageable, and humans do the rest</a:t>
            </a:r>
          </a:p>
          <a:p>
            <a:pPr lvl="1"/>
            <a:r>
              <a:rPr lang="en-US" dirty="0"/>
              <a:t>Roads and railroad tracks; Kiva; </a:t>
            </a:r>
            <a:r>
              <a:rPr lang="en-US" dirty="0">
                <a:hlinkClick r:id="rId2"/>
              </a:rPr>
              <a:t>airline pilots and automation</a:t>
            </a:r>
            <a:r>
              <a:rPr lang="en-US" dirty="0"/>
              <a:t>	</a:t>
            </a:r>
          </a:p>
          <a:p>
            <a:endParaRPr lang="en-US" dirty="0"/>
          </a:p>
          <a:p>
            <a:r>
              <a:rPr lang="en-US" dirty="0"/>
              <a:t>Machine learning</a:t>
            </a:r>
          </a:p>
          <a:p>
            <a:pPr lvl="1"/>
            <a:r>
              <a:rPr lang="en-US" dirty="0"/>
              <a:t>Inductive reasoning based on human judgment and “ground truth”</a:t>
            </a:r>
          </a:p>
          <a:p>
            <a:pPr lvl="1"/>
            <a:r>
              <a:rPr lang="en-US" dirty="0"/>
              <a:t>Can machine learning techniques simulate intuitive skills like conversation, common sense and creativity?</a:t>
            </a:r>
          </a:p>
          <a:p>
            <a:pPr marL="0" indent="0">
              <a:buNone/>
            </a:pPr>
            <a:endParaRPr lang="en-US" dirty="0"/>
          </a:p>
          <a:p>
            <a:pPr marL="0" indent="0">
              <a:buNone/>
            </a:pPr>
            <a:r>
              <a:rPr lang="en-US" dirty="0"/>
              <a:t>“Ultimately, what makes an object a chair is that it is purpose-built for a human being to sit upon. Machine-learning algorithms may have fundamental problems with reasoning about “purposiveness” and intended uses….One is reminded of Carl Sagan’s (1980, p. 218) remark, “If you wish to make an apple pie from scratch, you must first invent the universe.”</a:t>
            </a:r>
          </a:p>
          <a:p>
            <a:endParaRPr lang="en-US" dirty="0"/>
          </a:p>
          <a:p>
            <a:endParaRPr lang="en-US" dirty="0"/>
          </a:p>
          <a:p>
            <a:endParaRPr lang="en-US" dirty="0"/>
          </a:p>
        </p:txBody>
      </p:sp>
    </p:spTree>
    <p:extLst>
      <p:ext uri="{BB962C8B-B14F-4D97-AF65-F5344CB8AC3E}">
        <p14:creationId xmlns:p14="http://schemas.microsoft.com/office/powerpoint/2010/main" val="27972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509760" y="169817"/>
            <a:ext cx="1844040" cy="6007146"/>
          </a:xfrm>
        </p:spPr>
        <p:txBody>
          <a:bodyPr>
            <a:normAutofit fontScale="92500"/>
          </a:bodyPr>
          <a:lstStyle/>
          <a:p>
            <a:pPr marL="0" indent="0">
              <a:buNone/>
            </a:pPr>
            <a:r>
              <a:rPr lang="en-US" dirty="0">
                <a:hlinkClick r:id="rId2"/>
              </a:rPr>
              <a:t>Gary Marcus on the failure of the Turing test</a:t>
            </a:r>
            <a:r>
              <a:rPr lang="en-US" dirty="0"/>
              <a:t>:</a:t>
            </a:r>
          </a:p>
          <a:p>
            <a:pPr marL="0" indent="0">
              <a:buNone/>
            </a:pPr>
            <a:endParaRPr lang="en-US" dirty="0"/>
          </a:p>
          <a:p>
            <a:pPr marL="0" indent="0">
              <a:buNone/>
            </a:pPr>
            <a:r>
              <a:rPr lang="en-US" sz="2100" dirty="0"/>
              <a:t>“the winners aren’t genuinely intelligent...It has turned out, in fact, that the winners tend to use bluster and misdirection far more than anything approximating true intelligence.”</a:t>
            </a:r>
          </a:p>
        </p:txBody>
      </p:sp>
      <p:pic>
        <p:nvPicPr>
          <p:cNvPr id="32770" name="Picture 2" descr="Image result for Common Sense, the Turing Test, and the Quest for Real 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3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dirty="0"/>
              <a:t>The elusive definition of “common sense”…</a:t>
            </a:r>
          </a:p>
        </p:txBody>
      </p:sp>
      <p:sp>
        <p:nvSpPr>
          <p:cNvPr id="3" name="Content Placeholder 2"/>
          <p:cNvSpPr>
            <a:spLocks noGrp="1"/>
          </p:cNvSpPr>
          <p:nvPr>
            <p:ph idx="1"/>
          </p:nvPr>
        </p:nvSpPr>
        <p:spPr>
          <a:xfrm>
            <a:off x="838200" y="5238205"/>
            <a:ext cx="10515600" cy="1487397"/>
          </a:xfrm>
        </p:spPr>
        <p:txBody>
          <a:bodyPr>
            <a:normAutofit/>
          </a:bodyPr>
          <a:lstStyle/>
          <a:p>
            <a:pPr marL="0" indent="0">
              <a:buNone/>
            </a:pPr>
            <a:endParaRPr lang="en-US" dirty="0"/>
          </a:p>
          <a:p>
            <a:pPr marL="0" indent="0">
              <a:buNone/>
            </a:pPr>
            <a:r>
              <a:rPr lang="en-US" dirty="0"/>
              <a:t>Can an alligator run the 100 meter hurdles?</a:t>
            </a:r>
          </a:p>
        </p:txBody>
      </p:sp>
      <p:pic>
        <p:nvPicPr>
          <p:cNvPr id="31746" name="Picture 2" descr="Image result for Common Sense, the Turing Test, and the Quest for Real 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805" y="1342503"/>
            <a:ext cx="9349685" cy="389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65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6" name="Picture 6" descr="Image result for is siri going to take over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114" y="9888"/>
            <a:ext cx="6753561" cy="684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03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hlinkClick r:id="rId2"/>
              </a:rPr>
              <a:t>Winograd</a:t>
            </a:r>
            <a:r>
              <a:rPr lang="en-US" dirty="0">
                <a:hlinkClick r:id="rId2"/>
              </a:rPr>
              <a:t> schemas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Statements that are:</a:t>
            </a:r>
          </a:p>
          <a:p>
            <a:pPr lvl="1"/>
            <a:r>
              <a:rPr lang="en-US" dirty="0"/>
              <a:t>Easily disambiguated by the reader (i.e. common sense)</a:t>
            </a:r>
          </a:p>
          <a:p>
            <a:pPr lvl="1"/>
            <a:r>
              <a:rPr lang="en-US" dirty="0"/>
              <a:t>Not solvable through logical restrictions (if-then statements)</a:t>
            </a:r>
          </a:p>
          <a:p>
            <a:pPr lvl="1"/>
            <a:r>
              <a:rPr lang="en-US" dirty="0"/>
              <a:t>“google-proof”</a:t>
            </a:r>
          </a:p>
          <a:p>
            <a:pPr lvl="1"/>
            <a:endParaRPr lang="en-US" dirty="0"/>
          </a:p>
          <a:p>
            <a:pPr marL="0" indent="0">
              <a:buNone/>
            </a:pPr>
            <a:r>
              <a:rPr lang="en-US" i="1" dirty="0"/>
              <a:t>The town counselors refused to give the angry demonstrators a permit because they feared (advocated) violence. Who feared (advocated) violence?</a:t>
            </a:r>
          </a:p>
          <a:p>
            <a:pPr marL="0" indent="0">
              <a:buNone/>
            </a:pPr>
            <a:endParaRPr lang="en-US" dirty="0"/>
          </a:p>
          <a:p>
            <a:pPr marL="0" indent="0">
              <a:buNone/>
            </a:pPr>
            <a:r>
              <a:rPr lang="en-US" i="1" dirty="0"/>
              <a:t>Joan made sure to thank Susan for all the help she had given (received). Who had given (received) the help?</a:t>
            </a:r>
          </a:p>
          <a:p>
            <a:endParaRPr lang="en-US" dirty="0"/>
          </a:p>
          <a:p>
            <a:r>
              <a:rPr lang="en-US" dirty="0"/>
              <a:t>$25,000 prize to programmers that can achieve 90 percent accuracy</a:t>
            </a:r>
          </a:p>
          <a:p>
            <a:pPr lvl="1"/>
            <a:r>
              <a:rPr lang="en-US" dirty="0"/>
              <a:t>Highest score in 2016 was 58 percent (on a/b questions!)</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41947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r>
              <a:rPr lang="en-US" dirty="0"/>
              <a:t>Can social interaction be automated?</a:t>
            </a:r>
          </a:p>
        </p:txBody>
      </p:sp>
      <p:sp>
        <p:nvSpPr>
          <p:cNvPr id="3" name="Content Placeholder 2"/>
          <p:cNvSpPr>
            <a:spLocks noGrp="1"/>
          </p:cNvSpPr>
          <p:nvPr>
            <p:ph idx="1"/>
          </p:nvPr>
        </p:nvSpPr>
        <p:spPr>
          <a:xfrm>
            <a:off x="838200" y="1410789"/>
            <a:ext cx="10515600" cy="4766174"/>
          </a:xfrm>
        </p:spPr>
        <p:txBody>
          <a:bodyPr>
            <a:normAutofit/>
          </a:bodyPr>
          <a:lstStyle/>
          <a:p>
            <a:pPr marL="0" indent="0">
              <a:buNone/>
            </a:pPr>
            <a:r>
              <a:rPr lang="en-US" dirty="0"/>
              <a:t>Requires </a:t>
            </a:r>
            <a:r>
              <a:rPr lang="en-US" i="1" dirty="0"/>
              <a:t>theory of mind </a:t>
            </a:r>
            <a:r>
              <a:rPr lang="en-US" dirty="0"/>
              <a:t>- the ability to attribute mental states to others based on their behavior, or more colloquially to “put oneself into another’s shoes”</a:t>
            </a:r>
          </a:p>
          <a:p>
            <a:endParaRPr lang="en-US" dirty="0"/>
          </a:p>
        </p:txBody>
      </p:sp>
      <p:pic>
        <p:nvPicPr>
          <p:cNvPr id="4" name="Picture 3"/>
          <p:cNvPicPr>
            <a:picLocks noChangeAspect="1"/>
          </p:cNvPicPr>
          <p:nvPr/>
        </p:nvPicPr>
        <p:blipFill>
          <a:blip r:embed="rId2"/>
          <a:stretch>
            <a:fillRect/>
          </a:stretch>
        </p:blipFill>
        <p:spPr>
          <a:xfrm>
            <a:off x="2419980" y="2833032"/>
            <a:ext cx="7717801" cy="3946591"/>
          </a:xfrm>
          <a:prstGeom prst="rect">
            <a:avLst/>
          </a:prstGeom>
        </p:spPr>
      </p:pic>
    </p:spTree>
    <p:extLst>
      <p:ext uri="{BB962C8B-B14F-4D97-AF65-F5344CB8AC3E}">
        <p14:creationId xmlns:p14="http://schemas.microsoft.com/office/powerpoint/2010/main" val="439628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social interaction be automated?</a:t>
            </a:r>
          </a:p>
        </p:txBody>
      </p:sp>
      <p:sp>
        <p:nvSpPr>
          <p:cNvPr id="3" name="Content Placeholder 2"/>
          <p:cNvSpPr>
            <a:spLocks noGrp="1"/>
          </p:cNvSpPr>
          <p:nvPr>
            <p:ph idx="1"/>
          </p:nvPr>
        </p:nvSpPr>
        <p:spPr/>
        <p:txBody>
          <a:bodyPr>
            <a:normAutofit lnSpcReduction="10000"/>
          </a:bodyPr>
          <a:lstStyle/>
          <a:p>
            <a:endParaRPr lang="en-US" dirty="0"/>
          </a:p>
          <a:p>
            <a:r>
              <a:rPr lang="en-US" dirty="0"/>
              <a:t>Scientists are working on building </a:t>
            </a:r>
            <a:r>
              <a:rPr lang="en-US" dirty="0">
                <a:hlinkClick r:id="rId2"/>
              </a:rPr>
              <a:t>empathetic robots</a:t>
            </a:r>
            <a:r>
              <a:rPr lang="en-US" dirty="0"/>
              <a:t> that can recognize and respond to human emotion</a:t>
            </a:r>
          </a:p>
          <a:p>
            <a:endParaRPr lang="en-US" dirty="0"/>
          </a:p>
          <a:p>
            <a:endParaRPr lang="en-US" dirty="0"/>
          </a:p>
          <a:p>
            <a:r>
              <a:rPr lang="en-US" dirty="0"/>
              <a:t>Yet this is an impoverished theory of mind</a:t>
            </a:r>
          </a:p>
          <a:p>
            <a:pPr lvl="1"/>
            <a:r>
              <a:rPr lang="en-US" dirty="0"/>
              <a:t>We search our own minds for clues about the motivations of others</a:t>
            </a:r>
          </a:p>
          <a:p>
            <a:pPr lvl="1"/>
            <a:r>
              <a:rPr lang="en-US" dirty="0"/>
              <a:t>Empathy, judgment, common sense and creativity– all require shared understanding</a:t>
            </a:r>
          </a:p>
          <a:p>
            <a:pPr lvl="1"/>
            <a:r>
              <a:rPr lang="en-US" dirty="0"/>
              <a:t>They specifically require us to </a:t>
            </a:r>
            <a:r>
              <a:rPr lang="en-US" i="1" dirty="0"/>
              <a:t>think like other humans</a:t>
            </a:r>
          </a:p>
          <a:p>
            <a:pPr lvl="1"/>
            <a:endParaRPr lang="en-US" i="1" dirty="0"/>
          </a:p>
          <a:p>
            <a:pPr marL="457200" lvl="1" indent="0">
              <a:buNone/>
            </a:pPr>
            <a:endParaRPr lang="en-US" dirty="0"/>
          </a:p>
          <a:p>
            <a:endParaRPr lang="en-US" dirty="0"/>
          </a:p>
        </p:txBody>
      </p:sp>
    </p:spTree>
    <p:extLst>
      <p:ext uri="{BB962C8B-B14F-4D97-AF65-F5344CB8AC3E}">
        <p14:creationId xmlns:p14="http://schemas.microsoft.com/office/powerpoint/2010/main" val="32047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Image result for si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0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0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D8B3-2920-4E9D-A6AC-831F55A684B9}"/>
              </a:ext>
            </a:extLst>
          </p:cNvPr>
          <p:cNvSpPr>
            <a:spLocks noGrp="1"/>
          </p:cNvSpPr>
          <p:nvPr>
            <p:ph type="title"/>
          </p:nvPr>
        </p:nvSpPr>
        <p:spPr>
          <a:xfrm>
            <a:off x="838200" y="365125"/>
            <a:ext cx="10515600" cy="691779"/>
          </a:xfrm>
        </p:spPr>
        <p:txBody>
          <a:bodyPr>
            <a:normAutofit fontScale="90000"/>
          </a:bodyPr>
          <a:lstStyle/>
          <a:p>
            <a:r>
              <a:rPr lang="en-US" dirty="0"/>
              <a:t>Since 2013……</a:t>
            </a:r>
          </a:p>
        </p:txBody>
      </p:sp>
      <p:pic>
        <p:nvPicPr>
          <p:cNvPr id="9" name="Content Placeholder 8" descr="A picture containing clock, white, table, large&#10;&#10;Description automatically generated">
            <a:extLst>
              <a:ext uri="{FF2B5EF4-FFF2-40B4-BE49-F238E27FC236}">
                <a16:creationId xmlns:a16="http://schemas.microsoft.com/office/drawing/2014/main" id="{0490F8A1-CF28-40B7-9EEB-8BF9B1E17F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19854"/>
            <a:ext cx="12192000" cy="4697259"/>
          </a:xfrm>
        </p:spPr>
      </p:pic>
    </p:spTree>
    <p:extLst>
      <p:ext uri="{BB962C8B-B14F-4D97-AF65-F5344CB8AC3E}">
        <p14:creationId xmlns:p14="http://schemas.microsoft.com/office/powerpoint/2010/main" val="1609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7EE73-3C2D-4593-9F58-4BF7A75E700C}"/>
              </a:ext>
            </a:extLst>
          </p:cNvPr>
          <p:cNvSpPr>
            <a:spLocks noGrp="1"/>
          </p:cNvSpPr>
          <p:nvPr>
            <p:ph idx="1"/>
          </p:nvPr>
        </p:nvSpPr>
        <p:spPr>
          <a:xfrm>
            <a:off x="838200" y="350322"/>
            <a:ext cx="10515600" cy="5826641"/>
          </a:xfrm>
        </p:spPr>
        <p:txBody>
          <a:bodyPr>
            <a:normAutofit fontScale="70000" lnSpcReduction="20000"/>
          </a:bodyPr>
          <a:lstStyle/>
          <a:p>
            <a:pPr marL="0" indent="0">
              <a:buNone/>
            </a:pPr>
            <a:endParaRPr lang="en-US" dirty="0"/>
          </a:p>
          <a:p>
            <a:pPr marL="0" indent="0">
              <a:buNone/>
            </a:pPr>
            <a:r>
              <a:rPr lang="en-US" dirty="0"/>
              <a:t>How can modern welfare states be sustained/financed with growing automation of jobs?</a:t>
            </a:r>
          </a:p>
          <a:p>
            <a:pPr marL="0" indent="0">
              <a:buNone/>
            </a:pPr>
            <a:endParaRPr lang="en-US" dirty="0"/>
          </a:p>
          <a:p>
            <a:pPr marL="0" indent="0">
              <a:buNone/>
            </a:pPr>
            <a:r>
              <a:rPr lang="en-US" dirty="0"/>
              <a:t>Do you think that automation of jobs will actually cause citizens to not work or do you simply think our role in society will change in response. What areas of work life and leisure do you see as growing as a result of technology?</a:t>
            </a:r>
          </a:p>
          <a:p>
            <a:pPr marL="0" indent="0">
              <a:buNone/>
            </a:pPr>
            <a:endParaRPr lang="en-US" dirty="0"/>
          </a:p>
          <a:p>
            <a:pPr marL="0" indent="0">
              <a:buNone/>
            </a:pPr>
            <a:r>
              <a:rPr lang="en-US" dirty="0"/>
              <a:t>The article discusses the various ways lives may structure themselves to keep busy when jobs are no longer the primary form of social organization. However, the article does not talk about how these lives will be funded. Will we see a basic income? Will we become a feudal society again? Working in the services of the wealthy few? Or will there be a new form of social organization we cannot imagine?</a:t>
            </a:r>
          </a:p>
          <a:p>
            <a:pPr marL="0" indent="0">
              <a:buNone/>
            </a:pPr>
            <a:endParaRPr lang="en-US" dirty="0"/>
          </a:p>
          <a:p>
            <a:pPr marL="0" indent="0">
              <a:buNone/>
            </a:pPr>
            <a:r>
              <a:rPr lang="en-US" dirty="0"/>
              <a:t>The idea of a “robot dividend” is remarkable - sending dividends to humans for the productivity and work automation and digitization could bring. If the purpose of technology is to make things more efficient and bring society as a whole up, despite the winners and losers, it follow that the winners could compensate the losers and everyone could be better off. Why does this not happen more often - with trade, education, inequality - anything?</a:t>
            </a:r>
          </a:p>
          <a:p>
            <a:pPr marL="0" indent="0">
              <a:buNone/>
            </a:pPr>
            <a:endParaRPr lang="en-US" dirty="0"/>
          </a:p>
          <a:p>
            <a:pPr marL="0" indent="0">
              <a:buNone/>
            </a:pPr>
            <a:r>
              <a:rPr lang="en-US" dirty="0"/>
              <a:t>Would taxing the productivity of robots/software be able to finance an unconditional basic income?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0768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world without work?</a:t>
            </a:r>
          </a:p>
        </p:txBody>
      </p:sp>
      <p:sp>
        <p:nvSpPr>
          <p:cNvPr id="3" name="Content Placeholder 2"/>
          <p:cNvSpPr>
            <a:spLocks noGrp="1"/>
          </p:cNvSpPr>
          <p:nvPr>
            <p:ph idx="1"/>
          </p:nvPr>
        </p:nvSpPr>
        <p:spPr/>
        <p:txBody>
          <a:bodyPr>
            <a:normAutofit fontScale="77500" lnSpcReduction="20000"/>
          </a:bodyPr>
          <a:lstStyle/>
          <a:p>
            <a:r>
              <a:rPr lang="en-US" dirty="0"/>
              <a:t>Thompson (2015) asks - what happens to society if work disappears?</a:t>
            </a:r>
          </a:p>
          <a:p>
            <a:pPr lvl="1"/>
            <a:r>
              <a:rPr lang="en-US" dirty="0"/>
              <a:t>My answer – it already has</a:t>
            </a:r>
          </a:p>
          <a:p>
            <a:pPr lvl="1"/>
            <a:r>
              <a:rPr lang="en-US" dirty="0"/>
              <a:t>Most of our jobs are not strictly necessary for survival</a:t>
            </a:r>
          </a:p>
          <a:p>
            <a:pPr lvl="1"/>
            <a:r>
              <a:rPr lang="en-US" dirty="0"/>
              <a:t>The issue is when some types of work – and some types of people – are displaced more than others</a:t>
            </a:r>
          </a:p>
          <a:p>
            <a:endParaRPr lang="en-US" dirty="0"/>
          </a:p>
          <a:p>
            <a:r>
              <a:rPr lang="en-US" dirty="0"/>
              <a:t>Work provides a source of income, but the best jobs also provide </a:t>
            </a:r>
            <a:r>
              <a:rPr lang="en-US" i="1" dirty="0"/>
              <a:t>meaning</a:t>
            </a:r>
          </a:p>
          <a:p>
            <a:pPr lvl="1"/>
            <a:r>
              <a:rPr lang="en-US" dirty="0"/>
              <a:t>Leisure, unemployment and social isolation</a:t>
            </a:r>
          </a:p>
          <a:p>
            <a:pPr lvl="1"/>
            <a:r>
              <a:rPr lang="en-US" dirty="0"/>
              <a:t>Knowledge work is fundamentally social and interpretive</a:t>
            </a:r>
          </a:p>
          <a:p>
            <a:endParaRPr lang="en-US" dirty="0"/>
          </a:p>
          <a:p>
            <a:r>
              <a:rPr lang="en-US" dirty="0"/>
              <a:t>Katz (2014) - the “new artisans” </a:t>
            </a:r>
          </a:p>
          <a:p>
            <a:pPr lvl="1"/>
            <a:r>
              <a:rPr lang="en-US" dirty="0"/>
              <a:t>Production and consumption of artisanal products is not purely instrumental; it involves </a:t>
            </a:r>
            <a:r>
              <a:rPr lang="en-US" i="1" dirty="0"/>
              <a:t>meaning</a:t>
            </a:r>
          </a:p>
          <a:p>
            <a:pPr lvl="1"/>
            <a:endParaRPr lang="en-US" dirty="0"/>
          </a:p>
          <a:p>
            <a:r>
              <a:rPr lang="en-US" dirty="0"/>
              <a:t>Might the disappearance of production jobs foster creativity and entrepreneurship?</a:t>
            </a:r>
          </a:p>
          <a:p>
            <a:endParaRPr lang="en-US" dirty="0"/>
          </a:p>
          <a:p>
            <a:pPr lvl="1"/>
            <a:endParaRPr lang="en-US" dirty="0"/>
          </a:p>
        </p:txBody>
      </p:sp>
    </p:spTree>
    <p:extLst>
      <p:ext uri="{BB962C8B-B14F-4D97-AF65-F5344CB8AC3E}">
        <p14:creationId xmlns:p14="http://schemas.microsoft.com/office/powerpoint/2010/main" val="38014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Basic Income (UBI)</a:t>
            </a:r>
          </a:p>
        </p:txBody>
      </p:sp>
      <p:sp>
        <p:nvSpPr>
          <p:cNvPr id="3" name="Content Placeholder 2"/>
          <p:cNvSpPr>
            <a:spLocks noGrp="1"/>
          </p:cNvSpPr>
          <p:nvPr>
            <p:ph idx="1"/>
          </p:nvPr>
        </p:nvSpPr>
        <p:spPr/>
        <p:txBody>
          <a:bodyPr>
            <a:normAutofit fontScale="77500" lnSpcReduction="20000"/>
          </a:bodyPr>
          <a:lstStyle/>
          <a:p>
            <a:r>
              <a:rPr lang="en-US" dirty="0"/>
              <a:t>No-strings-attached cash – for every citizen</a:t>
            </a:r>
          </a:p>
          <a:p>
            <a:endParaRPr lang="en-US" dirty="0"/>
          </a:p>
          <a:p>
            <a:r>
              <a:rPr lang="en-US" dirty="0"/>
              <a:t>Has been proposed as a solution to technological unemployment</a:t>
            </a:r>
          </a:p>
          <a:p>
            <a:endParaRPr lang="en-US" dirty="0"/>
          </a:p>
          <a:p>
            <a:r>
              <a:rPr lang="en-US" dirty="0"/>
              <a:t>How expensive? Paying for a basic income of X% of national income requires taxes to be X percentage points higher (Tobin, 1970)</a:t>
            </a:r>
          </a:p>
          <a:p>
            <a:pPr lvl="1"/>
            <a:r>
              <a:rPr lang="en-US" dirty="0"/>
              <a:t>U.S. GNI per capita was $54,960 in 2015</a:t>
            </a:r>
          </a:p>
          <a:p>
            <a:pPr lvl="1"/>
            <a:r>
              <a:rPr lang="en-US" dirty="0"/>
              <a:t>All else equal, a UBI of $10,992 (20% of GNI) would require a uniform tax increase of 20 percentage points</a:t>
            </a:r>
          </a:p>
          <a:p>
            <a:pPr lvl="1"/>
            <a:r>
              <a:rPr lang="en-US" i="1" dirty="0"/>
              <a:t>Estimated </a:t>
            </a:r>
            <a:r>
              <a:rPr lang="en-US" dirty="0"/>
              <a:t>social security + welfare (fed/state/local) = $4,451 per capita</a:t>
            </a:r>
          </a:p>
          <a:p>
            <a:pPr lvl="1"/>
            <a:r>
              <a:rPr lang="en-US" dirty="0"/>
              <a:t>$10,992 UBI would require a 12 percentage point tax increase, </a:t>
            </a:r>
            <a:r>
              <a:rPr lang="en-US" i="1" dirty="0"/>
              <a:t>if</a:t>
            </a:r>
            <a:r>
              <a:rPr lang="en-US" dirty="0"/>
              <a:t> you zero out all other non-health spending</a:t>
            </a:r>
          </a:p>
          <a:p>
            <a:endParaRPr lang="en-US" dirty="0"/>
          </a:p>
          <a:p>
            <a:r>
              <a:rPr lang="en-US" dirty="0">
                <a:hlinkClick r:id="rId2"/>
              </a:rPr>
              <a:t>Universal Basic Income in the US and Advanced Countries</a:t>
            </a:r>
            <a:endParaRPr lang="en-US" dirty="0"/>
          </a:p>
        </p:txBody>
      </p:sp>
    </p:spTree>
    <p:extLst>
      <p:ext uri="{BB962C8B-B14F-4D97-AF65-F5344CB8AC3E}">
        <p14:creationId xmlns:p14="http://schemas.microsoft.com/office/powerpoint/2010/main" val="39973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UBI affect labor markets?</a:t>
            </a:r>
          </a:p>
        </p:txBody>
      </p:sp>
      <p:sp>
        <p:nvSpPr>
          <p:cNvPr id="3" name="Content Placeholder 2"/>
          <p:cNvSpPr>
            <a:spLocks noGrp="1"/>
          </p:cNvSpPr>
          <p:nvPr>
            <p:ph idx="1"/>
          </p:nvPr>
        </p:nvSpPr>
        <p:spPr/>
        <p:txBody>
          <a:bodyPr>
            <a:normAutofit fontScale="77500" lnSpcReduction="20000"/>
          </a:bodyPr>
          <a:lstStyle/>
          <a:p>
            <a:r>
              <a:rPr lang="en-US" dirty="0"/>
              <a:t>Is UBI efficient?</a:t>
            </a:r>
          </a:p>
          <a:p>
            <a:pPr lvl="1"/>
            <a:r>
              <a:rPr lang="en-US" dirty="0"/>
              <a:t>Yes, in the sense that it is unconditional - encourages work relative to other forms of social assistance like UI</a:t>
            </a:r>
          </a:p>
          <a:p>
            <a:pPr lvl="1"/>
            <a:r>
              <a:rPr lang="en-US" dirty="0"/>
              <a:t>No, in the sense that it is unconditional – most people probably don’t need it</a:t>
            </a:r>
          </a:p>
          <a:p>
            <a:pPr marL="457200" lvl="1" indent="0">
              <a:buNone/>
            </a:pPr>
            <a:endParaRPr lang="en-US" dirty="0"/>
          </a:p>
          <a:p>
            <a:r>
              <a:rPr lang="en-US" dirty="0"/>
              <a:t>Arguments for UBI usually involve efficiency, transparency and fairness</a:t>
            </a:r>
          </a:p>
          <a:p>
            <a:pPr lvl="1"/>
            <a:r>
              <a:rPr lang="en-US" dirty="0"/>
              <a:t>Alaska Permanent Fund</a:t>
            </a:r>
          </a:p>
          <a:p>
            <a:pPr lvl="1"/>
            <a:r>
              <a:rPr lang="en-US" dirty="0"/>
              <a:t>A “robot dividend”</a:t>
            </a:r>
          </a:p>
          <a:p>
            <a:endParaRPr lang="en-US" dirty="0"/>
          </a:p>
          <a:p>
            <a:r>
              <a:rPr lang="en-US" dirty="0"/>
              <a:t>But this stands in direct contrast with the “robot apocalypse” argument</a:t>
            </a:r>
          </a:p>
          <a:p>
            <a:endParaRPr lang="en-US" dirty="0"/>
          </a:p>
          <a:p>
            <a:r>
              <a:rPr lang="en-US" dirty="0"/>
              <a:t>UBI might encourage risk-taking by turning ordinary people into “job creators”</a:t>
            </a:r>
          </a:p>
          <a:p>
            <a:pPr lvl="1"/>
            <a:r>
              <a:rPr lang="en-US" dirty="0"/>
              <a:t>Freedom to pursue risky endeavors and passion projects</a:t>
            </a:r>
          </a:p>
          <a:p>
            <a:pPr lvl="1"/>
            <a:r>
              <a:rPr lang="en-US" dirty="0"/>
              <a:t>Employers also have more freedom to let you go….</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29555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DE224-E7A3-4991-9590-F8CD16C499CF}"/>
              </a:ext>
            </a:extLst>
          </p:cNvPr>
          <p:cNvSpPr>
            <a:spLocks noGrp="1"/>
          </p:cNvSpPr>
          <p:nvPr>
            <p:ph idx="1"/>
          </p:nvPr>
        </p:nvSpPr>
        <p:spPr>
          <a:xfrm>
            <a:off x="838200" y="279070"/>
            <a:ext cx="10515600" cy="5897893"/>
          </a:xfrm>
        </p:spPr>
        <p:txBody>
          <a:bodyPr/>
          <a:lstStyle/>
          <a:p>
            <a:pPr marL="0" indent="0">
              <a:buNone/>
            </a:pPr>
            <a:r>
              <a:rPr lang="en-US" dirty="0"/>
              <a:t>What is the best advice one can give to a friend or family member whose job is at risk of being made defunct by automation?</a:t>
            </a:r>
          </a:p>
          <a:p>
            <a:pPr marL="0" indent="0">
              <a:buNone/>
            </a:pPr>
            <a:endParaRPr lang="en-US" dirty="0"/>
          </a:p>
          <a:p>
            <a:pPr marL="0" indent="0">
              <a:buNone/>
            </a:pPr>
            <a:r>
              <a:rPr lang="en-US" dirty="0"/>
              <a:t>What is society’s biggest misunderstanding about inequality? What can be done to better inform public perception?</a:t>
            </a:r>
          </a:p>
          <a:p>
            <a:pPr marL="0" indent="0">
              <a:buNone/>
            </a:pPr>
            <a:endParaRPr lang="en-US" dirty="0"/>
          </a:p>
          <a:p>
            <a:pPr marL="0" indent="0">
              <a:buNone/>
            </a:pPr>
            <a:r>
              <a:rPr lang="en-US" dirty="0"/>
              <a:t>If you were POTUS, with a majority in each legislative chamber, what would your first 100 days look like? What policies would you prioritize?</a:t>
            </a:r>
          </a:p>
          <a:p>
            <a:pPr marL="0" indent="0">
              <a:buNone/>
            </a:pPr>
            <a:endParaRPr lang="en-US" dirty="0"/>
          </a:p>
          <a:p>
            <a:pPr marL="0" indent="0">
              <a:buNone/>
            </a:pPr>
            <a:r>
              <a:rPr lang="en-US" dirty="0"/>
              <a:t>If you were sitting in our seats as a student, what do you know now that you would want to tell your past self?</a:t>
            </a:r>
          </a:p>
        </p:txBody>
      </p:sp>
    </p:spTree>
    <p:extLst>
      <p:ext uri="{BB962C8B-B14F-4D97-AF65-F5344CB8AC3E}">
        <p14:creationId xmlns:p14="http://schemas.microsoft.com/office/powerpoint/2010/main" val="3757563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966"/>
          </a:xfrm>
        </p:spPr>
        <p:txBody>
          <a:bodyPr>
            <a:normAutofit fontScale="90000"/>
          </a:bodyPr>
          <a:lstStyle/>
          <a:p>
            <a:r>
              <a:rPr lang="en-US" dirty="0"/>
              <a:t>Summing up</a:t>
            </a:r>
          </a:p>
        </p:txBody>
      </p:sp>
      <p:sp>
        <p:nvSpPr>
          <p:cNvPr id="3" name="Content Placeholder 2"/>
          <p:cNvSpPr>
            <a:spLocks noGrp="1"/>
          </p:cNvSpPr>
          <p:nvPr>
            <p:ph idx="1"/>
          </p:nvPr>
        </p:nvSpPr>
        <p:spPr>
          <a:xfrm>
            <a:off x="838200" y="1345474"/>
            <a:ext cx="10515600" cy="5107577"/>
          </a:xfrm>
        </p:spPr>
        <p:txBody>
          <a:bodyPr>
            <a:normAutofit fontScale="85000" lnSpcReduction="20000"/>
          </a:bodyPr>
          <a:lstStyle/>
          <a:p>
            <a:r>
              <a:rPr lang="en-US" dirty="0"/>
              <a:t>Technological progress is inexorable, and disruptive</a:t>
            </a:r>
          </a:p>
          <a:p>
            <a:endParaRPr lang="en-US" dirty="0"/>
          </a:p>
          <a:p>
            <a:r>
              <a:rPr lang="en-US" dirty="0"/>
              <a:t>Is this time different? Usually not. Until, it is.</a:t>
            </a:r>
          </a:p>
          <a:p>
            <a:endParaRPr lang="en-US" dirty="0"/>
          </a:p>
          <a:p>
            <a:r>
              <a:rPr lang="en-US" dirty="0"/>
              <a:t>Recent labor market trends are a product of the </a:t>
            </a:r>
            <a:r>
              <a:rPr lang="en-US" i="1" dirty="0"/>
              <a:t>combination</a:t>
            </a:r>
            <a:r>
              <a:rPr lang="en-US" dirty="0"/>
              <a:t> of technological change and inequality. </a:t>
            </a:r>
          </a:p>
          <a:p>
            <a:pPr lvl="1"/>
            <a:r>
              <a:rPr lang="en-US" dirty="0"/>
              <a:t>In other words, computerization increased inequality because of how it interacted with our social institutions. This was not inevitable, nor will it be in the future.</a:t>
            </a:r>
          </a:p>
          <a:p>
            <a:endParaRPr lang="en-US" dirty="0"/>
          </a:p>
          <a:p>
            <a:r>
              <a:rPr lang="en-US" dirty="0"/>
              <a:t>I choose to believe – perhaps without much evidence – that a world where jobs (and schools) evolve to favor empathy and meaning is a better world - for us, and for our children.</a:t>
            </a:r>
          </a:p>
          <a:p>
            <a:endParaRPr lang="en-US" dirty="0"/>
          </a:p>
          <a:p>
            <a:r>
              <a:rPr lang="en-US" dirty="0"/>
              <a:t>Robots don’t vote.</a:t>
            </a:r>
          </a:p>
        </p:txBody>
      </p:sp>
    </p:spTree>
    <p:extLst>
      <p:ext uri="{BB962C8B-B14F-4D97-AF65-F5344CB8AC3E}">
        <p14:creationId xmlns:p14="http://schemas.microsoft.com/office/powerpoint/2010/main" val="35974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Image result for karabarbounis nei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927" y="13062"/>
            <a:ext cx="8910047" cy="674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5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Image result for karabarbounis nei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250" y="22858"/>
            <a:ext cx="8910048" cy="676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64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F1D5-4A7C-480F-9C2D-023EEDF87797}"/>
              </a:ext>
            </a:extLst>
          </p:cNvPr>
          <p:cNvSpPr>
            <a:spLocks noGrp="1"/>
          </p:cNvSpPr>
          <p:nvPr>
            <p:ph type="title"/>
          </p:nvPr>
        </p:nvSpPr>
        <p:spPr>
          <a:xfrm>
            <a:off x="838200" y="365125"/>
            <a:ext cx="10515600" cy="1000537"/>
          </a:xfrm>
        </p:spPr>
        <p:txBody>
          <a:bodyPr/>
          <a:lstStyle/>
          <a:p>
            <a:r>
              <a:rPr lang="en-US" dirty="0"/>
              <a:t>Since 2013…..</a:t>
            </a:r>
          </a:p>
        </p:txBody>
      </p:sp>
      <p:pic>
        <p:nvPicPr>
          <p:cNvPr id="5" name="Content Placeholder 4" descr="A picture containing clock&#10;&#10;Description automatically generated">
            <a:extLst>
              <a:ext uri="{FF2B5EF4-FFF2-40B4-BE49-F238E27FC236}">
                <a16:creationId xmlns:a16="http://schemas.microsoft.com/office/drawing/2014/main" id="{3FAA040E-BEF5-4E42-915A-CB8A6CFBD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9118"/>
            <a:ext cx="12192000" cy="4697259"/>
          </a:xfrm>
        </p:spPr>
      </p:pic>
    </p:spTree>
    <p:extLst>
      <p:ext uri="{BB962C8B-B14F-4D97-AF65-F5344CB8AC3E}">
        <p14:creationId xmlns:p14="http://schemas.microsoft.com/office/powerpoint/2010/main" val="88851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18768</TotalTime>
  <Words>2345</Words>
  <Application>Microsoft Office PowerPoint</Application>
  <PresentationFormat>Widescreen</PresentationFormat>
  <Paragraphs>271</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The Future of Inequality: A World Without Work?</vt:lpstr>
      <vt:lpstr>The plan</vt:lpstr>
      <vt:lpstr>PowerPoint Presentation</vt:lpstr>
      <vt:lpstr>PowerPoint Presentation</vt:lpstr>
      <vt:lpstr>PowerPoint Presentation</vt:lpstr>
      <vt:lpstr>Since 2013……</vt:lpstr>
      <vt:lpstr>PowerPoint Presentation</vt:lpstr>
      <vt:lpstr>PowerPoint Presentation</vt:lpstr>
      <vt:lpstr>Since 2013…..</vt:lpstr>
      <vt:lpstr>PowerPoint Presentation</vt:lpstr>
      <vt:lpstr>PowerPoint Presentation</vt:lpstr>
      <vt:lpstr>PowerPoint Presentation</vt:lpstr>
      <vt:lpstr>PowerPoint Presentation</vt:lpstr>
      <vt:lpstr>The “Second Machine Age” (Brynjolfsson and McAfee 2012)</vt:lpstr>
      <vt:lpstr>Progress of labor-replacing technology…..</vt:lpstr>
      <vt:lpstr>PowerPoint Presentation</vt:lpstr>
      <vt:lpstr>PowerPoint Presentation</vt:lpstr>
      <vt:lpstr>Amazon Video</vt:lpstr>
      <vt:lpstr>Industrial robots</vt:lpstr>
      <vt:lpstr>“Heavy Truck Drivers” is the 13th largest U.S. occupation. Light Trucks is 37th. &gt;4 million driving-related jobs in the U.S. in 2014.</vt:lpstr>
      <vt:lpstr>Progress of labor-replacing technology…..</vt:lpstr>
      <vt:lpstr>PowerPoint Presentation</vt:lpstr>
      <vt:lpstr>PowerPoint Presentation</vt:lpstr>
      <vt:lpstr>PowerPoint Presentation</vt:lpstr>
      <vt:lpstr>PowerPoint Presentation</vt:lpstr>
      <vt:lpstr>PowerPoint Presentation</vt:lpstr>
      <vt:lpstr>Progress of labor-replacing technology…..</vt:lpstr>
      <vt:lpstr>PowerPoint Presentation</vt:lpstr>
      <vt:lpstr>PowerPoint Presentation</vt:lpstr>
      <vt:lpstr>PowerPoint Presentation</vt:lpstr>
      <vt:lpstr>PowerPoint Presentation</vt:lpstr>
      <vt:lpstr>Will robots take all of our jobs?</vt:lpstr>
      <vt:lpstr>PowerPoint Presentation</vt:lpstr>
      <vt:lpstr>Déjà vu all over again…</vt:lpstr>
      <vt:lpstr>PowerPoint Presentation</vt:lpstr>
      <vt:lpstr>National Commission on Technology, Automation and Economic Progress</vt:lpstr>
      <vt:lpstr>Is economic growth inevitable?</vt:lpstr>
      <vt:lpstr>Gordon – is economic growth over?</vt:lpstr>
      <vt:lpstr>PowerPoint Presentation</vt:lpstr>
      <vt:lpstr>PowerPoint Presentation</vt:lpstr>
      <vt:lpstr>How have computers changed the labor market?</vt:lpstr>
      <vt:lpstr>PowerPoint Presentation</vt:lpstr>
      <vt:lpstr>PowerPoint Presentation</vt:lpstr>
      <vt:lpstr>PowerPoint Presentation</vt:lpstr>
      <vt:lpstr>PowerPoint Presentation</vt:lpstr>
      <vt:lpstr>U.S. Employment Growth in high-skilled occupations, 2000-2012</vt:lpstr>
      <vt:lpstr>U.S. Employment Growth in high-skilled occupations, 2000-2012</vt:lpstr>
      <vt:lpstr>PowerPoint Presentation</vt:lpstr>
      <vt:lpstr>PowerPoint Presentation</vt:lpstr>
      <vt:lpstr>The growing importance of social skills</vt:lpstr>
      <vt:lpstr>PowerPoint Presentation</vt:lpstr>
      <vt:lpstr>Polanyi’s Paradox – “we know more than we can tell”</vt:lpstr>
      <vt:lpstr>PowerPoint Presentation</vt:lpstr>
      <vt:lpstr>The elusive definition of “common sense”…</vt:lpstr>
      <vt:lpstr>PowerPoint Presentation</vt:lpstr>
      <vt:lpstr>The Winograd schemas</vt:lpstr>
      <vt:lpstr>Can social interaction be automated?</vt:lpstr>
      <vt:lpstr>Can social interaction be automated?</vt:lpstr>
      <vt:lpstr>PowerPoint Presentation</vt:lpstr>
      <vt:lpstr>PowerPoint Presentation</vt:lpstr>
      <vt:lpstr>A world without work?</vt:lpstr>
      <vt:lpstr>Universal Basic Income (UBI)</vt:lpstr>
      <vt:lpstr>How might UBI affect labor markets?</vt:lpstr>
      <vt:lpstr>PowerPoint Presentation</vt:lpstr>
      <vt:lpstr>Summing up</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Inequality: A World Without Work?</dc:title>
  <dc:creator>Deming, David</dc:creator>
  <cp:lastModifiedBy>Deming, David J.</cp:lastModifiedBy>
  <cp:revision>73</cp:revision>
  <dcterms:created xsi:type="dcterms:W3CDTF">2017-04-18T15:29:07Z</dcterms:created>
  <dcterms:modified xsi:type="dcterms:W3CDTF">2019-12-04T20:10:44Z</dcterms:modified>
</cp:coreProperties>
</file>