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media/image33.jpg" ContentType="image/png"/>
  <Override PartName="/ppt/media/image3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36" r:id="rId3"/>
    <p:sldId id="379" r:id="rId4"/>
    <p:sldId id="380" r:id="rId5"/>
    <p:sldId id="424" r:id="rId6"/>
    <p:sldId id="405" r:id="rId7"/>
    <p:sldId id="389" r:id="rId8"/>
    <p:sldId id="425" r:id="rId9"/>
    <p:sldId id="420" r:id="rId10"/>
    <p:sldId id="422" r:id="rId11"/>
    <p:sldId id="426" r:id="rId12"/>
    <p:sldId id="411" r:id="rId13"/>
    <p:sldId id="421" r:id="rId14"/>
    <p:sldId id="423" r:id="rId15"/>
    <p:sldId id="384" r:id="rId16"/>
    <p:sldId id="427" r:id="rId17"/>
    <p:sldId id="418" r:id="rId18"/>
    <p:sldId id="401" r:id="rId19"/>
    <p:sldId id="402" r:id="rId20"/>
    <p:sldId id="410" r:id="rId21"/>
    <p:sldId id="403" r:id="rId22"/>
    <p:sldId id="404" r:id="rId23"/>
    <p:sldId id="387" r:id="rId24"/>
    <p:sldId id="318" r:id="rId25"/>
    <p:sldId id="271" r:id="rId26"/>
    <p:sldId id="345" r:id="rId27"/>
    <p:sldId id="346" r:id="rId28"/>
    <p:sldId id="347" r:id="rId29"/>
    <p:sldId id="269" r:id="rId30"/>
    <p:sldId id="319" r:id="rId31"/>
    <p:sldId id="348" r:id="rId32"/>
    <p:sldId id="268" r:id="rId33"/>
    <p:sldId id="285" r:id="rId34"/>
    <p:sldId id="266" r:id="rId35"/>
    <p:sldId id="339" r:id="rId36"/>
    <p:sldId id="280" r:id="rId37"/>
    <p:sldId id="278" r:id="rId38"/>
    <p:sldId id="279" r:id="rId39"/>
    <p:sldId id="281" r:id="rId40"/>
    <p:sldId id="352" r:id="rId41"/>
    <p:sldId id="323" r:id="rId42"/>
    <p:sldId id="341" r:id="rId43"/>
    <p:sldId id="308" r:id="rId44"/>
    <p:sldId id="413" r:id="rId45"/>
    <p:sldId id="353" r:id="rId46"/>
    <p:sldId id="359" r:id="rId47"/>
    <p:sldId id="360" r:id="rId48"/>
    <p:sldId id="361" r:id="rId49"/>
    <p:sldId id="362" r:id="rId50"/>
    <p:sldId id="364" r:id="rId51"/>
    <p:sldId id="365" r:id="rId52"/>
    <p:sldId id="367" r:id="rId53"/>
    <p:sldId id="368" r:id="rId54"/>
    <p:sldId id="414" r:id="rId55"/>
    <p:sldId id="415" r:id="rId56"/>
    <p:sldId id="416" r:id="rId57"/>
    <p:sldId id="417" r:id="rId58"/>
    <p:sldId id="375" r:id="rId59"/>
    <p:sldId id="376" r:id="rId60"/>
    <p:sldId id="408" r:id="rId6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47" d="100"/>
          <a:sy n="147" d="100"/>
        </p:scale>
        <p:origin x="110"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jd908\Downloads\PSZ2016Main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djd908\Downloads\PSZ2016MainDat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i="0" baseline="0">
                <a:effectLst/>
              </a:rPr>
              <a:t>Pre-tax national income share: top 1% vs. bottom 50%</a:t>
            </a:r>
            <a:endParaRPr lang="fr-FR" sz="1800">
              <a:effectLst/>
            </a:endParaRPr>
          </a:p>
        </c:rich>
      </c:tx>
      <c:layout>
        <c:manualLayout>
          <c:xMode val="edge"/>
          <c:yMode val="edge"/>
          <c:x val="0.23014955199565601"/>
          <c:y val="1.13125734848755E-2"/>
        </c:manualLayout>
      </c:layout>
      <c:overlay val="0"/>
    </c:title>
    <c:autoTitleDeleted val="0"/>
    <c:plotArea>
      <c:layout>
        <c:manualLayout>
          <c:layoutTarget val="inner"/>
          <c:xMode val="edge"/>
          <c:yMode val="edge"/>
          <c:x val="9.4886125441216607E-2"/>
          <c:y val="8.2864039619481897E-2"/>
          <c:w val="0.89022166711919704"/>
          <c:h val="0.746539174119073"/>
        </c:manualLayout>
      </c:layout>
      <c:lineChart>
        <c:grouping val="standard"/>
        <c:varyColors val="0"/>
        <c:ser>
          <c:idx val="0"/>
          <c:order val="0"/>
          <c:tx>
            <c:v>DINA pre-tax adult</c:v>
          </c:tx>
          <c:spPr>
            <a:ln w="19050">
              <a:solidFill>
                <a:srgbClr val="000000"/>
              </a:solidFill>
              <a:prstDash val="solid"/>
            </a:ln>
          </c:spPr>
          <c:marker>
            <c:symbol val="circle"/>
            <c:size val="10"/>
            <c:spPr>
              <a:solidFill>
                <a:sysClr val="window" lastClr="FFFFFF"/>
              </a:solidFill>
              <a:ln w="19050">
                <a:solidFill>
                  <a:srgbClr val="000000"/>
                </a:solidFill>
                <a:prstDash val="solid"/>
              </a:ln>
            </c:spPr>
          </c:marker>
          <c:cat>
            <c:numRef>
              <c:f>Data!$BL$55:$BL$109</c:f>
              <c:numCache>
                <c:formatCode>General</c:formatCode>
                <c:ptCount val="55"/>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numCache>
            </c:numRef>
          </c:cat>
          <c:val>
            <c:numRef>
              <c:f>Data!$BM$55:$BM$109</c:f>
              <c:numCache>
                <c:formatCode>0.0%</c:formatCode>
                <c:ptCount val="55"/>
                <c:pt idx="0">
                  <c:v>0.19528591632843018</c:v>
                </c:pt>
                <c:pt idx="1">
                  <c:v>0.1912732720375061</c:v>
                </c:pt>
                <c:pt idx="2">
                  <c:v>0.18726062774658203</c:v>
                </c:pt>
                <c:pt idx="3">
                  <c:v>0.19152277708053589</c:v>
                </c:pt>
                <c:pt idx="4">
                  <c:v>0.19578492641448975</c:v>
                </c:pt>
                <c:pt idx="5">
                  <c:v>0.20460262894630432</c:v>
                </c:pt>
                <c:pt idx="6">
                  <c:v>0.2070397362112999</c:v>
                </c:pt>
                <c:pt idx="7">
                  <c:v>0.2103444691747427</c:v>
                </c:pt>
                <c:pt idx="8">
                  <c:v>0.2085429965518415</c:v>
                </c:pt>
                <c:pt idx="9">
                  <c:v>0.20431774703320116</c:v>
                </c:pt>
                <c:pt idx="10">
                  <c:v>0.20252394638373516</c:v>
                </c:pt>
                <c:pt idx="11">
                  <c:v>0.20391018679219997</c:v>
                </c:pt>
                <c:pt idx="12">
                  <c:v>0.20511716974397132</c:v>
                </c:pt>
                <c:pt idx="13">
                  <c:v>0.20282405707393991</c:v>
                </c:pt>
                <c:pt idx="14">
                  <c:v>0.20223861955889788</c:v>
                </c:pt>
                <c:pt idx="15">
                  <c:v>0.20041322713913701</c:v>
                </c:pt>
                <c:pt idx="16">
                  <c:v>0.19990828634754365</c:v>
                </c:pt>
                <c:pt idx="17">
                  <c:v>0.20093011856079102</c:v>
                </c:pt>
                <c:pt idx="18">
                  <c:v>0.19907373189926147</c:v>
                </c:pt>
                <c:pt idx="19">
                  <c:v>0.19515317678451538</c:v>
                </c:pt>
                <c:pt idx="20">
                  <c:v>0.18962061405181885</c:v>
                </c:pt>
                <c:pt idx="21">
                  <c:v>0.18305647373199463</c:v>
                </c:pt>
                <c:pt idx="22">
                  <c:v>0.1788824200630188</c:v>
                </c:pt>
                <c:pt idx="23">
                  <c:v>0.17891228199005127</c:v>
                </c:pt>
                <c:pt idx="24">
                  <c:v>0.17682939767837524</c:v>
                </c:pt>
                <c:pt idx="25">
                  <c:v>0.17224317789077759</c:v>
                </c:pt>
                <c:pt idx="26">
                  <c:v>0.16914558410644531</c:v>
                </c:pt>
                <c:pt idx="27">
                  <c:v>0.16898220777511597</c:v>
                </c:pt>
                <c:pt idx="28">
                  <c:v>0.16785168647766113</c:v>
                </c:pt>
                <c:pt idx="29">
                  <c:v>0.16606074571609497</c:v>
                </c:pt>
                <c:pt idx="30">
                  <c:v>0.15819805860519409</c:v>
                </c:pt>
                <c:pt idx="31">
                  <c:v>0.15885192155838013</c:v>
                </c:pt>
                <c:pt idx="32">
                  <c:v>0.15768694877624512</c:v>
                </c:pt>
                <c:pt idx="33">
                  <c:v>0.15365332365036011</c:v>
                </c:pt>
                <c:pt idx="34">
                  <c:v>0.15068066120147705</c:v>
                </c:pt>
                <c:pt idx="35">
                  <c:v>0.14849019050598145</c:v>
                </c:pt>
                <c:pt idx="36">
                  <c:v>0.14897811412811279</c:v>
                </c:pt>
                <c:pt idx="37">
                  <c:v>0.14764267206192017</c:v>
                </c:pt>
                <c:pt idx="38">
                  <c:v>0.14612317085266113</c:v>
                </c:pt>
                <c:pt idx="39">
                  <c:v>0.14946472644805908</c:v>
                </c:pt>
                <c:pt idx="40">
                  <c:v>0.14819282293319702</c:v>
                </c:pt>
                <c:pt idx="41">
                  <c:v>0.14512819051742554</c:v>
                </c:pt>
                <c:pt idx="42">
                  <c:v>0.14187169075012207</c:v>
                </c:pt>
                <c:pt idx="43">
                  <c:v>0.13829141855239868</c:v>
                </c:pt>
                <c:pt idx="44">
                  <c:v>0.13527995347976685</c:v>
                </c:pt>
                <c:pt idx="45">
                  <c:v>0.13728123903274536</c:v>
                </c:pt>
                <c:pt idx="46">
                  <c:v>0.13698399066925049</c:v>
                </c:pt>
                <c:pt idx="47">
                  <c:v>0.13569307327270508</c:v>
                </c:pt>
                <c:pt idx="48">
                  <c:v>0.13012856245040894</c:v>
                </c:pt>
                <c:pt idx="49">
                  <c:v>0.1270601749420166</c:v>
                </c:pt>
                <c:pt idx="50">
                  <c:v>0.12348514795303345</c:v>
                </c:pt>
                <c:pt idx="51">
                  <c:v>0.12746793031692505</c:v>
                </c:pt>
                <c:pt idx="52">
                  <c:v>0.1253054141998291</c:v>
                </c:pt>
              </c:numCache>
            </c:numRef>
          </c:val>
          <c:smooth val="0"/>
          <c:extLst>
            <c:ext xmlns:c16="http://schemas.microsoft.com/office/drawing/2014/chart" uri="{C3380CC4-5D6E-409C-BE32-E72D297353CC}">
              <c16:uniqueId val="{00000000-7F62-489A-A42B-200F1B0C5D90}"/>
            </c:ext>
          </c:extLst>
        </c:ser>
        <c:ser>
          <c:idx val="1"/>
          <c:order val="1"/>
          <c:tx>
            <c:v>Piketty-Saez</c:v>
          </c:tx>
          <c:spPr>
            <a:ln w="22225">
              <a:solidFill>
                <a:sysClr val="windowText" lastClr="000000"/>
              </a:solidFill>
            </a:ln>
          </c:spPr>
          <c:marker>
            <c:symbol val="circle"/>
            <c:size val="10"/>
            <c:spPr>
              <a:solidFill>
                <a:srgbClr val="FF0000"/>
              </a:solidFill>
              <a:ln>
                <a:solidFill>
                  <a:sysClr val="windowText" lastClr="000000"/>
                </a:solidFill>
              </a:ln>
            </c:spPr>
          </c:marker>
          <c:cat>
            <c:numRef>
              <c:f>Data!$BL$55:$BL$109</c:f>
              <c:numCache>
                <c:formatCode>General</c:formatCode>
                <c:ptCount val="55"/>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numCache>
            </c:numRef>
          </c:cat>
          <c:val>
            <c:numRef>
              <c:f>Data!$BP$55:$BP$109</c:f>
              <c:numCache>
                <c:formatCode>0.0%</c:formatCode>
                <c:ptCount val="55"/>
                <c:pt idx="0">
                  <c:v>0.12560822069644928</c:v>
                </c:pt>
                <c:pt idx="1">
                  <c:v>0.12731069326400757</c:v>
                </c:pt>
                <c:pt idx="2">
                  <c:v>0.12903232872486115</c:v>
                </c:pt>
                <c:pt idx="3">
                  <c:v>0.1276603564620018</c:v>
                </c:pt>
                <c:pt idx="4">
                  <c:v>0.12629033625125885</c:v>
                </c:pt>
                <c:pt idx="5">
                  <c:v>0.12323675863444805</c:v>
                </c:pt>
                <c:pt idx="6">
                  <c:v>0.12161429738625884</c:v>
                </c:pt>
                <c:pt idx="7">
                  <c:v>0.11486729921307415</c:v>
                </c:pt>
                <c:pt idx="8">
                  <c:v>0.11031635649851523</c:v>
                </c:pt>
                <c:pt idx="9">
                  <c:v>0.11071727933449438</c:v>
                </c:pt>
                <c:pt idx="10">
                  <c:v>0.11074916027973813</c:v>
                </c:pt>
                <c:pt idx="11">
                  <c:v>0.10908995879935901</c:v>
                </c:pt>
                <c:pt idx="12">
                  <c:v>0.10641923065793435</c:v>
                </c:pt>
                <c:pt idx="13">
                  <c:v>0.10543441093417982</c:v>
                </c:pt>
                <c:pt idx="14">
                  <c:v>0.10517377422862495</c:v>
                </c:pt>
                <c:pt idx="15">
                  <c:v>0.10652702119602075</c:v>
                </c:pt>
                <c:pt idx="16">
                  <c:v>0.10755455448392359</c:v>
                </c:pt>
                <c:pt idx="17">
                  <c:v>0.11142588406801224</c:v>
                </c:pt>
                <c:pt idx="18">
                  <c:v>0.10655814409255981</c:v>
                </c:pt>
                <c:pt idx="19">
                  <c:v>0.11035243421792984</c:v>
                </c:pt>
                <c:pt idx="20">
                  <c:v>0.11248534917831421</c:v>
                </c:pt>
                <c:pt idx="21">
                  <c:v>0.11494305729866028</c:v>
                </c:pt>
                <c:pt idx="22">
                  <c:v>0.12479672580957413</c:v>
                </c:pt>
                <c:pt idx="23">
                  <c:v>0.12527525424957275</c:v>
                </c:pt>
                <c:pt idx="24">
                  <c:v>0.1218298003077507</c:v>
                </c:pt>
                <c:pt idx="25">
                  <c:v>0.13308781385421753</c:v>
                </c:pt>
                <c:pt idx="26">
                  <c:v>0.14881134033203125</c:v>
                </c:pt>
                <c:pt idx="27">
                  <c:v>0.14465180039405823</c:v>
                </c:pt>
                <c:pt idx="28">
                  <c:v>0.14543354511260986</c:v>
                </c:pt>
                <c:pt idx="29">
                  <c:v>0.13891759514808655</c:v>
                </c:pt>
                <c:pt idx="30">
                  <c:v>0.15014462172985077</c:v>
                </c:pt>
                <c:pt idx="31">
                  <c:v>0.14642144739627838</c:v>
                </c:pt>
                <c:pt idx="32">
                  <c:v>0.14686013758182526</c:v>
                </c:pt>
                <c:pt idx="33">
                  <c:v>0.15284740924835205</c:v>
                </c:pt>
                <c:pt idx="34">
                  <c:v>0.15964600443840027</c:v>
                </c:pt>
                <c:pt idx="35">
                  <c:v>0.16628000140190125</c:v>
                </c:pt>
                <c:pt idx="36">
                  <c:v>0.16924038529396057</c:v>
                </c:pt>
                <c:pt idx="37">
                  <c:v>0.1770617663860321</c:v>
                </c:pt>
                <c:pt idx="38">
                  <c:v>0.18267036974430084</c:v>
                </c:pt>
                <c:pt idx="39">
                  <c:v>0.17269128561019897</c:v>
                </c:pt>
                <c:pt idx="40">
                  <c:v>0.1705666184425354</c:v>
                </c:pt>
                <c:pt idx="41">
                  <c:v>0.17203283309936523</c:v>
                </c:pt>
                <c:pt idx="42">
                  <c:v>0.18320570886135101</c:v>
                </c:pt>
                <c:pt idx="43">
                  <c:v>0.19373917579650879</c:v>
                </c:pt>
                <c:pt idx="44">
                  <c:v>0.20098970830440521</c:v>
                </c:pt>
                <c:pt idx="45">
                  <c:v>0.19863261282444</c:v>
                </c:pt>
                <c:pt idx="46">
                  <c:v>0.19522307813167572</c:v>
                </c:pt>
                <c:pt idx="47">
                  <c:v>0.1854109913110733</c:v>
                </c:pt>
                <c:pt idx="48">
                  <c:v>0.19799049198627472</c:v>
                </c:pt>
                <c:pt idx="49">
                  <c:v>0.19602005183696747</c:v>
                </c:pt>
                <c:pt idx="50">
                  <c:v>0.20762035250663757</c:v>
                </c:pt>
                <c:pt idx="51">
                  <c:v>0.19579383730888367</c:v>
                </c:pt>
                <c:pt idx="52">
                  <c:v>0.20187675952911377</c:v>
                </c:pt>
              </c:numCache>
            </c:numRef>
          </c:val>
          <c:smooth val="0"/>
          <c:extLst>
            <c:ext xmlns:c16="http://schemas.microsoft.com/office/drawing/2014/chart" uri="{C3380CC4-5D6E-409C-BE32-E72D297353CC}">
              <c16:uniqueId val="{00000001-7F62-489A-A42B-200F1B0C5D90}"/>
            </c:ext>
          </c:extLst>
        </c:ser>
        <c:dLbls>
          <c:showLegendKey val="0"/>
          <c:showVal val="0"/>
          <c:showCatName val="0"/>
          <c:showSerName val="0"/>
          <c:showPercent val="0"/>
          <c:showBubbleSize val="0"/>
        </c:dLbls>
        <c:marker val="1"/>
        <c:smooth val="0"/>
        <c:axId val="2137899784"/>
        <c:axId val="2137906360"/>
      </c:lineChart>
      <c:catAx>
        <c:axId val="2137899784"/>
        <c:scaling>
          <c:orientation val="minMax"/>
        </c:scaling>
        <c:delete val="0"/>
        <c:axPos val="b"/>
        <c:majorGridlines>
          <c:spPr>
            <a:ln w="12700">
              <a:solidFill>
                <a:schemeClr val="bg1">
                  <a:lumMod val="65000"/>
                </a:schemeClr>
              </a:solidFill>
              <a:prstDash val="sysDash"/>
            </a:ln>
          </c:spPr>
        </c:majorGridlines>
        <c:numFmt formatCode="General" sourceLinked="0"/>
        <c:majorTickMark val="none"/>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37906360"/>
        <c:crossesAt val="0"/>
        <c:auto val="1"/>
        <c:lblAlgn val="ctr"/>
        <c:lblOffset val="100"/>
        <c:tickLblSkip val="4"/>
        <c:tickMarkSkip val="4"/>
        <c:noMultiLvlLbl val="0"/>
      </c:catAx>
      <c:valAx>
        <c:axId val="2137906360"/>
        <c:scaling>
          <c:orientation val="minMax"/>
          <c:max val="0.22"/>
          <c:min val="0.1"/>
        </c:scaling>
        <c:delete val="0"/>
        <c:axPos val="l"/>
        <c:majorGridlines>
          <c:spPr>
            <a:ln w="3175">
              <a:solidFill>
                <a:schemeClr val="bg1">
                  <a:lumMod val="65000"/>
                </a:schemeClr>
              </a:solidFill>
              <a:prstDash val="solid"/>
            </a:ln>
          </c:spPr>
        </c:majorGridlines>
        <c:title>
          <c:tx>
            <c:rich>
              <a:bodyPr rot="-5400000" vert="horz"/>
              <a:lstStyle/>
              <a:p>
                <a:pPr>
                  <a:defRPr/>
                </a:pPr>
                <a:r>
                  <a:rPr lang="fr-FR" sz="1800"/>
                  <a:t>% of national income</a:t>
                </a:r>
              </a:p>
            </c:rich>
          </c:tx>
          <c:overlay val="0"/>
        </c:title>
        <c:numFmt formatCode="0%" sourceLinked="0"/>
        <c:majorTickMark val="none"/>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137899784"/>
        <c:crosses val="autoZero"/>
        <c:crossBetween val="midCat"/>
        <c:majorUnit val="0.02"/>
      </c:valAx>
      <c:spPr>
        <a:solidFill>
          <a:srgbClr val="FFFFFF"/>
        </a:solidFill>
        <a:ln w="3175">
          <a:noFill/>
          <a:prstDash val="solid"/>
        </a:ln>
      </c:spPr>
    </c:plotArea>
    <c:plotVisOnly val="1"/>
    <c:dispBlanksAs val="span"/>
    <c:showDLblsOverMax val="0"/>
  </c:chart>
  <c:spPr>
    <a:noFill/>
    <a:ln w="9525">
      <a:noFill/>
    </a:ln>
  </c:spPr>
  <c:txPr>
    <a:bodyPr/>
    <a:lstStyle/>
    <a:p>
      <a:pPr algn="ctr">
        <a:defRPr sz="9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a:t>Real average pre-tax income of bottom 50% and top 1%</a:t>
            </a:r>
            <a:r>
              <a:rPr lang="fr-FR" sz="1800" b="1" baseline="0"/>
              <a:t> adults</a:t>
            </a:r>
            <a:endParaRPr lang="fr-FR" sz="1800" b="1"/>
          </a:p>
        </c:rich>
      </c:tx>
      <c:layout>
        <c:manualLayout>
          <c:xMode val="edge"/>
          <c:yMode val="edge"/>
          <c:x val="0.13874773986585001"/>
          <c:y val="1.52508877566775E-2"/>
        </c:manualLayout>
      </c:layout>
      <c:overlay val="0"/>
    </c:title>
    <c:autoTitleDeleted val="0"/>
    <c:plotArea>
      <c:layout>
        <c:manualLayout>
          <c:layoutTarget val="inner"/>
          <c:xMode val="edge"/>
          <c:yMode val="edge"/>
          <c:x val="0.140758471857684"/>
          <c:y val="9.1578748734839704E-2"/>
          <c:w val="0.73473527016019702"/>
          <c:h val="0.72584369544304805"/>
        </c:manualLayout>
      </c:layout>
      <c:lineChart>
        <c:grouping val="standard"/>
        <c:varyColors val="0"/>
        <c:ser>
          <c:idx val="0"/>
          <c:order val="0"/>
          <c:tx>
            <c:v>Top 1% (left y-axis)</c:v>
          </c:tx>
          <c:spPr>
            <a:ln w="12700">
              <a:solidFill>
                <a:srgbClr val="000000"/>
              </a:solidFill>
              <a:prstDash val="solid"/>
            </a:ln>
          </c:spPr>
          <c:marker>
            <c:symbol val="circle"/>
            <c:size val="9"/>
            <c:spPr>
              <a:solidFill>
                <a:srgbClr val="FF0000"/>
              </a:solidFill>
              <a:ln>
                <a:solidFill>
                  <a:srgbClr val="000000"/>
                </a:solidFill>
                <a:prstDash val="solid"/>
              </a:ln>
            </c:spPr>
          </c:marker>
          <c:cat>
            <c:numRef>
              <c:f>Data!$DA$55:$DA$108</c:f>
              <c:numCache>
                <c:formatCode>General</c:formatCode>
                <c:ptCount val="5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numCache>
            </c:numRef>
          </c:cat>
          <c:val>
            <c:numRef>
              <c:f>Data!$EC$55:$EC$108</c:f>
              <c:numCache>
                <c:formatCode>#,##0</c:formatCode>
                <c:ptCount val="54"/>
                <c:pt idx="0">
                  <c:v>375225.26011145202</c:v>
                </c:pt>
                <c:pt idx="1">
                  <c:v>393168.40690105967</c:v>
                </c:pt>
                <c:pt idx="2">
                  <c:v>414780.06062551786</c:v>
                </c:pt>
                <c:pt idx="3">
                  <c:v>431600.77115017729</c:v>
                </c:pt>
                <c:pt idx="4">
                  <c:v>446872.08542192465</c:v>
                </c:pt>
                <c:pt idx="5">
                  <c:v>442100.94682010269</c:v>
                </c:pt>
                <c:pt idx="6">
                  <c:v>448926.11932070256</c:v>
                </c:pt>
                <c:pt idx="7">
                  <c:v>429694.19951596099</c:v>
                </c:pt>
                <c:pt idx="8">
                  <c:v>402662.53782515682</c:v>
                </c:pt>
                <c:pt idx="9">
                  <c:v>406169.98341799324</c:v>
                </c:pt>
                <c:pt idx="10">
                  <c:v>421129.93065022712</c:v>
                </c:pt>
                <c:pt idx="11">
                  <c:v>432131.91573118052</c:v>
                </c:pt>
                <c:pt idx="12">
                  <c:v>409668.44863623736</c:v>
                </c:pt>
                <c:pt idx="13">
                  <c:v>392833.93663179333</c:v>
                </c:pt>
                <c:pt idx="14">
                  <c:v>406176.1304274131</c:v>
                </c:pt>
                <c:pt idx="15">
                  <c:v>424127.37145682692</c:v>
                </c:pt>
                <c:pt idx="16">
                  <c:v>443452.94018118596</c:v>
                </c:pt>
                <c:pt idx="17">
                  <c:v>461152.3416105248</c:v>
                </c:pt>
                <c:pt idx="18">
                  <c:v>428208.21431078255</c:v>
                </c:pt>
                <c:pt idx="19">
                  <c:v>446880.99279724044</c:v>
                </c:pt>
                <c:pt idx="20">
                  <c:v>440573.2714005395</c:v>
                </c:pt>
                <c:pt idx="21">
                  <c:v>457521.89500504348</c:v>
                </c:pt>
                <c:pt idx="22">
                  <c:v>529858.74917789781</c:v>
                </c:pt>
                <c:pt idx="23">
                  <c:v>541414.92077744007</c:v>
                </c:pt>
                <c:pt idx="24">
                  <c:v>531470.33229552512</c:v>
                </c:pt>
                <c:pt idx="25">
                  <c:v>598701.43944218534</c:v>
                </c:pt>
                <c:pt idx="26">
                  <c:v>697620.91822382621</c:v>
                </c:pt>
                <c:pt idx="27">
                  <c:v>686375.3623378037</c:v>
                </c:pt>
                <c:pt idx="28">
                  <c:v>689681.72792318068</c:v>
                </c:pt>
                <c:pt idx="29">
                  <c:v>645544.72305292368</c:v>
                </c:pt>
                <c:pt idx="30">
                  <c:v>711418.34086322528</c:v>
                </c:pt>
                <c:pt idx="31">
                  <c:v>699466.83700362628</c:v>
                </c:pt>
                <c:pt idx="32">
                  <c:v>724400.60401744675</c:v>
                </c:pt>
                <c:pt idx="33">
                  <c:v>770673.69626427826</c:v>
                </c:pt>
                <c:pt idx="34">
                  <c:v>830354.97887916793</c:v>
                </c:pt>
                <c:pt idx="35">
                  <c:v>896423.47713527211</c:v>
                </c:pt>
                <c:pt idx="36">
                  <c:v>947322.56859017955</c:v>
                </c:pt>
                <c:pt idx="37">
                  <c:v>1020957.5481793241</c:v>
                </c:pt>
                <c:pt idx="38">
                  <c:v>1087998.5904222843</c:v>
                </c:pt>
                <c:pt idx="39">
                  <c:v>1023806.3736998204</c:v>
                </c:pt>
                <c:pt idx="40">
                  <c:v>1008823.9848999999</c:v>
                </c:pt>
                <c:pt idx="41">
                  <c:v>1028656.3230987263</c:v>
                </c:pt>
                <c:pt idx="42">
                  <c:v>1126094.2005181063</c:v>
                </c:pt>
                <c:pt idx="43">
                  <c:v>1218355.6487187746</c:v>
                </c:pt>
                <c:pt idx="44">
                  <c:v>1295616.0894351569</c:v>
                </c:pt>
                <c:pt idx="45">
                  <c:v>1264098.5656122277</c:v>
                </c:pt>
                <c:pt idx="46">
                  <c:v>1214828.9118384903</c:v>
                </c:pt>
                <c:pt idx="47">
                  <c:v>1101076.2007370719</c:v>
                </c:pt>
                <c:pt idx="48">
                  <c:v>1202657.2760054905</c:v>
                </c:pt>
                <c:pt idx="49">
                  <c:v>1209879.3847731801</c:v>
                </c:pt>
                <c:pt idx="50">
                  <c:v>1311973.0957156727</c:v>
                </c:pt>
                <c:pt idx="51">
                  <c:v>1238966.7642443341</c:v>
                </c:pt>
                <c:pt idx="52">
                  <c:v>1304770.5073455914</c:v>
                </c:pt>
              </c:numCache>
            </c:numRef>
          </c:val>
          <c:smooth val="0"/>
          <c:extLst>
            <c:ext xmlns:c16="http://schemas.microsoft.com/office/drawing/2014/chart" uri="{C3380CC4-5D6E-409C-BE32-E72D297353CC}">
              <c16:uniqueId val="{00000000-2C53-4C55-9C6B-30BF632F692E}"/>
            </c:ext>
          </c:extLst>
        </c:ser>
        <c:dLbls>
          <c:showLegendKey val="0"/>
          <c:showVal val="0"/>
          <c:showCatName val="0"/>
          <c:showSerName val="0"/>
          <c:showPercent val="0"/>
          <c:showBubbleSize val="0"/>
        </c:dLbls>
        <c:marker val="1"/>
        <c:smooth val="0"/>
        <c:axId val="2137831512"/>
        <c:axId val="2137834808"/>
      </c:lineChart>
      <c:lineChart>
        <c:grouping val="standard"/>
        <c:varyColors val="0"/>
        <c:ser>
          <c:idx val="1"/>
          <c:order val="1"/>
          <c:tx>
            <c:v>Bottom 90% (right y-axis)</c:v>
          </c:tx>
          <c:spPr>
            <a:ln>
              <a:solidFill>
                <a:sysClr val="windowText" lastClr="000000"/>
              </a:solidFill>
            </a:ln>
          </c:spPr>
          <c:marker>
            <c:symbol val="circle"/>
            <c:size val="9"/>
            <c:spPr>
              <a:solidFill>
                <a:sysClr val="window" lastClr="FFFFFF"/>
              </a:solidFill>
              <a:ln>
                <a:solidFill>
                  <a:sysClr val="windowText" lastClr="000000"/>
                </a:solidFill>
              </a:ln>
            </c:spPr>
          </c:marker>
          <c:cat>
            <c:numRef>
              <c:f>Data!$DA$55:$DA$108</c:f>
              <c:numCache>
                <c:formatCode>General</c:formatCode>
                <c:ptCount val="5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numCache>
            </c:numRef>
          </c:cat>
          <c:val>
            <c:numRef>
              <c:f>Data!$DX$55:$DX$108</c:f>
              <c:numCache>
                <c:formatCode>#,##0</c:formatCode>
                <c:ptCount val="54"/>
                <c:pt idx="0">
                  <c:v>11667.422457566881</c:v>
                </c:pt>
                <c:pt idx="1">
                  <c:v>11853.285958394166</c:v>
                </c:pt>
                <c:pt idx="2">
                  <c:v>12039.149459221451</c:v>
                </c:pt>
                <c:pt idx="3">
                  <c:v>12947.327157710624</c:v>
                </c:pt>
                <c:pt idx="4">
                  <c:v>13855.504856199796</c:v>
                </c:pt>
                <c:pt idx="5">
                  <c:v>14679.875871671724</c:v>
                </c:pt>
                <c:pt idx="6">
                  <c:v>15285.299067644442</c:v>
                </c:pt>
                <c:pt idx="7">
                  <c:v>15737.080774745567</c:v>
                </c:pt>
                <c:pt idx="8">
                  <c:v>15223.935036026618</c:v>
                </c:pt>
                <c:pt idx="9">
                  <c:v>14990.927599251783</c:v>
                </c:pt>
                <c:pt idx="10">
                  <c:v>15402.174658510083</c:v>
                </c:pt>
                <c:pt idx="11">
                  <c:v>16154.758994396832</c:v>
                </c:pt>
                <c:pt idx="12">
                  <c:v>15792.26464956659</c:v>
                </c:pt>
                <c:pt idx="13">
                  <c:v>15113.883992528257</c:v>
                </c:pt>
                <c:pt idx="14">
                  <c:v>15620.719236879448</c:v>
                </c:pt>
                <c:pt idx="15">
                  <c:v>15958.530385505104</c:v>
                </c:pt>
                <c:pt idx="16">
                  <c:v>16484.642193492858</c:v>
                </c:pt>
                <c:pt idx="17">
                  <c:v>16631.574512405325</c:v>
                </c:pt>
                <c:pt idx="18">
                  <c:v>15999.716958043055</c:v>
                </c:pt>
                <c:pt idx="19">
                  <c:v>15805.767404599739</c:v>
                </c:pt>
                <c:pt idx="20">
                  <c:v>14853.805383198254</c:v>
                </c:pt>
                <c:pt idx="21">
                  <c:v>14572.840974150655</c:v>
                </c:pt>
                <c:pt idx="22">
                  <c:v>15189.888152856482</c:v>
                </c:pt>
                <c:pt idx="23">
                  <c:v>15464.471345119618</c:v>
                </c:pt>
                <c:pt idx="24">
                  <c:v>15428.011620530377</c:v>
                </c:pt>
                <c:pt idx="25">
                  <c:v>15496.87165952903</c:v>
                </c:pt>
                <c:pt idx="26">
                  <c:v>15858.938900027462</c:v>
                </c:pt>
                <c:pt idx="27">
                  <c:v>16036.47155089976</c:v>
                </c:pt>
                <c:pt idx="28">
                  <c:v>15919.881630485805</c:v>
                </c:pt>
                <c:pt idx="29">
                  <c:v>15433.558000911746</c:v>
                </c:pt>
                <c:pt idx="30">
                  <c:v>14991.546028626746</c:v>
                </c:pt>
                <c:pt idx="31">
                  <c:v>15176.963907981757</c:v>
                </c:pt>
                <c:pt idx="32">
                  <c:v>15556.096136099024</c:v>
                </c:pt>
                <c:pt idx="33">
                  <c:v>15494.744132497126</c:v>
                </c:pt>
                <c:pt idx="34">
                  <c:v>15674.484017259418</c:v>
                </c:pt>
                <c:pt idx="35">
                  <c:v>16010.35503627664</c:v>
                </c:pt>
                <c:pt idx="36">
                  <c:v>16678.091283523099</c:v>
                </c:pt>
                <c:pt idx="37">
                  <c:v>17026.476528687024</c:v>
                </c:pt>
                <c:pt idx="38">
                  <c:v>17406.413983643892</c:v>
                </c:pt>
                <c:pt idx="39">
                  <c:v>17722.137980514937</c:v>
                </c:pt>
                <c:pt idx="40">
                  <c:v>17529.863173715348</c:v>
                </c:pt>
                <c:pt idx="41">
                  <c:v>17355.644053062708</c:v>
                </c:pt>
                <c:pt idx="42">
                  <c:v>17440.601514477567</c:v>
                </c:pt>
                <c:pt idx="43">
                  <c:v>17393.294904858725</c:v>
                </c:pt>
                <c:pt idx="44">
                  <c:v>17440.781996755006</c:v>
                </c:pt>
                <c:pt idx="45">
                  <c:v>17473.16464090841</c:v>
                </c:pt>
                <c:pt idx="46">
                  <c:v>17048.405743482479</c:v>
                </c:pt>
                <c:pt idx="47">
                  <c:v>16116.457015730772</c:v>
                </c:pt>
                <c:pt idx="48">
                  <c:v>15808.846260957644</c:v>
                </c:pt>
                <c:pt idx="49">
                  <c:v>15684.873547108018</c:v>
                </c:pt>
                <c:pt idx="50">
                  <c:v>15606.291953450931</c:v>
                </c:pt>
                <c:pt idx="51">
                  <c:v>16132.124620504308</c:v>
                </c:pt>
                <c:pt idx="52">
                  <c:v>16197.48694599806</c:v>
                </c:pt>
              </c:numCache>
            </c:numRef>
          </c:val>
          <c:smooth val="0"/>
          <c:extLst>
            <c:ext xmlns:c16="http://schemas.microsoft.com/office/drawing/2014/chart" uri="{C3380CC4-5D6E-409C-BE32-E72D297353CC}">
              <c16:uniqueId val="{00000001-2C53-4C55-9C6B-30BF632F692E}"/>
            </c:ext>
          </c:extLst>
        </c:ser>
        <c:dLbls>
          <c:showLegendKey val="0"/>
          <c:showVal val="0"/>
          <c:showCatName val="0"/>
          <c:showSerName val="0"/>
          <c:showPercent val="0"/>
          <c:showBubbleSize val="0"/>
        </c:dLbls>
        <c:marker val="1"/>
        <c:smooth val="0"/>
        <c:axId val="2137794200"/>
        <c:axId val="2137788280"/>
      </c:lineChart>
      <c:catAx>
        <c:axId val="2137831512"/>
        <c:scaling>
          <c:orientation val="minMax"/>
        </c:scaling>
        <c:delete val="0"/>
        <c:axPos val="b"/>
        <c:majorGridlines>
          <c:spPr>
            <a:ln w="12700">
              <a:solidFill>
                <a:schemeClr val="bg1">
                  <a:lumMod val="65000"/>
                </a:schemeClr>
              </a:solidFill>
              <a:prstDash val="sysDash"/>
            </a:ln>
          </c:spPr>
        </c:majorGridlines>
        <c:numFmt formatCode="General" sourceLinked="0"/>
        <c:majorTickMark val="none"/>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37834808"/>
        <c:crossesAt val="0"/>
        <c:auto val="1"/>
        <c:lblAlgn val="ctr"/>
        <c:lblOffset val="100"/>
        <c:tickLblSkip val="4"/>
        <c:tickMarkSkip val="4"/>
        <c:noMultiLvlLbl val="0"/>
      </c:catAx>
      <c:valAx>
        <c:axId val="2137834808"/>
        <c:scaling>
          <c:orientation val="minMax"/>
          <c:max val="1440000"/>
          <c:min val="0"/>
        </c:scaling>
        <c:delete val="0"/>
        <c:axPos val="l"/>
        <c:majorGridlines>
          <c:spPr>
            <a:ln w="3175">
              <a:solidFill>
                <a:schemeClr val="bg1">
                  <a:lumMod val="65000"/>
                </a:schemeClr>
              </a:solidFill>
              <a:prstDash val="solid"/>
            </a:ln>
          </c:spPr>
        </c:majorGridlines>
        <c:title>
          <c:tx>
            <c:rich>
              <a:bodyPr rot="-5400000" vert="horz"/>
              <a:lstStyle/>
              <a:p>
                <a:pPr>
                  <a:defRPr sz="1600"/>
                </a:pPr>
                <a:r>
                  <a:rPr lang="fr-FR"/>
                  <a:t>Top 1% real average pre-tax income (2014$) </a:t>
                </a:r>
              </a:p>
            </c:rich>
          </c:tx>
          <c:layout>
            <c:manualLayout>
              <c:xMode val="edge"/>
              <c:yMode val="edge"/>
              <c:x val="5.0078740157480297E-4"/>
              <c:y val="0.13686617604171999"/>
            </c:manualLayout>
          </c:layout>
          <c:overlay val="0"/>
        </c:title>
        <c:numFmt formatCode="#,##0" sourceLinked="0"/>
        <c:majorTickMark val="none"/>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137831512"/>
        <c:crosses val="autoZero"/>
        <c:crossBetween val="midCat"/>
        <c:majorUnit val="200000"/>
      </c:valAx>
      <c:valAx>
        <c:axId val="2137788280"/>
        <c:scaling>
          <c:orientation val="minMax"/>
          <c:max val="54000"/>
          <c:min val="0"/>
        </c:scaling>
        <c:delete val="0"/>
        <c:axPos val="r"/>
        <c:title>
          <c:tx>
            <c:rich>
              <a:bodyPr rot="-5400000" vert="horz"/>
              <a:lstStyle/>
              <a:p>
                <a:pPr>
                  <a:defRPr sz="1600"/>
                </a:pPr>
                <a:r>
                  <a:rPr lang="en-US" sz="1600"/>
                  <a:t>Bottom</a:t>
                </a:r>
                <a:r>
                  <a:rPr lang="en-US" sz="1600" baseline="0"/>
                  <a:t> 50% real average pre-tax income (2014$)</a:t>
                </a:r>
                <a:endParaRPr lang="en-US" sz="1600"/>
              </a:p>
            </c:rich>
          </c:tx>
          <c:layout>
            <c:manualLayout>
              <c:xMode val="edge"/>
              <c:yMode val="edge"/>
              <c:x val="0.95937696121318194"/>
              <c:y val="8.6852623814180102E-2"/>
            </c:manualLayout>
          </c:layout>
          <c:overlay val="0"/>
        </c:title>
        <c:numFmt formatCode="#,##0" sourceLinked="0"/>
        <c:majorTickMark val="out"/>
        <c:minorTickMark val="none"/>
        <c:tickLblPos val="nextTo"/>
        <c:txPr>
          <a:bodyPr/>
          <a:lstStyle/>
          <a:p>
            <a:pPr>
              <a:defRPr sz="1400"/>
            </a:pPr>
            <a:endParaRPr lang="en-US"/>
          </a:p>
        </c:txPr>
        <c:crossAx val="2137794200"/>
        <c:crosses val="max"/>
        <c:crossBetween val="between"/>
        <c:majorUnit val="7500"/>
      </c:valAx>
      <c:catAx>
        <c:axId val="2137794200"/>
        <c:scaling>
          <c:orientation val="minMax"/>
        </c:scaling>
        <c:delete val="1"/>
        <c:axPos val="b"/>
        <c:numFmt formatCode="General" sourceLinked="1"/>
        <c:majorTickMark val="out"/>
        <c:minorTickMark val="none"/>
        <c:tickLblPos val="none"/>
        <c:crossAx val="2137788280"/>
        <c:crosses val="autoZero"/>
        <c:auto val="1"/>
        <c:lblAlgn val="ctr"/>
        <c:lblOffset val="100"/>
        <c:noMultiLvlLbl val="0"/>
      </c:catAx>
      <c:spPr>
        <a:solidFill>
          <a:srgbClr val="FFFFFF"/>
        </a:solidFill>
        <a:ln w="3175">
          <a:noFill/>
          <a:prstDash val="solid"/>
        </a:ln>
      </c:spPr>
    </c:plotArea>
    <c:plotVisOnly val="1"/>
    <c:dispBlanksAs val="span"/>
    <c:showDLblsOverMax val="0"/>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0.65931</cdr:x>
      <cdr:y>0.69004</cdr:y>
    </cdr:from>
    <cdr:to>
      <cdr:x>0.84138</cdr:x>
      <cdr:y>0.77828</cdr:y>
    </cdr:to>
    <cdr:sp macro="" textlink="">
      <cdr:nvSpPr>
        <cdr:cNvPr id="2" name="Rectangle 1"/>
        <cdr:cNvSpPr/>
      </cdr:nvSpPr>
      <cdr:spPr>
        <a:xfrm xmlns:a="http://schemas.openxmlformats.org/drawingml/2006/main">
          <a:off x="6070619" y="3873497"/>
          <a:ext cx="1676410" cy="4953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800">
              <a:solidFill>
                <a:schemeClr val="tx1"/>
              </a:solidFill>
              <a:effectLst/>
              <a:latin typeface="Arial"/>
              <a:cs typeface="Arial"/>
            </a:rPr>
            <a:t>Bottom 50%</a:t>
          </a:r>
        </a:p>
      </cdr:txBody>
    </cdr:sp>
  </cdr:relSizeAnchor>
  <cdr:relSizeAnchor xmlns:cdr="http://schemas.openxmlformats.org/drawingml/2006/chartDrawing">
    <cdr:from>
      <cdr:x>0.47448</cdr:x>
      <cdr:y>0.23077</cdr:y>
    </cdr:from>
    <cdr:to>
      <cdr:x>0.87172</cdr:x>
      <cdr:y>0.33484</cdr:y>
    </cdr:to>
    <cdr:sp macro="" textlink="">
      <cdr:nvSpPr>
        <cdr:cNvPr id="3" name="Rectangle 2"/>
        <cdr:cNvSpPr/>
      </cdr:nvSpPr>
      <cdr:spPr>
        <a:xfrm xmlns:a="http://schemas.openxmlformats.org/drawingml/2006/main">
          <a:off x="4368813" y="1295413"/>
          <a:ext cx="3657587" cy="5841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Top 1%</a:t>
          </a:r>
        </a:p>
      </cdr:txBody>
    </cdr:sp>
  </cdr:relSizeAnchor>
  <cdr:relSizeAnchor xmlns:cdr="http://schemas.openxmlformats.org/drawingml/2006/chartDrawing">
    <cdr:from>
      <cdr:x>0.05241</cdr:x>
      <cdr:y>0.93891</cdr:y>
    </cdr:from>
    <cdr:to>
      <cdr:x>0.98207</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482600" y="5270477"/>
          <a:ext cx="8559810" cy="3429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200" b="0" i="0" u="none" strike="noStrike" baseline="0">
              <a:solidFill>
                <a:sysClr val="windowText" lastClr="000000"/>
              </a:solidFill>
              <a:effectLst/>
              <a:latin typeface="Arial"/>
              <a:ea typeface="+mn-ea"/>
              <a:cs typeface="Arial"/>
            </a:rPr>
            <a:t>Source: Piketty, Saez and Zucman (2016)</a:t>
          </a:r>
          <a:endParaRPr lang="en-US" sz="1200" b="0" i="0" u="none" strike="noStrike" baseline="0">
            <a:solidFill>
              <a:srgbClr val="000000"/>
            </a:solidFill>
            <a:latin typeface="Arial"/>
            <a:ea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0.10519</cdr:x>
      <cdr:y>0.92812</cdr:y>
    </cdr:from>
    <cdr:to>
      <cdr:x>1</cdr:x>
      <cdr:y>1</cdr:y>
    </cdr:to>
    <cdr:sp macro="" textlink="">
      <cdr:nvSpPr>
        <cdr:cNvPr id="2" name="Text Box 1"/>
        <cdr:cNvSpPr txBox="1">
          <a:spLocks xmlns:a="http://schemas.openxmlformats.org/drawingml/2006/main" noChangeArrowheads="1"/>
        </cdr:cNvSpPr>
      </cdr:nvSpPr>
      <cdr:spPr bwMode="auto">
        <a:xfrm xmlns:a="http://schemas.openxmlformats.org/drawingml/2006/main">
          <a:off x="901700" y="5410290"/>
          <a:ext cx="7670800" cy="4190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dirty="0">
              <a:latin typeface="Arial"/>
              <a:ea typeface="+mn-ea"/>
              <a:cs typeface="Arial"/>
            </a:rPr>
            <a:t>Source: Piketty, </a:t>
          </a:r>
          <a:r>
            <a:rPr lang="fr-FR" sz="1200" dirty="0" err="1">
              <a:latin typeface="Arial"/>
              <a:ea typeface="+mn-ea"/>
              <a:cs typeface="Arial"/>
            </a:rPr>
            <a:t>Saez</a:t>
          </a:r>
          <a:r>
            <a:rPr lang="fr-FR" sz="1200" dirty="0">
              <a:latin typeface="Arial"/>
              <a:ea typeface="+mn-ea"/>
              <a:cs typeface="Arial"/>
            </a:rPr>
            <a:t> and </a:t>
          </a:r>
          <a:r>
            <a:rPr lang="fr-FR" sz="1200" dirty="0" err="1">
              <a:latin typeface="Arial"/>
              <a:ea typeface="+mn-ea"/>
              <a:cs typeface="Arial"/>
            </a:rPr>
            <a:t>Zucman</a:t>
          </a:r>
          <a:r>
            <a:rPr lang="fr-FR" sz="1200" dirty="0">
              <a:latin typeface="Arial"/>
              <a:ea typeface="+mn-ea"/>
              <a:cs typeface="Arial"/>
            </a:rPr>
            <a:t> (2016)</a:t>
          </a:r>
          <a:endParaRPr lang="en-US" sz="1200" b="0" i="0" u="none" strike="noStrike" baseline="0" dirty="0">
            <a:solidFill>
              <a:srgbClr val="000000"/>
            </a:solidFill>
            <a:latin typeface="Arial"/>
            <a:ea typeface="Arial"/>
            <a:cs typeface="Arial"/>
          </a:endParaRPr>
        </a:p>
      </cdr:txBody>
    </cdr:sp>
  </cdr:relSizeAnchor>
  <cdr:relSizeAnchor xmlns:cdr="http://schemas.openxmlformats.org/drawingml/2006/chartDrawing">
    <cdr:from>
      <cdr:x>0.21214</cdr:x>
      <cdr:y>0.42775</cdr:y>
    </cdr:from>
    <cdr:to>
      <cdr:x>0.42587</cdr:x>
      <cdr:y>0.52931</cdr:y>
    </cdr:to>
    <cdr:sp macro="" textlink="">
      <cdr:nvSpPr>
        <cdr:cNvPr id="4" name="Rectangle 3"/>
        <cdr:cNvSpPr/>
      </cdr:nvSpPr>
      <cdr:spPr>
        <a:xfrm xmlns:a="http://schemas.openxmlformats.org/drawingml/2006/main">
          <a:off x="1817391" y="2487463"/>
          <a:ext cx="1831010" cy="590598"/>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1980: Top</a:t>
          </a:r>
          <a:r>
            <a:rPr lang="fr-FR" sz="1800" baseline="0">
              <a:solidFill>
                <a:schemeClr val="tx1"/>
              </a:solidFill>
              <a:effectLst/>
              <a:latin typeface="Arial"/>
              <a:cs typeface="Arial"/>
            </a:rPr>
            <a:t> 1% </a:t>
          </a:r>
        </a:p>
        <a:p xmlns:a="http://schemas.openxmlformats.org/drawingml/2006/main">
          <a:pPr algn="ctr"/>
          <a:r>
            <a:rPr lang="fr-FR" sz="1800" baseline="0">
              <a:solidFill>
                <a:schemeClr val="tx1"/>
              </a:solidFill>
              <a:effectLst/>
              <a:latin typeface="Arial"/>
              <a:cs typeface="Arial"/>
            </a:rPr>
            <a:t>= $428,000</a:t>
          </a:r>
          <a:endParaRPr lang="fr-FR" sz="1800">
            <a:solidFill>
              <a:schemeClr val="tx1"/>
            </a:solidFill>
            <a:effectLst/>
            <a:latin typeface="Arial"/>
            <a:cs typeface="Arial"/>
          </a:endParaRPr>
        </a:p>
      </cdr:txBody>
    </cdr:sp>
  </cdr:relSizeAnchor>
  <cdr:relSizeAnchor xmlns:cdr="http://schemas.openxmlformats.org/drawingml/2006/chartDrawing">
    <cdr:from>
      <cdr:x>0.20234</cdr:x>
      <cdr:y>0.68889</cdr:y>
    </cdr:from>
    <cdr:to>
      <cdr:x>0.44606</cdr:x>
      <cdr:y>0.79045</cdr:y>
    </cdr:to>
    <cdr:sp macro="" textlink="">
      <cdr:nvSpPr>
        <cdr:cNvPr id="13" name="Rectangle 12"/>
        <cdr:cNvSpPr/>
      </cdr:nvSpPr>
      <cdr:spPr>
        <a:xfrm xmlns:a="http://schemas.openxmlformats.org/drawingml/2006/main">
          <a:off x="1733421" y="4006084"/>
          <a:ext cx="2087932" cy="590598"/>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1980: Bottom 50</a:t>
          </a:r>
          <a:r>
            <a:rPr lang="fr-FR" sz="1800" baseline="0">
              <a:solidFill>
                <a:schemeClr val="tx1"/>
              </a:solidFill>
              <a:effectLst/>
              <a:latin typeface="Arial"/>
              <a:cs typeface="Arial"/>
            </a:rPr>
            <a:t>% = $16,000</a:t>
          </a:r>
          <a:endParaRPr lang="fr-FR" sz="1800">
            <a:solidFill>
              <a:schemeClr val="tx1"/>
            </a:solidFill>
            <a:effectLst/>
            <a:latin typeface="Arial"/>
            <a:cs typeface="Arial"/>
          </a:endParaRPr>
        </a:p>
      </cdr:txBody>
    </cdr:sp>
  </cdr:relSizeAnchor>
  <cdr:relSizeAnchor xmlns:cdr="http://schemas.openxmlformats.org/drawingml/2006/chartDrawing">
    <cdr:from>
      <cdr:x>0.5184</cdr:x>
      <cdr:y>0.08745</cdr:y>
    </cdr:from>
    <cdr:to>
      <cdr:x>0.86819</cdr:x>
      <cdr:y>0.1472</cdr:y>
    </cdr:to>
    <cdr:sp macro="" textlink="">
      <cdr:nvSpPr>
        <cdr:cNvPr id="14" name="Rectangle 13"/>
        <cdr:cNvSpPr/>
      </cdr:nvSpPr>
      <cdr:spPr>
        <a:xfrm xmlns:a="http://schemas.openxmlformats.org/drawingml/2006/main">
          <a:off x="4443955" y="509780"/>
          <a:ext cx="2998575" cy="348301"/>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800">
              <a:solidFill>
                <a:schemeClr val="tx1"/>
              </a:solidFill>
              <a:effectLst/>
              <a:latin typeface="Arial"/>
              <a:cs typeface="Arial"/>
            </a:rPr>
            <a:t>2014:Top</a:t>
          </a:r>
          <a:r>
            <a:rPr lang="fr-FR" sz="1800" baseline="0">
              <a:solidFill>
                <a:schemeClr val="tx1"/>
              </a:solidFill>
              <a:effectLst/>
              <a:latin typeface="Arial"/>
              <a:cs typeface="Arial"/>
            </a:rPr>
            <a:t> 1% = $1,305,000</a:t>
          </a:r>
          <a:endParaRPr lang="fr-FR" sz="1800">
            <a:solidFill>
              <a:schemeClr val="tx1"/>
            </a:solidFill>
            <a:effectLst/>
            <a:latin typeface="Arial"/>
            <a:cs typeface="Arial"/>
          </a:endParaRPr>
        </a:p>
      </cdr:txBody>
    </cdr:sp>
  </cdr:relSizeAnchor>
  <cdr:relSizeAnchor xmlns:cdr="http://schemas.openxmlformats.org/drawingml/2006/chartDrawing">
    <cdr:from>
      <cdr:x>0.59661</cdr:x>
      <cdr:y>0.68783</cdr:y>
    </cdr:from>
    <cdr:to>
      <cdr:x>0.85294</cdr:x>
      <cdr:y>0.78939</cdr:y>
    </cdr:to>
    <cdr:sp macro="" textlink="">
      <cdr:nvSpPr>
        <cdr:cNvPr id="17" name="Rectangle 16"/>
        <cdr:cNvSpPr/>
      </cdr:nvSpPr>
      <cdr:spPr>
        <a:xfrm xmlns:a="http://schemas.openxmlformats.org/drawingml/2006/main">
          <a:off x="5116286" y="4009989"/>
          <a:ext cx="2198100" cy="592085"/>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2014: Bottom 50</a:t>
          </a:r>
          <a:r>
            <a:rPr lang="fr-FR" sz="1800" baseline="0">
              <a:solidFill>
                <a:schemeClr val="tx1"/>
              </a:solidFill>
              <a:effectLst/>
              <a:latin typeface="Arial"/>
              <a:cs typeface="Arial"/>
            </a:rPr>
            <a:t>% = $16,200</a:t>
          </a:r>
          <a:endParaRPr lang="fr-FR" sz="1800">
            <a:solidFill>
              <a:schemeClr val="tx1"/>
            </a:solidFill>
            <a:effectLst/>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3E62CD99-F235-4B6F-B90F-3BC24F901969}" type="datetimeFigureOut">
              <a:rPr lang="en-US" smtClean="0"/>
              <a:t>9/11/2019</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1E78F7D9-206F-48B4-9652-3234C04F9A59}" type="slidenum">
              <a:rPr lang="en-US" smtClean="0"/>
              <a:t>‹#›</a:t>
            </a:fld>
            <a:endParaRPr lang="en-US"/>
          </a:p>
        </p:txBody>
      </p:sp>
    </p:spTree>
    <p:extLst>
      <p:ext uri="{BB962C8B-B14F-4D97-AF65-F5344CB8AC3E}">
        <p14:creationId xmlns:p14="http://schemas.microsoft.com/office/powerpoint/2010/main" val="282421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1E50CC2E-967D-4B5F-8464-7D5F67C67BF5}" type="datetimeFigureOut">
              <a:rPr lang="en-US" smtClean="0"/>
              <a:t>9/11/2019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9237F5BD-0CFD-4F9D-9384-06BD2A1AD335}" type="slidenum">
              <a:rPr lang="en-US" smtClean="0"/>
              <a:t>‹#›</a:t>
            </a:fld>
            <a:endParaRPr lang="en-US"/>
          </a:p>
        </p:txBody>
      </p:sp>
    </p:spTree>
    <p:extLst>
      <p:ext uri="{BB962C8B-B14F-4D97-AF65-F5344CB8AC3E}">
        <p14:creationId xmlns:p14="http://schemas.microsoft.com/office/powerpoint/2010/main" val="424333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44092" y="1033384"/>
            <a:ext cx="4759645" cy="35402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1" tIns="47111" rIns="94221" bIns="47111" anchor="ctr"/>
          <a:lstStyle/>
          <a:p>
            <a:endParaRPr lang="en-US"/>
          </a:p>
        </p:txBody>
      </p:sp>
      <p:sp>
        <p:nvSpPr>
          <p:cNvPr id="4098" name="Text Box 2"/>
          <p:cNvSpPr txBox="1">
            <a:spLocks noGrp="1" noChangeArrowheads="1"/>
          </p:cNvSpPr>
          <p:nvPr>
            <p:ph type="body"/>
          </p:nvPr>
        </p:nvSpPr>
        <p:spPr bwMode="auto">
          <a:xfrm>
            <a:off x="1228138" y="4915911"/>
            <a:ext cx="5599775" cy="392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8332" indent="-88332">
              <a:lnSpc>
                <a:spcPct val="93000"/>
              </a:lnSpc>
              <a:spcBef>
                <a:spcPct val="0"/>
              </a:spcBef>
              <a:buSzPct val="45000"/>
              <a:tabLst>
                <a:tab pos="745916" algn="l"/>
                <a:tab pos="1491831" algn="l"/>
                <a:tab pos="2237747" algn="l"/>
                <a:tab pos="2983663" algn="l"/>
                <a:tab pos="3729580" algn="l"/>
                <a:tab pos="4475495" algn="l"/>
                <a:tab pos="5221411" algn="l"/>
              </a:tabLst>
            </a:pPr>
            <a:r>
              <a:rPr lang="en-GB" altLang="en-US">
                <a:latin typeface="Arial" panose="020B0604020202020204" pitchFamily="34" charset="0"/>
                <a:cs typeface="msgothic" charset="0"/>
              </a:rPr>
              <a:t>Change in real wage levels of full-time workers by education, 1963–2012. (</a:t>
            </a:r>
            <a:r>
              <a:rPr lang="en-GB" altLang="en-US" sz="1400" b="1">
                <a:latin typeface="Arial" panose="020B0604020202020204" pitchFamily="34" charset="0"/>
                <a:cs typeface="msgothic" charset="0"/>
              </a:rPr>
              <a:t>A</a:t>
            </a:r>
            <a:r>
              <a:rPr lang="en-GB" altLang="en-US">
                <a:latin typeface="Arial" panose="020B0604020202020204" pitchFamily="34" charset="0"/>
                <a:cs typeface="msgothic" charset="0"/>
              </a:rPr>
              <a:t>) Male workers, (</a:t>
            </a:r>
            <a:r>
              <a:rPr lang="en-GB" altLang="en-US" sz="1400" b="1">
                <a:latin typeface="Arial" panose="020B0604020202020204" pitchFamily="34" charset="0"/>
                <a:cs typeface="msgothic" charset="0"/>
              </a:rPr>
              <a:t>B</a:t>
            </a:r>
            <a:r>
              <a:rPr lang="en-GB" altLang="en-US">
                <a:latin typeface="Arial" panose="020B0604020202020204" pitchFamily="34" charset="0"/>
                <a:cs typeface="msgothic" charset="0"/>
              </a:rPr>
              <a:t>) female workers. Data and sample construction are as in Fig. 3.</a:t>
            </a:r>
          </a:p>
        </p:txBody>
      </p:sp>
    </p:spTree>
    <p:extLst>
      <p:ext uri="{BB962C8B-B14F-4D97-AF65-F5344CB8AC3E}">
        <p14:creationId xmlns:p14="http://schemas.microsoft.com/office/powerpoint/2010/main" val="153295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44092" y="1033384"/>
            <a:ext cx="4759645" cy="35402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1" tIns="47111" rIns="94221" bIns="47111" anchor="ctr"/>
          <a:lstStyle/>
          <a:p>
            <a:endParaRPr lang="en-US"/>
          </a:p>
        </p:txBody>
      </p:sp>
      <p:sp>
        <p:nvSpPr>
          <p:cNvPr id="4098" name="Text Box 2"/>
          <p:cNvSpPr txBox="1">
            <a:spLocks noGrp="1" noChangeArrowheads="1"/>
          </p:cNvSpPr>
          <p:nvPr>
            <p:ph type="body"/>
          </p:nvPr>
        </p:nvSpPr>
        <p:spPr bwMode="auto">
          <a:xfrm>
            <a:off x="1228138" y="4915911"/>
            <a:ext cx="5599775" cy="392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8332" indent="-88332">
              <a:lnSpc>
                <a:spcPct val="93000"/>
              </a:lnSpc>
              <a:spcBef>
                <a:spcPct val="0"/>
              </a:spcBef>
              <a:buSzPct val="45000"/>
              <a:tabLst>
                <a:tab pos="745916" algn="l"/>
                <a:tab pos="1491831" algn="l"/>
                <a:tab pos="2237747" algn="l"/>
                <a:tab pos="2983663" algn="l"/>
                <a:tab pos="3729580" algn="l"/>
                <a:tab pos="4475495" algn="l"/>
                <a:tab pos="5221411" algn="l"/>
              </a:tabLst>
            </a:pPr>
            <a:r>
              <a:rPr lang="en-GB" altLang="en-US">
                <a:latin typeface="Arial" panose="020B0604020202020204" pitchFamily="34" charset="0"/>
                <a:cs typeface="msgothic" charset="0"/>
              </a:rPr>
              <a:t>College/high school median annual earnings gap, 1979–2012. Figure is constructed using Census Bureau P-60 (1979–1991) and P-25 (1992–2012) tabulations of median earnings of full-time, full-year workers by educational level and converted to constant 2012 dollars (to account for inflation) using the CPI-U-RS price series. Prior to 1992, college-educated workers are defined as those with 16 or more years of completed schooling, and high school–educated workers are those with exactly 12 years of completed schooling. After 1991, college-educated workers are those who report completing at least 4 years of college, and high school–educated workers are those who report having completed a high school diploma or GED credential.</a:t>
            </a:r>
          </a:p>
        </p:txBody>
      </p:sp>
    </p:spTree>
    <p:extLst>
      <p:ext uri="{BB962C8B-B14F-4D97-AF65-F5344CB8AC3E}">
        <p14:creationId xmlns:p14="http://schemas.microsoft.com/office/powerpoint/2010/main" val="222690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97F75-E501-4039-A985-D6F14AA384DE}" type="slidenum">
              <a:rPr lang="en-US" smtClean="0"/>
              <a:t>43</a:t>
            </a:fld>
            <a:endParaRPr lang="en-US" dirty="0"/>
          </a:p>
        </p:txBody>
      </p:sp>
    </p:spTree>
    <p:extLst>
      <p:ext uri="{BB962C8B-B14F-4D97-AF65-F5344CB8AC3E}">
        <p14:creationId xmlns:p14="http://schemas.microsoft.com/office/powerpoint/2010/main" val="73520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97F75-E501-4039-A985-D6F14AA384D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1223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4970DF-8463-4F5A-9005-402877A9C37C}"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20786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970DF-8463-4F5A-9005-402877A9C37C}"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39307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970DF-8463-4F5A-9005-402877A9C37C}"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271768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970DF-8463-4F5A-9005-402877A9C37C}"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166073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4970DF-8463-4F5A-9005-402877A9C37C}"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146764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4970DF-8463-4F5A-9005-402877A9C37C}"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93666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4970DF-8463-4F5A-9005-402877A9C37C}"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127940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4970DF-8463-4F5A-9005-402877A9C37C}"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112580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970DF-8463-4F5A-9005-402877A9C37C}"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208154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970DF-8463-4F5A-9005-402877A9C37C}"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331620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4970DF-8463-4F5A-9005-402877A9C37C}"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F1C-05F9-41A5-9CE7-50AF96E20A15}" type="slidenum">
              <a:rPr lang="en-US" smtClean="0"/>
              <a:t>‹#›</a:t>
            </a:fld>
            <a:endParaRPr lang="en-US"/>
          </a:p>
        </p:txBody>
      </p:sp>
    </p:spTree>
    <p:extLst>
      <p:ext uri="{BB962C8B-B14F-4D97-AF65-F5344CB8AC3E}">
        <p14:creationId xmlns:p14="http://schemas.microsoft.com/office/powerpoint/2010/main" val="68481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0DF-8463-4F5A-9005-402877A9C37C}" type="datetimeFigureOut">
              <a:rPr lang="en-US" smtClean="0"/>
              <a:t>9/11/2019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1CF1C-05F9-41A5-9CE7-50AF96E20A15}" type="slidenum">
              <a:rPr lang="en-US" smtClean="0"/>
              <a:t>‹#›</a:t>
            </a:fld>
            <a:endParaRPr lang="en-US"/>
          </a:p>
        </p:txBody>
      </p:sp>
    </p:spTree>
    <p:extLst>
      <p:ext uri="{BB962C8B-B14F-4D97-AF65-F5344CB8AC3E}">
        <p14:creationId xmlns:p14="http://schemas.microsoft.com/office/powerpoint/2010/main" val="355895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id.worl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Inequality in the U.S. and around the World</a:t>
            </a:r>
          </a:p>
        </p:txBody>
      </p:sp>
      <p:sp>
        <p:nvSpPr>
          <p:cNvPr id="3" name="Subtitle 2"/>
          <p:cNvSpPr>
            <a:spLocks noGrp="1"/>
          </p:cNvSpPr>
          <p:nvPr>
            <p:ph type="subTitle" idx="1"/>
          </p:nvPr>
        </p:nvSpPr>
        <p:spPr/>
        <p:txBody>
          <a:bodyPr>
            <a:normAutofit lnSpcReduction="10000"/>
          </a:bodyPr>
          <a:lstStyle/>
          <a:p>
            <a:endParaRPr lang="en-US" dirty="0"/>
          </a:p>
          <a:p>
            <a:r>
              <a:rPr lang="en-US" dirty="0"/>
              <a:t>David J. Deming</a:t>
            </a:r>
          </a:p>
          <a:p>
            <a:endParaRPr lang="en-US" dirty="0"/>
          </a:p>
          <a:p>
            <a:r>
              <a:rPr lang="en-US" dirty="0"/>
              <a:t>SUP-206</a:t>
            </a:r>
            <a:r>
              <a:rPr lang="en-US"/>
              <a:t>, Fall 2019</a:t>
            </a:r>
            <a:endParaRPr lang="en-US" dirty="0"/>
          </a:p>
        </p:txBody>
      </p:sp>
    </p:spTree>
    <p:extLst>
      <p:ext uri="{BB962C8B-B14F-4D97-AF65-F5344CB8AC3E}">
        <p14:creationId xmlns:p14="http://schemas.microsoft.com/office/powerpoint/2010/main" val="194222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8109" y="-1"/>
            <a:ext cx="9715500" cy="6858001"/>
          </a:xfrm>
        </p:spPr>
      </p:pic>
    </p:spTree>
    <p:extLst>
      <p:ext uri="{BB962C8B-B14F-4D97-AF65-F5344CB8AC3E}">
        <p14:creationId xmlns:p14="http://schemas.microsoft.com/office/powerpoint/2010/main" val="77968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A1A0-D208-42D3-A7E7-1DCBD9179DBA}"/>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ED13AC9C-8B29-4965-A6F2-F485CFC9DA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7740" y="-1"/>
            <a:ext cx="9715501" cy="6858001"/>
          </a:xfrm>
        </p:spPr>
      </p:pic>
    </p:spTree>
    <p:extLst>
      <p:ext uri="{BB962C8B-B14F-4D97-AF65-F5344CB8AC3E}">
        <p14:creationId xmlns:p14="http://schemas.microsoft.com/office/powerpoint/2010/main" val="94843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 close up of a map&#10;&#10;Description automatically generated">
            <a:extLst>
              <a:ext uri="{FF2B5EF4-FFF2-40B4-BE49-F238E27FC236}">
                <a16:creationId xmlns:a16="http://schemas.microsoft.com/office/drawing/2014/main" id="{3D1E35A7-DEF2-445F-AAD6-2FC88B5DF7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373" y="-1"/>
            <a:ext cx="9716229" cy="6858515"/>
          </a:xfrm>
        </p:spPr>
      </p:pic>
    </p:spTree>
    <p:extLst>
      <p:ext uri="{BB962C8B-B14F-4D97-AF65-F5344CB8AC3E}">
        <p14:creationId xmlns:p14="http://schemas.microsoft.com/office/powerpoint/2010/main" val="215012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897" y="0"/>
            <a:ext cx="9707115" cy="6852082"/>
          </a:xfrm>
        </p:spPr>
      </p:pic>
    </p:spTree>
    <p:extLst>
      <p:ext uri="{BB962C8B-B14F-4D97-AF65-F5344CB8AC3E}">
        <p14:creationId xmlns:p14="http://schemas.microsoft.com/office/powerpoint/2010/main" val="73507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productivity-increase-in-book-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927" y="6724"/>
            <a:ext cx="9964274" cy="685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8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3475" y="0"/>
            <a:ext cx="9695633" cy="6843976"/>
          </a:xfrm>
          <a:prstGeom prst="rect">
            <a:avLst/>
          </a:prstGeom>
        </p:spPr>
      </p:pic>
    </p:spTree>
    <p:extLst>
      <p:ext uri="{BB962C8B-B14F-4D97-AF65-F5344CB8AC3E}">
        <p14:creationId xmlns:p14="http://schemas.microsoft.com/office/powerpoint/2010/main" val="227810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9C4-29C0-4ED9-917E-9457D1B1A8B0}"/>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CDC63048-06F7-4E8D-A94A-BB9CA5E976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1372" y="0"/>
            <a:ext cx="9715499" cy="6858000"/>
          </a:xfrm>
        </p:spPr>
      </p:pic>
    </p:spTree>
    <p:extLst>
      <p:ext uri="{BB962C8B-B14F-4D97-AF65-F5344CB8AC3E}">
        <p14:creationId xmlns:p14="http://schemas.microsoft.com/office/powerpoint/2010/main" val="128943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937816" y="18522"/>
            <a:ext cx="10048431" cy="6824477"/>
          </a:xfrm>
          <a:prstGeom prst="rect">
            <a:avLst/>
          </a:prstGeom>
        </p:spPr>
      </p:pic>
    </p:spTree>
    <p:extLst>
      <p:ext uri="{BB962C8B-B14F-4D97-AF65-F5344CB8AC3E}">
        <p14:creationId xmlns:p14="http://schemas.microsoft.com/office/powerpoint/2010/main" val="308965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931" cy="1325563"/>
          </a:xfrm>
        </p:spPr>
        <p:txBody>
          <a:bodyPr/>
          <a:lstStyle/>
          <a:p>
            <a:pPr algn="ctr"/>
            <a:r>
              <a:rPr lang="en-US" dirty="0"/>
              <a:t>What is this image?</a:t>
            </a:r>
          </a:p>
        </p:txBody>
      </p:sp>
      <p:pic>
        <p:nvPicPr>
          <p:cNvPr id="5" name="Picture 4"/>
          <p:cNvPicPr>
            <a:picLocks noChangeAspect="1"/>
          </p:cNvPicPr>
          <p:nvPr/>
        </p:nvPicPr>
        <p:blipFill>
          <a:blip r:embed="rId2"/>
          <a:stretch>
            <a:fillRect/>
          </a:stretch>
        </p:blipFill>
        <p:spPr>
          <a:xfrm>
            <a:off x="8034335" y="30164"/>
            <a:ext cx="3665697" cy="6775585"/>
          </a:xfrm>
          <a:prstGeom prst="rect">
            <a:avLst/>
          </a:prstGeom>
        </p:spPr>
      </p:pic>
    </p:spTree>
    <p:extLst>
      <p:ext uri="{BB962C8B-B14F-4D97-AF65-F5344CB8AC3E}">
        <p14:creationId xmlns:p14="http://schemas.microsoft.com/office/powerpoint/2010/main" val="10418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6758" y="32518"/>
            <a:ext cx="10591803" cy="6771583"/>
          </a:xfrm>
          <a:prstGeom prst="rect">
            <a:avLst/>
          </a:prstGeom>
        </p:spPr>
      </p:pic>
    </p:spTree>
    <p:extLst>
      <p:ext uri="{BB962C8B-B14F-4D97-AF65-F5344CB8AC3E}">
        <p14:creationId xmlns:p14="http://schemas.microsoft.com/office/powerpoint/2010/main" val="381794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normAutofit/>
          </a:bodyPr>
          <a:lstStyle/>
          <a:p>
            <a:r>
              <a:rPr lang="en-US" dirty="0"/>
              <a:t>Inequality and human welfare in (very) long-run perspective</a:t>
            </a:r>
          </a:p>
          <a:p>
            <a:endParaRPr lang="en-US" dirty="0"/>
          </a:p>
          <a:p>
            <a:r>
              <a:rPr lang="en-US" dirty="0"/>
              <a:t>Wage/income inequality in the recent past</a:t>
            </a:r>
          </a:p>
          <a:p>
            <a:pPr marL="0" indent="0">
              <a:buNone/>
            </a:pPr>
            <a:endParaRPr lang="en-US" dirty="0"/>
          </a:p>
          <a:p>
            <a:r>
              <a:rPr lang="en-US" dirty="0"/>
              <a:t>The top 1 percent</a:t>
            </a:r>
          </a:p>
          <a:p>
            <a:pPr marL="0" indent="0">
              <a:buNone/>
            </a:pPr>
            <a:endParaRPr lang="en-US" dirty="0"/>
          </a:p>
          <a:p>
            <a:r>
              <a:rPr lang="en-US" dirty="0"/>
              <a:t>Measuring inequality within and across countries</a:t>
            </a:r>
          </a:p>
        </p:txBody>
      </p:sp>
    </p:spTree>
    <p:extLst>
      <p:ext uri="{BB962C8B-B14F-4D97-AF65-F5344CB8AC3E}">
        <p14:creationId xmlns:p14="http://schemas.microsoft.com/office/powerpoint/2010/main" val="42049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5400" y="-1"/>
            <a:ext cx="9690463" cy="6840327"/>
          </a:xfrm>
          <a:prstGeom prst="rect">
            <a:avLst/>
          </a:prstGeom>
        </p:spPr>
      </p:pic>
    </p:spTree>
    <p:extLst>
      <p:ext uri="{BB962C8B-B14F-4D97-AF65-F5344CB8AC3E}">
        <p14:creationId xmlns:p14="http://schemas.microsoft.com/office/powerpoint/2010/main" val="152544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13063"/>
            <a:ext cx="10187513" cy="6858000"/>
          </a:xfrm>
          <a:prstGeom prst="rect">
            <a:avLst/>
          </a:prstGeom>
        </p:spPr>
      </p:pic>
    </p:spTree>
    <p:extLst>
      <p:ext uri="{BB962C8B-B14F-4D97-AF65-F5344CB8AC3E}">
        <p14:creationId xmlns:p14="http://schemas.microsoft.com/office/powerpoint/2010/main" val="175809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32633" y="0"/>
            <a:ext cx="10236110" cy="6875531"/>
          </a:xfrm>
          <a:prstGeom prst="rect">
            <a:avLst/>
          </a:prstGeom>
        </p:spPr>
      </p:pic>
    </p:spTree>
    <p:extLst>
      <p:ext uri="{BB962C8B-B14F-4D97-AF65-F5344CB8AC3E}">
        <p14:creationId xmlns:p14="http://schemas.microsoft.com/office/powerpoint/2010/main" val="344306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4" y="2494371"/>
            <a:ext cx="10515600" cy="1325563"/>
          </a:xfrm>
        </p:spPr>
        <p:txBody>
          <a:bodyPr/>
          <a:lstStyle/>
          <a:p>
            <a:r>
              <a:rPr lang="en-US" dirty="0"/>
              <a:t>Inequality and Growth in Recent History</a:t>
            </a:r>
          </a:p>
        </p:txBody>
      </p:sp>
    </p:spTree>
    <p:extLst>
      <p:ext uri="{BB962C8B-B14F-4D97-AF65-F5344CB8AC3E}">
        <p14:creationId xmlns:p14="http://schemas.microsoft.com/office/powerpoint/2010/main" val="154138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pi.org/files/charts/img/1303.png"/>
          <p:cNvPicPr>
            <a:picLocks noChangeAspect="1" noChangeArrowheads="1"/>
          </p:cNvPicPr>
          <p:nvPr/>
        </p:nvPicPr>
        <p:blipFill rotWithShape="1">
          <a:blip r:embed="rId2">
            <a:extLst>
              <a:ext uri="{28A0092B-C50C-407E-A947-70E740481C1C}">
                <a14:useLocalDpi xmlns:a14="http://schemas.microsoft.com/office/drawing/2010/main" val="0"/>
              </a:ext>
            </a:extLst>
          </a:blip>
          <a:srcRect t="2" b="34661"/>
          <a:stretch/>
        </p:blipFill>
        <p:spPr bwMode="auto">
          <a:xfrm>
            <a:off x="1704975" y="-2"/>
            <a:ext cx="80732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0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2674" y="0"/>
            <a:ext cx="9146702" cy="6858000"/>
          </a:xfrm>
          <a:prstGeom prst="rect">
            <a:avLst/>
          </a:prstGeom>
        </p:spPr>
      </p:pic>
    </p:spTree>
    <p:extLst>
      <p:ext uri="{BB962C8B-B14F-4D97-AF65-F5344CB8AC3E}">
        <p14:creationId xmlns:p14="http://schemas.microsoft.com/office/powerpoint/2010/main" val="4026372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38200" y="-4618"/>
            <a:ext cx="9101138" cy="6862618"/>
          </a:xfrm>
          <a:prstGeom prst="rect">
            <a:avLst/>
          </a:prstGeom>
        </p:spPr>
      </p:pic>
      <p:sp>
        <p:nvSpPr>
          <p:cNvPr id="5" name="Content Placeholder 2"/>
          <p:cNvSpPr txBox="1">
            <a:spLocks noGrp="1"/>
          </p:cNvSpPr>
          <p:nvPr>
            <p:ph idx="1"/>
          </p:nvPr>
        </p:nvSpPr>
        <p:spPr>
          <a:xfrm>
            <a:off x="10053638" y="5495924"/>
            <a:ext cx="1700212" cy="1019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Mishel</a:t>
            </a:r>
            <a:r>
              <a:rPr lang="en-US" sz="2000" dirty="0"/>
              <a:t> et al (2012)</a:t>
            </a:r>
          </a:p>
        </p:txBody>
      </p:sp>
    </p:spTree>
    <p:extLst>
      <p:ext uri="{BB962C8B-B14F-4D97-AF65-F5344CB8AC3E}">
        <p14:creationId xmlns:p14="http://schemas.microsoft.com/office/powerpoint/2010/main" val="4040581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2299" y="0"/>
            <a:ext cx="9218476" cy="6845034"/>
          </a:xfrm>
          <a:prstGeom prst="rect">
            <a:avLst/>
          </a:prstGeom>
        </p:spPr>
      </p:pic>
      <p:sp>
        <p:nvSpPr>
          <p:cNvPr id="5" name="Content Placeholder 2"/>
          <p:cNvSpPr txBox="1">
            <a:spLocks/>
          </p:cNvSpPr>
          <p:nvPr/>
        </p:nvSpPr>
        <p:spPr>
          <a:xfrm>
            <a:off x="10053638" y="5495924"/>
            <a:ext cx="1700212" cy="101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Source: </a:t>
            </a:r>
            <a:r>
              <a:rPr lang="en-US" sz="2000" dirty="0" err="1"/>
              <a:t>Mishel</a:t>
            </a:r>
            <a:r>
              <a:rPr lang="en-US" sz="2000" dirty="0"/>
              <a:t> et al (2012)</a:t>
            </a:r>
          </a:p>
        </p:txBody>
      </p:sp>
    </p:spTree>
    <p:extLst>
      <p:ext uri="{BB962C8B-B14F-4D97-AF65-F5344CB8AC3E}">
        <p14:creationId xmlns:p14="http://schemas.microsoft.com/office/powerpoint/2010/main" val="22447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53624" y="3133726"/>
            <a:ext cx="1952626" cy="3533774"/>
          </a:xfrm>
        </p:spPr>
        <p:txBody>
          <a:bodyPr>
            <a:normAutofit/>
          </a:bodyPr>
          <a:lstStyle/>
          <a:p>
            <a:pPr marL="0" indent="0">
              <a:buNone/>
            </a:pPr>
            <a:r>
              <a:rPr lang="en-US" sz="2400" dirty="0"/>
              <a:t>Source: </a:t>
            </a:r>
            <a:r>
              <a:rPr lang="en-US" sz="2400" dirty="0" err="1"/>
              <a:t>Mishel</a:t>
            </a:r>
            <a:r>
              <a:rPr lang="en-US" sz="2400" dirty="0"/>
              <a:t> et al (2012). </a:t>
            </a:r>
          </a:p>
          <a:p>
            <a:pPr marL="0" indent="0">
              <a:buNone/>
            </a:pPr>
            <a:endParaRPr lang="en-US" sz="2400" dirty="0"/>
          </a:p>
          <a:p>
            <a:pPr marL="0" indent="0">
              <a:buNone/>
            </a:pPr>
            <a:r>
              <a:rPr lang="en-US" sz="2400" dirty="0"/>
              <a:t>“Good job” is $18.50/</a:t>
            </a:r>
            <a:r>
              <a:rPr lang="en-US" sz="2400" dirty="0" err="1"/>
              <a:t>hr</a:t>
            </a:r>
            <a:r>
              <a:rPr lang="en-US" sz="2400" dirty="0"/>
              <a:t>, health and retirement benefits.</a:t>
            </a:r>
          </a:p>
        </p:txBody>
      </p:sp>
      <p:pic>
        <p:nvPicPr>
          <p:cNvPr id="4" name="Picture 3"/>
          <p:cNvPicPr>
            <a:picLocks noChangeAspect="1"/>
          </p:cNvPicPr>
          <p:nvPr/>
        </p:nvPicPr>
        <p:blipFill>
          <a:blip r:embed="rId2"/>
          <a:stretch>
            <a:fillRect/>
          </a:stretch>
        </p:blipFill>
        <p:spPr>
          <a:xfrm>
            <a:off x="1343024" y="0"/>
            <a:ext cx="8572500" cy="6858000"/>
          </a:xfrm>
          <a:prstGeom prst="rect">
            <a:avLst/>
          </a:prstGeom>
        </p:spPr>
      </p:pic>
    </p:spTree>
    <p:extLst>
      <p:ext uri="{BB962C8B-B14F-4D97-AF65-F5344CB8AC3E}">
        <p14:creationId xmlns:p14="http://schemas.microsoft.com/office/powerpoint/2010/main" val="285315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6900" y="0"/>
            <a:ext cx="8959517" cy="6839843"/>
          </a:xfrm>
          <a:prstGeom prst="rect">
            <a:avLst/>
          </a:prstGeom>
        </p:spPr>
      </p:pic>
    </p:spTree>
    <p:extLst>
      <p:ext uri="{BB962C8B-B14F-4D97-AF65-F5344CB8AC3E}">
        <p14:creationId xmlns:p14="http://schemas.microsoft.com/office/powerpoint/2010/main" val="327439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ourworldindata.org/uploads/2013/05/World-Poverty-Since-1820.png">
            <a:extLst>
              <a:ext uri="{FF2B5EF4-FFF2-40B4-BE49-F238E27FC236}">
                <a16:creationId xmlns:a16="http://schemas.microsoft.com/office/drawing/2014/main" id="{B433181A-937E-4BED-8B4B-E82756863F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0"/>
            <a:ext cx="961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2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hite men out-earn black and Hispanic men and all groups of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4" y="-1"/>
            <a:ext cx="9350375" cy="679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4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011" y="0"/>
            <a:ext cx="8513783" cy="6858000"/>
          </a:xfrm>
          <a:prstGeom prst="rect">
            <a:avLst/>
          </a:prstGeom>
        </p:spPr>
      </p:pic>
      <p:sp>
        <p:nvSpPr>
          <p:cNvPr id="3" name="Content Placeholder 2"/>
          <p:cNvSpPr txBox="1">
            <a:spLocks/>
          </p:cNvSpPr>
          <p:nvPr/>
        </p:nvSpPr>
        <p:spPr>
          <a:xfrm>
            <a:off x="10053638" y="5495924"/>
            <a:ext cx="1700212" cy="101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Source: </a:t>
            </a:r>
            <a:r>
              <a:rPr lang="en-US" sz="2000" dirty="0" err="1"/>
              <a:t>Mishel</a:t>
            </a:r>
            <a:r>
              <a:rPr lang="en-US" sz="2000" dirty="0"/>
              <a:t> et al (2012)</a:t>
            </a:r>
          </a:p>
        </p:txBody>
      </p:sp>
    </p:spTree>
    <p:extLst>
      <p:ext uri="{BB962C8B-B14F-4D97-AF65-F5344CB8AC3E}">
        <p14:creationId xmlns:p14="http://schemas.microsoft.com/office/powerpoint/2010/main" val="231393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Fig. 6 Change in real wage levels of full-time workers by education, 1963–2012.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005" y="1205408"/>
            <a:ext cx="10313170" cy="4486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194631"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David H. Autor Science 2014;344:843-851</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Published by AAAS</a:t>
            </a:r>
          </a:p>
        </p:txBody>
      </p:sp>
    </p:spTree>
    <p:extLst>
      <p:ext uri="{BB962C8B-B14F-4D97-AF65-F5344CB8AC3E}">
        <p14:creationId xmlns:p14="http://schemas.microsoft.com/office/powerpoint/2010/main" val="427051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312" y="0"/>
            <a:ext cx="9263063" cy="6800920"/>
          </a:xfrm>
        </p:spPr>
      </p:pic>
    </p:spTree>
    <p:extLst>
      <p:ext uri="{BB962C8B-B14F-4D97-AF65-F5344CB8AC3E}">
        <p14:creationId xmlns:p14="http://schemas.microsoft.com/office/powerpoint/2010/main" val="221935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Fig. 1 College/high school median annual earnings gap, 1979–2012.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846" y="979304"/>
            <a:ext cx="675863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18846"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David H. Autor Science 2014;344:843-851</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Published by AAAS</a:t>
            </a:r>
          </a:p>
        </p:txBody>
      </p:sp>
    </p:spTree>
    <p:extLst>
      <p:ext uri="{BB962C8B-B14F-4D97-AF65-F5344CB8AC3E}">
        <p14:creationId xmlns:p14="http://schemas.microsoft.com/office/powerpoint/2010/main" val="918937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inequality</a:t>
            </a:r>
          </a:p>
        </p:txBody>
      </p:sp>
      <p:sp>
        <p:nvSpPr>
          <p:cNvPr id="3" name="Content Placeholder 2"/>
          <p:cNvSpPr>
            <a:spLocks noGrp="1"/>
          </p:cNvSpPr>
          <p:nvPr>
            <p:ph idx="1"/>
          </p:nvPr>
        </p:nvSpPr>
        <p:spPr/>
        <p:txBody>
          <a:bodyPr>
            <a:normAutofit fontScale="92500" lnSpcReduction="10000"/>
          </a:bodyPr>
          <a:lstStyle/>
          <a:p>
            <a:r>
              <a:rPr lang="en-US" dirty="0"/>
              <a:t>A global phenomenon</a:t>
            </a:r>
          </a:p>
          <a:p>
            <a:pPr lvl="1"/>
            <a:r>
              <a:rPr lang="en-US" dirty="0"/>
              <a:t>Widening gaps in employment and LFP, job quality </a:t>
            </a:r>
          </a:p>
          <a:p>
            <a:endParaRPr lang="en-US" dirty="0"/>
          </a:p>
          <a:p>
            <a:r>
              <a:rPr lang="en-US" dirty="0"/>
              <a:t>Racial gaps large, but constant</a:t>
            </a:r>
          </a:p>
          <a:p>
            <a:endParaRPr lang="en-US" dirty="0"/>
          </a:p>
          <a:p>
            <a:r>
              <a:rPr lang="en-US" dirty="0"/>
              <a:t>Striking gender differences – inequality growing much more for men</a:t>
            </a:r>
          </a:p>
          <a:p>
            <a:endParaRPr lang="en-US" dirty="0"/>
          </a:p>
          <a:p>
            <a:r>
              <a:rPr lang="en-US" dirty="0"/>
              <a:t>Tremendous growth in wage inequality by education</a:t>
            </a:r>
          </a:p>
          <a:p>
            <a:endParaRPr lang="en-US" dirty="0"/>
          </a:p>
          <a:p>
            <a:r>
              <a:rPr lang="en-US" dirty="0"/>
              <a:t>Is this what you expected to see?</a:t>
            </a:r>
          </a:p>
          <a:p>
            <a:pPr lvl="1"/>
            <a:endParaRPr lang="en-US" dirty="0"/>
          </a:p>
          <a:p>
            <a:pPr lvl="1"/>
            <a:endParaRPr lang="en-US" dirty="0"/>
          </a:p>
          <a:p>
            <a:endParaRPr lang="en-US" dirty="0"/>
          </a:p>
        </p:txBody>
      </p:sp>
    </p:spTree>
    <p:extLst>
      <p:ext uri="{BB962C8B-B14F-4D97-AF65-F5344CB8AC3E}">
        <p14:creationId xmlns:p14="http://schemas.microsoft.com/office/powerpoint/2010/main" val="17989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5712" y="0"/>
            <a:ext cx="9164053" cy="6854353"/>
          </a:xfrm>
          <a:prstGeom prst="rect">
            <a:avLst/>
          </a:prstGeom>
        </p:spPr>
      </p:pic>
    </p:spTree>
    <p:extLst>
      <p:ext uri="{BB962C8B-B14F-4D97-AF65-F5344CB8AC3E}">
        <p14:creationId xmlns:p14="http://schemas.microsoft.com/office/powerpoint/2010/main" val="191868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1"/>
          <p:cNvGraphicFramePr>
            <a:graphicFrameLocks noGrp="1"/>
          </p:cNvGraphicFramePr>
          <p:nvPr>
            <p:extLst>
              <p:ext uri="{D42A27DB-BD31-4B8C-83A1-F6EECF244321}">
                <p14:modId xmlns:p14="http://schemas.microsoft.com/office/powerpoint/2010/main" val="250438907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9099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1"/>
          <p:cNvGraphicFramePr>
            <a:graphicFrameLocks noGrp="1"/>
          </p:cNvGraphicFramePr>
          <p:nvPr>
            <p:extLst>
              <p:ext uri="{D42A27DB-BD31-4B8C-83A1-F6EECF244321}">
                <p14:modId xmlns:p14="http://schemas.microsoft.com/office/powerpoint/2010/main" val="367887090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87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94" y="-2"/>
            <a:ext cx="10513331" cy="6826839"/>
          </a:xfrm>
        </p:spPr>
      </p:pic>
    </p:spTree>
    <p:extLst>
      <p:ext uri="{BB962C8B-B14F-4D97-AF65-F5344CB8AC3E}">
        <p14:creationId xmlns:p14="http://schemas.microsoft.com/office/powerpoint/2010/main" val="422091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s://ourworldindata.org/grapher/life-expectancy.png?country=DEU+IND+JPN+KOR+GBR+USA&amp;size=1200x800&amp;v=c2532fddd2b7c82366b70d30ccb570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82" y="7561"/>
            <a:ext cx="10275659" cy="685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17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619" y="17307"/>
            <a:ext cx="10522856" cy="6833023"/>
          </a:xfrm>
        </p:spPr>
      </p:pic>
    </p:spTree>
    <p:extLst>
      <p:ext uri="{BB962C8B-B14F-4D97-AF65-F5344CB8AC3E}">
        <p14:creationId xmlns:p14="http://schemas.microsoft.com/office/powerpoint/2010/main" val="1785364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1926" y="4629150"/>
            <a:ext cx="11820524" cy="2095500"/>
          </a:xfrm>
        </p:spPr>
        <p:txBody>
          <a:bodyPr>
            <a:normAutofit fontScale="85000" lnSpcReduction="20000"/>
          </a:bodyPr>
          <a:lstStyle/>
          <a:p>
            <a:pPr marL="0" indent="0">
              <a:buNone/>
            </a:pPr>
            <a:r>
              <a:rPr lang="en-US" sz="2000" dirty="0"/>
              <a:t>Imagine that height is proportional to income, so avg. height = avg. income. </a:t>
            </a:r>
          </a:p>
          <a:p>
            <a:pPr marL="0" indent="0">
              <a:buNone/>
            </a:pPr>
            <a:r>
              <a:rPr lang="en-US" sz="2000" dirty="0"/>
              <a:t>Now imagine that the entire U.S. population walks past you in 1 hour – arranged by height.</a:t>
            </a:r>
          </a:p>
          <a:p>
            <a:pPr marL="0" indent="0">
              <a:buNone/>
            </a:pPr>
            <a:r>
              <a:rPr lang="en-US" sz="2000" dirty="0"/>
              <a:t>First come the jobless and the poor, they are almost invisible.</a:t>
            </a:r>
          </a:p>
          <a:p>
            <a:pPr marL="0" indent="0">
              <a:buNone/>
            </a:pPr>
            <a:r>
              <a:rPr lang="en-US" sz="2000" dirty="0"/>
              <a:t>After 30 minutes, people are only waist high (median income is half of mean income). It takes 45 minutes for normal-sized people to appear.</a:t>
            </a:r>
          </a:p>
          <a:p>
            <a:pPr marL="0" indent="0">
              <a:buNone/>
            </a:pPr>
            <a:r>
              <a:rPr lang="en-US" sz="2000" dirty="0"/>
              <a:t>With 6 minutes to go, people are 12 feet tall.</a:t>
            </a:r>
          </a:p>
          <a:p>
            <a:pPr marL="0" indent="0">
              <a:buNone/>
            </a:pPr>
            <a:r>
              <a:rPr lang="en-US" sz="2000" dirty="0"/>
              <a:t>The height of the 400 highest earners? More than </a:t>
            </a:r>
            <a:r>
              <a:rPr lang="en-US" sz="2000" b="1" dirty="0"/>
              <a:t>two miles tall.</a:t>
            </a:r>
            <a:endParaRPr lang="en-US" sz="2000" dirty="0"/>
          </a:p>
          <a:p>
            <a:pPr marL="0" indent="0">
              <a:buNone/>
            </a:pPr>
            <a:endParaRPr lang="en-US" sz="2000" dirty="0"/>
          </a:p>
        </p:txBody>
      </p:sp>
      <p:pic>
        <p:nvPicPr>
          <p:cNvPr id="13314" name="Picture 2" descr="http://cdn.theatlantic.com/static/coma/images/issues/200609/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 y="-1"/>
            <a:ext cx="12096751" cy="4662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952500"/>
            <a:ext cx="3609193" cy="369332"/>
          </a:xfrm>
          <a:prstGeom prst="rect">
            <a:avLst/>
          </a:prstGeom>
          <a:noFill/>
        </p:spPr>
        <p:txBody>
          <a:bodyPr wrap="none" rtlCol="0">
            <a:spAutoFit/>
          </a:bodyPr>
          <a:lstStyle/>
          <a:p>
            <a:r>
              <a:rPr lang="en-US" dirty="0"/>
              <a:t>Jan Pen (1971) – </a:t>
            </a:r>
            <a:r>
              <a:rPr lang="en-US" i="1" dirty="0"/>
              <a:t>Income Distribution</a:t>
            </a:r>
            <a:endParaRPr lang="en-US" dirty="0"/>
          </a:p>
        </p:txBody>
      </p:sp>
    </p:spTree>
    <p:extLst>
      <p:ext uri="{BB962C8B-B14F-4D97-AF65-F5344CB8AC3E}">
        <p14:creationId xmlns:p14="http://schemas.microsoft.com/office/powerpoint/2010/main" val="2516898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inequality and the top 1 percent</a:t>
            </a:r>
          </a:p>
        </p:txBody>
      </p:sp>
      <p:sp>
        <p:nvSpPr>
          <p:cNvPr id="3" name="Content Placeholder 2"/>
          <p:cNvSpPr>
            <a:spLocks noGrp="1"/>
          </p:cNvSpPr>
          <p:nvPr>
            <p:ph idx="1"/>
          </p:nvPr>
        </p:nvSpPr>
        <p:spPr/>
        <p:txBody>
          <a:bodyPr>
            <a:normAutofit/>
          </a:bodyPr>
          <a:lstStyle/>
          <a:p>
            <a:r>
              <a:rPr lang="en-US" dirty="0"/>
              <a:t>Incredible work by Atkinson/Piketty/</a:t>
            </a:r>
            <a:r>
              <a:rPr lang="en-US" dirty="0" err="1"/>
              <a:t>Saez</a:t>
            </a:r>
            <a:r>
              <a:rPr lang="en-US" dirty="0"/>
              <a:t>/</a:t>
            </a:r>
            <a:r>
              <a:rPr lang="en-US" dirty="0" err="1"/>
              <a:t>Zucman</a:t>
            </a:r>
            <a:r>
              <a:rPr lang="en-US" dirty="0"/>
              <a:t> to catalog LR trends in income and wealth inequality</a:t>
            </a:r>
          </a:p>
          <a:p>
            <a:pPr lvl="1"/>
            <a:r>
              <a:rPr lang="en-US" dirty="0"/>
              <a:t>Customized charts at </a:t>
            </a:r>
            <a:r>
              <a:rPr lang="en-US" dirty="0">
                <a:hlinkClick r:id="rId2"/>
              </a:rPr>
              <a:t>http://wid.world/</a:t>
            </a:r>
            <a:endParaRPr lang="en-US" dirty="0"/>
          </a:p>
          <a:p>
            <a:endParaRPr lang="en-US" dirty="0"/>
          </a:p>
          <a:p>
            <a:r>
              <a:rPr lang="en-US" dirty="0"/>
              <a:t>Growth of top 1 percent income/wealth share is largest in U.S., but happening everywhere to some extent</a:t>
            </a:r>
          </a:p>
          <a:p>
            <a:pPr marL="457200" lvl="1" indent="0">
              <a:buNone/>
            </a:pPr>
            <a:endParaRPr lang="en-US" dirty="0"/>
          </a:p>
          <a:p>
            <a:r>
              <a:rPr lang="en-US" dirty="0"/>
              <a:t>Wealth inequality is almost unfathomably large</a:t>
            </a:r>
          </a:p>
          <a:p>
            <a:pPr lvl="1"/>
            <a:r>
              <a:rPr lang="en-US" dirty="0"/>
              <a:t>Is this why the public tolerates policies that promote such inequality?</a:t>
            </a:r>
          </a:p>
          <a:p>
            <a:endParaRPr lang="en-US" dirty="0"/>
          </a:p>
          <a:p>
            <a:endParaRPr lang="en-US" dirty="0"/>
          </a:p>
        </p:txBody>
      </p:sp>
    </p:spTree>
    <p:extLst>
      <p:ext uri="{BB962C8B-B14F-4D97-AF65-F5344CB8AC3E}">
        <p14:creationId xmlns:p14="http://schemas.microsoft.com/office/powerpoint/2010/main" val="40996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a:off x="2182020" y="76201"/>
            <a:ext cx="8247857" cy="646331"/>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U.S. Life Expectancies by Percentile in Comparison to</a:t>
            </a:r>
          </a:p>
          <a:p>
            <a:pPr algn="ctr"/>
            <a:r>
              <a:rPr lang="en-US" b="1" dirty="0">
                <a:solidFill>
                  <a:srgbClr val="002060"/>
                </a:solidFill>
                <a:latin typeface="Arial" panose="020B0604020202020204" pitchFamily="34" charset="0"/>
                <a:cs typeface="Arial" panose="020B0604020202020204" pitchFamily="34" charset="0"/>
              </a:rPr>
              <a:t>Mean Life Expectancies Across Countries</a:t>
            </a:r>
          </a:p>
        </p:txBody>
      </p:sp>
      <p:grpSp>
        <p:nvGrpSpPr>
          <p:cNvPr id="237" name="Group 4"/>
          <p:cNvGrpSpPr>
            <a:grpSpLocks noChangeAspect="1"/>
          </p:cNvGrpSpPr>
          <p:nvPr/>
        </p:nvGrpSpPr>
        <p:grpSpPr bwMode="auto">
          <a:xfrm>
            <a:off x="2587626" y="596072"/>
            <a:ext cx="7470775" cy="6338128"/>
            <a:chOff x="334" y="0"/>
            <a:chExt cx="5092" cy="4320"/>
          </a:xfrm>
        </p:grpSpPr>
        <p:sp>
          <p:nvSpPr>
            <p:cNvPr id="238" name="AutoShape 3"/>
            <p:cNvSpPr>
              <a:spLocks noChangeAspect="1" noChangeArrowheads="1" noTextEdit="1"/>
            </p:cNvSpPr>
            <p:nvPr/>
          </p:nvSpPr>
          <p:spPr bwMode="auto">
            <a:xfrm>
              <a:off x="334" y="0"/>
              <a:ext cx="509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3" name="Group 205"/>
            <p:cNvGrpSpPr>
              <a:grpSpLocks/>
            </p:cNvGrpSpPr>
            <p:nvPr/>
          </p:nvGrpSpPr>
          <p:grpSpPr bwMode="auto">
            <a:xfrm>
              <a:off x="1507" y="132"/>
              <a:ext cx="2790" cy="3579"/>
              <a:chOff x="1507" y="132"/>
              <a:chExt cx="2790" cy="3579"/>
            </a:xfrm>
          </p:grpSpPr>
          <p:sp>
            <p:nvSpPr>
              <p:cNvPr id="507" name="Rectangle 7"/>
              <p:cNvSpPr>
                <a:spLocks noChangeArrowheads="1"/>
              </p:cNvSpPr>
              <p:nvPr/>
            </p:nvSpPr>
            <p:spPr bwMode="auto">
              <a:xfrm>
                <a:off x="1507" y="132"/>
                <a:ext cx="2790" cy="3579"/>
              </a:xfrm>
              <a:prstGeom prst="rect">
                <a:avLst/>
              </a:prstGeom>
              <a:solidFill>
                <a:srgbClr val="FFFFFF"/>
              </a:solidFill>
              <a:ln w="1270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 name="Line 8"/>
              <p:cNvSpPr>
                <a:spLocks noChangeShapeType="1"/>
              </p:cNvSpPr>
              <p:nvPr/>
            </p:nvSpPr>
            <p:spPr bwMode="auto">
              <a:xfrm>
                <a:off x="1603" y="3598"/>
                <a:ext cx="50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9"/>
              <p:cNvSpPr>
                <a:spLocks noChangeShapeType="1"/>
              </p:cNvSpPr>
              <p:nvPr/>
            </p:nvSpPr>
            <p:spPr bwMode="auto">
              <a:xfrm>
                <a:off x="1603" y="3581"/>
                <a:ext cx="51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Line 10"/>
              <p:cNvSpPr>
                <a:spLocks noChangeShapeType="1"/>
              </p:cNvSpPr>
              <p:nvPr/>
            </p:nvSpPr>
            <p:spPr bwMode="auto">
              <a:xfrm>
                <a:off x="1603" y="3565"/>
                <a:ext cx="51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Line 11"/>
              <p:cNvSpPr>
                <a:spLocks noChangeShapeType="1"/>
              </p:cNvSpPr>
              <p:nvPr/>
            </p:nvSpPr>
            <p:spPr bwMode="auto">
              <a:xfrm>
                <a:off x="1603" y="3547"/>
                <a:ext cx="55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Line 12"/>
              <p:cNvSpPr>
                <a:spLocks noChangeShapeType="1"/>
              </p:cNvSpPr>
              <p:nvPr/>
            </p:nvSpPr>
            <p:spPr bwMode="auto">
              <a:xfrm>
                <a:off x="1603" y="3530"/>
                <a:ext cx="60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Line 13"/>
              <p:cNvSpPr>
                <a:spLocks noChangeShapeType="1"/>
              </p:cNvSpPr>
              <p:nvPr/>
            </p:nvSpPr>
            <p:spPr bwMode="auto">
              <a:xfrm>
                <a:off x="1603" y="3512"/>
                <a:ext cx="64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14"/>
              <p:cNvSpPr>
                <a:spLocks noChangeShapeType="1"/>
              </p:cNvSpPr>
              <p:nvPr/>
            </p:nvSpPr>
            <p:spPr bwMode="auto">
              <a:xfrm>
                <a:off x="1603" y="3495"/>
                <a:ext cx="65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15"/>
              <p:cNvSpPr>
                <a:spLocks noChangeShapeType="1"/>
              </p:cNvSpPr>
              <p:nvPr/>
            </p:nvSpPr>
            <p:spPr bwMode="auto">
              <a:xfrm>
                <a:off x="1603" y="3479"/>
                <a:ext cx="65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16"/>
              <p:cNvSpPr>
                <a:spLocks noChangeShapeType="1"/>
              </p:cNvSpPr>
              <p:nvPr/>
            </p:nvSpPr>
            <p:spPr bwMode="auto">
              <a:xfrm>
                <a:off x="1603" y="3460"/>
                <a:ext cx="66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17"/>
              <p:cNvSpPr>
                <a:spLocks noChangeShapeType="1"/>
              </p:cNvSpPr>
              <p:nvPr/>
            </p:nvSpPr>
            <p:spPr bwMode="auto">
              <a:xfrm>
                <a:off x="1603" y="3444"/>
                <a:ext cx="6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18"/>
              <p:cNvSpPr>
                <a:spLocks noChangeShapeType="1"/>
              </p:cNvSpPr>
              <p:nvPr/>
            </p:nvSpPr>
            <p:spPr bwMode="auto">
              <a:xfrm>
                <a:off x="1603" y="3427"/>
                <a:ext cx="68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19"/>
              <p:cNvSpPr>
                <a:spLocks noChangeShapeType="1"/>
              </p:cNvSpPr>
              <p:nvPr/>
            </p:nvSpPr>
            <p:spPr bwMode="auto">
              <a:xfrm>
                <a:off x="1603" y="3409"/>
                <a:ext cx="68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20"/>
              <p:cNvSpPr>
                <a:spLocks noChangeShapeType="1"/>
              </p:cNvSpPr>
              <p:nvPr/>
            </p:nvSpPr>
            <p:spPr bwMode="auto">
              <a:xfrm>
                <a:off x="1603" y="3392"/>
                <a:ext cx="69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Line 21"/>
              <p:cNvSpPr>
                <a:spLocks noChangeShapeType="1"/>
              </p:cNvSpPr>
              <p:nvPr/>
            </p:nvSpPr>
            <p:spPr bwMode="auto">
              <a:xfrm>
                <a:off x="1603" y="3376"/>
                <a:ext cx="71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22"/>
              <p:cNvSpPr>
                <a:spLocks noChangeShapeType="1"/>
              </p:cNvSpPr>
              <p:nvPr/>
            </p:nvSpPr>
            <p:spPr bwMode="auto">
              <a:xfrm>
                <a:off x="1603" y="3357"/>
                <a:ext cx="74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23"/>
              <p:cNvSpPr>
                <a:spLocks noChangeShapeType="1"/>
              </p:cNvSpPr>
              <p:nvPr/>
            </p:nvSpPr>
            <p:spPr bwMode="auto">
              <a:xfrm>
                <a:off x="1603" y="3341"/>
                <a:ext cx="74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24"/>
              <p:cNvSpPr>
                <a:spLocks noChangeShapeType="1"/>
              </p:cNvSpPr>
              <p:nvPr/>
            </p:nvSpPr>
            <p:spPr bwMode="auto">
              <a:xfrm>
                <a:off x="1603" y="3322"/>
                <a:ext cx="74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25"/>
              <p:cNvSpPr>
                <a:spLocks noChangeShapeType="1"/>
              </p:cNvSpPr>
              <p:nvPr/>
            </p:nvSpPr>
            <p:spPr bwMode="auto">
              <a:xfrm>
                <a:off x="1603" y="3306"/>
                <a:ext cx="77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26"/>
              <p:cNvSpPr>
                <a:spLocks noChangeShapeType="1"/>
              </p:cNvSpPr>
              <p:nvPr/>
            </p:nvSpPr>
            <p:spPr bwMode="auto">
              <a:xfrm>
                <a:off x="1603" y="3289"/>
                <a:ext cx="77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27"/>
              <p:cNvSpPr>
                <a:spLocks noChangeShapeType="1"/>
              </p:cNvSpPr>
              <p:nvPr/>
            </p:nvSpPr>
            <p:spPr bwMode="auto">
              <a:xfrm>
                <a:off x="1603" y="3271"/>
                <a:ext cx="79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28"/>
              <p:cNvSpPr>
                <a:spLocks noChangeShapeType="1"/>
              </p:cNvSpPr>
              <p:nvPr/>
            </p:nvSpPr>
            <p:spPr bwMode="auto">
              <a:xfrm>
                <a:off x="1603" y="3254"/>
                <a:ext cx="80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Line 29"/>
              <p:cNvSpPr>
                <a:spLocks noChangeShapeType="1"/>
              </p:cNvSpPr>
              <p:nvPr/>
            </p:nvSpPr>
            <p:spPr bwMode="auto">
              <a:xfrm>
                <a:off x="1603" y="3238"/>
                <a:ext cx="80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Line 30"/>
              <p:cNvSpPr>
                <a:spLocks noChangeShapeType="1"/>
              </p:cNvSpPr>
              <p:nvPr/>
            </p:nvSpPr>
            <p:spPr bwMode="auto">
              <a:xfrm>
                <a:off x="1603" y="3219"/>
                <a:ext cx="80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Line 31"/>
              <p:cNvSpPr>
                <a:spLocks noChangeShapeType="1"/>
              </p:cNvSpPr>
              <p:nvPr/>
            </p:nvSpPr>
            <p:spPr bwMode="auto">
              <a:xfrm>
                <a:off x="1603" y="3203"/>
                <a:ext cx="81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Line 32"/>
              <p:cNvSpPr>
                <a:spLocks noChangeShapeType="1"/>
              </p:cNvSpPr>
              <p:nvPr/>
            </p:nvSpPr>
            <p:spPr bwMode="auto">
              <a:xfrm>
                <a:off x="1603" y="3187"/>
                <a:ext cx="81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Line 33"/>
              <p:cNvSpPr>
                <a:spLocks noChangeShapeType="1"/>
              </p:cNvSpPr>
              <p:nvPr/>
            </p:nvSpPr>
            <p:spPr bwMode="auto">
              <a:xfrm>
                <a:off x="1603" y="3168"/>
                <a:ext cx="82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Line 34"/>
              <p:cNvSpPr>
                <a:spLocks noChangeShapeType="1"/>
              </p:cNvSpPr>
              <p:nvPr/>
            </p:nvSpPr>
            <p:spPr bwMode="auto">
              <a:xfrm>
                <a:off x="1603" y="3152"/>
                <a:ext cx="83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Line 35"/>
              <p:cNvSpPr>
                <a:spLocks noChangeShapeType="1"/>
              </p:cNvSpPr>
              <p:nvPr/>
            </p:nvSpPr>
            <p:spPr bwMode="auto">
              <a:xfrm>
                <a:off x="1603" y="3135"/>
                <a:ext cx="84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Line 36"/>
              <p:cNvSpPr>
                <a:spLocks noChangeShapeType="1"/>
              </p:cNvSpPr>
              <p:nvPr/>
            </p:nvSpPr>
            <p:spPr bwMode="auto">
              <a:xfrm>
                <a:off x="1603" y="3117"/>
                <a:ext cx="84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Line 37"/>
              <p:cNvSpPr>
                <a:spLocks noChangeShapeType="1"/>
              </p:cNvSpPr>
              <p:nvPr/>
            </p:nvSpPr>
            <p:spPr bwMode="auto">
              <a:xfrm>
                <a:off x="1603" y="3100"/>
                <a:ext cx="84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Line 38"/>
              <p:cNvSpPr>
                <a:spLocks noChangeShapeType="1"/>
              </p:cNvSpPr>
              <p:nvPr/>
            </p:nvSpPr>
            <p:spPr bwMode="auto">
              <a:xfrm>
                <a:off x="1603" y="3065"/>
                <a:ext cx="87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Line 39"/>
              <p:cNvSpPr>
                <a:spLocks noChangeShapeType="1"/>
              </p:cNvSpPr>
              <p:nvPr/>
            </p:nvSpPr>
            <p:spPr bwMode="auto">
              <a:xfrm>
                <a:off x="1603" y="3049"/>
                <a:ext cx="87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Line 40"/>
              <p:cNvSpPr>
                <a:spLocks noChangeShapeType="1"/>
              </p:cNvSpPr>
              <p:nvPr/>
            </p:nvSpPr>
            <p:spPr bwMode="auto">
              <a:xfrm>
                <a:off x="1603" y="3030"/>
                <a:ext cx="88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Line 41"/>
              <p:cNvSpPr>
                <a:spLocks noChangeShapeType="1"/>
              </p:cNvSpPr>
              <p:nvPr/>
            </p:nvSpPr>
            <p:spPr bwMode="auto">
              <a:xfrm>
                <a:off x="1603" y="3014"/>
                <a:ext cx="88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Line 42"/>
              <p:cNvSpPr>
                <a:spLocks noChangeShapeType="1"/>
              </p:cNvSpPr>
              <p:nvPr/>
            </p:nvSpPr>
            <p:spPr bwMode="auto">
              <a:xfrm>
                <a:off x="1603" y="2997"/>
                <a:ext cx="89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Line 43"/>
              <p:cNvSpPr>
                <a:spLocks noChangeShapeType="1"/>
              </p:cNvSpPr>
              <p:nvPr/>
            </p:nvSpPr>
            <p:spPr bwMode="auto">
              <a:xfrm>
                <a:off x="1603" y="2979"/>
                <a:ext cx="89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Line 44"/>
              <p:cNvSpPr>
                <a:spLocks noChangeShapeType="1"/>
              </p:cNvSpPr>
              <p:nvPr/>
            </p:nvSpPr>
            <p:spPr bwMode="auto">
              <a:xfrm>
                <a:off x="1603" y="2962"/>
                <a:ext cx="89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Line 45"/>
              <p:cNvSpPr>
                <a:spLocks noChangeShapeType="1"/>
              </p:cNvSpPr>
              <p:nvPr/>
            </p:nvSpPr>
            <p:spPr bwMode="auto">
              <a:xfrm>
                <a:off x="1603" y="2946"/>
                <a:ext cx="89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Line 46"/>
              <p:cNvSpPr>
                <a:spLocks noChangeShapeType="1"/>
              </p:cNvSpPr>
              <p:nvPr/>
            </p:nvSpPr>
            <p:spPr bwMode="auto">
              <a:xfrm>
                <a:off x="1603" y="2927"/>
                <a:ext cx="8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Line 47"/>
              <p:cNvSpPr>
                <a:spLocks noChangeShapeType="1"/>
              </p:cNvSpPr>
              <p:nvPr/>
            </p:nvSpPr>
            <p:spPr bwMode="auto">
              <a:xfrm>
                <a:off x="1603" y="2911"/>
                <a:ext cx="90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Line 48"/>
              <p:cNvSpPr>
                <a:spLocks noChangeShapeType="1"/>
              </p:cNvSpPr>
              <p:nvPr/>
            </p:nvSpPr>
            <p:spPr bwMode="auto">
              <a:xfrm>
                <a:off x="1603" y="2892"/>
                <a:ext cx="91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Line 49"/>
              <p:cNvSpPr>
                <a:spLocks noChangeShapeType="1"/>
              </p:cNvSpPr>
              <p:nvPr/>
            </p:nvSpPr>
            <p:spPr bwMode="auto">
              <a:xfrm>
                <a:off x="1603" y="2876"/>
                <a:ext cx="93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50"/>
              <p:cNvSpPr>
                <a:spLocks noChangeShapeType="1"/>
              </p:cNvSpPr>
              <p:nvPr/>
            </p:nvSpPr>
            <p:spPr bwMode="auto">
              <a:xfrm>
                <a:off x="1603" y="2859"/>
                <a:ext cx="93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51"/>
              <p:cNvSpPr>
                <a:spLocks noChangeShapeType="1"/>
              </p:cNvSpPr>
              <p:nvPr/>
            </p:nvSpPr>
            <p:spPr bwMode="auto">
              <a:xfrm>
                <a:off x="1603" y="2841"/>
                <a:ext cx="93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52"/>
              <p:cNvSpPr>
                <a:spLocks noChangeShapeType="1"/>
              </p:cNvSpPr>
              <p:nvPr/>
            </p:nvSpPr>
            <p:spPr bwMode="auto">
              <a:xfrm>
                <a:off x="1603" y="2824"/>
                <a:ext cx="93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Line 53"/>
              <p:cNvSpPr>
                <a:spLocks noChangeShapeType="1"/>
              </p:cNvSpPr>
              <p:nvPr/>
            </p:nvSpPr>
            <p:spPr bwMode="auto">
              <a:xfrm>
                <a:off x="1603" y="2808"/>
                <a:ext cx="93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Line 54"/>
              <p:cNvSpPr>
                <a:spLocks noChangeShapeType="1"/>
              </p:cNvSpPr>
              <p:nvPr/>
            </p:nvSpPr>
            <p:spPr bwMode="auto">
              <a:xfrm>
                <a:off x="1603" y="2789"/>
                <a:ext cx="94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Line 55"/>
              <p:cNvSpPr>
                <a:spLocks noChangeShapeType="1"/>
              </p:cNvSpPr>
              <p:nvPr/>
            </p:nvSpPr>
            <p:spPr bwMode="auto">
              <a:xfrm>
                <a:off x="1603" y="2773"/>
                <a:ext cx="96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Line 56"/>
              <p:cNvSpPr>
                <a:spLocks noChangeShapeType="1"/>
              </p:cNvSpPr>
              <p:nvPr/>
            </p:nvSpPr>
            <p:spPr bwMode="auto">
              <a:xfrm>
                <a:off x="1603" y="2757"/>
                <a:ext cx="96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Line 57"/>
              <p:cNvSpPr>
                <a:spLocks noChangeShapeType="1"/>
              </p:cNvSpPr>
              <p:nvPr/>
            </p:nvSpPr>
            <p:spPr bwMode="auto">
              <a:xfrm>
                <a:off x="1603" y="2738"/>
                <a:ext cx="96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Line 58"/>
              <p:cNvSpPr>
                <a:spLocks noChangeShapeType="1"/>
              </p:cNvSpPr>
              <p:nvPr/>
            </p:nvSpPr>
            <p:spPr bwMode="auto">
              <a:xfrm>
                <a:off x="1603" y="2722"/>
                <a:ext cx="97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Line 59"/>
              <p:cNvSpPr>
                <a:spLocks noChangeShapeType="1"/>
              </p:cNvSpPr>
              <p:nvPr/>
            </p:nvSpPr>
            <p:spPr bwMode="auto">
              <a:xfrm>
                <a:off x="1603" y="2703"/>
                <a:ext cx="98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Line 60"/>
              <p:cNvSpPr>
                <a:spLocks noChangeShapeType="1"/>
              </p:cNvSpPr>
              <p:nvPr/>
            </p:nvSpPr>
            <p:spPr bwMode="auto">
              <a:xfrm>
                <a:off x="1603" y="2670"/>
                <a:ext cx="99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Line 61"/>
              <p:cNvSpPr>
                <a:spLocks noChangeShapeType="1"/>
              </p:cNvSpPr>
              <p:nvPr/>
            </p:nvSpPr>
            <p:spPr bwMode="auto">
              <a:xfrm>
                <a:off x="1603" y="2652"/>
                <a:ext cx="99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Line 62"/>
              <p:cNvSpPr>
                <a:spLocks noChangeShapeType="1"/>
              </p:cNvSpPr>
              <p:nvPr/>
            </p:nvSpPr>
            <p:spPr bwMode="auto">
              <a:xfrm>
                <a:off x="1603" y="2635"/>
                <a:ext cx="99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Line 63"/>
              <p:cNvSpPr>
                <a:spLocks noChangeShapeType="1"/>
              </p:cNvSpPr>
              <p:nvPr/>
            </p:nvSpPr>
            <p:spPr bwMode="auto">
              <a:xfrm>
                <a:off x="1603" y="2619"/>
                <a:ext cx="99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Line 64"/>
              <p:cNvSpPr>
                <a:spLocks noChangeShapeType="1"/>
              </p:cNvSpPr>
              <p:nvPr/>
            </p:nvSpPr>
            <p:spPr bwMode="auto">
              <a:xfrm>
                <a:off x="1603" y="2600"/>
                <a:ext cx="99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Line 65"/>
              <p:cNvSpPr>
                <a:spLocks noChangeShapeType="1"/>
              </p:cNvSpPr>
              <p:nvPr/>
            </p:nvSpPr>
            <p:spPr bwMode="auto">
              <a:xfrm>
                <a:off x="1603" y="2584"/>
                <a:ext cx="101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Line 66"/>
              <p:cNvSpPr>
                <a:spLocks noChangeShapeType="1"/>
              </p:cNvSpPr>
              <p:nvPr/>
            </p:nvSpPr>
            <p:spPr bwMode="auto">
              <a:xfrm>
                <a:off x="1603" y="2567"/>
                <a:ext cx="101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Line 67"/>
              <p:cNvSpPr>
                <a:spLocks noChangeShapeType="1"/>
              </p:cNvSpPr>
              <p:nvPr/>
            </p:nvSpPr>
            <p:spPr bwMode="auto">
              <a:xfrm>
                <a:off x="1603" y="2549"/>
                <a:ext cx="101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Line 68"/>
              <p:cNvSpPr>
                <a:spLocks noChangeShapeType="1"/>
              </p:cNvSpPr>
              <p:nvPr/>
            </p:nvSpPr>
            <p:spPr bwMode="auto">
              <a:xfrm>
                <a:off x="1603" y="2497"/>
                <a:ext cx="103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Line 69"/>
              <p:cNvSpPr>
                <a:spLocks noChangeShapeType="1"/>
              </p:cNvSpPr>
              <p:nvPr/>
            </p:nvSpPr>
            <p:spPr bwMode="auto">
              <a:xfrm>
                <a:off x="1603" y="2481"/>
                <a:ext cx="105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Line 70"/>
              <p:cNvSpPr>
                <a:spLocks noChangeShapeType="1"/>
              </p:cNvSpPr>
              <p:nvPr/>
            </p:nvSpPr>
            <p:spPr bwMode="auto">
              <a:xfrm>
                <a:off x="1603" y="2462"/>
                <a:ext cx="105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Line 71"/>
              <p:cNvSpPr>
                <a:spLocks noChangeShapeType="1"/>
              </p:cNvSpPr>
              <p:nvPr/>
            </p:nvSpPr>
            <p:spPr bwMode="auto">
              <a:xfrm>
                <a:off x="1603" y="2446"/>
                <a:ext cx="105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Line 72"/>
              <p:cNvSpPr>
                <a:spLocks noChangeShapeType="1"/>
              </p:cNvSpPr>
              <p:nvPr/>
            </p:nvSpPr>
            <p:spPr bwMode="auto">
              <a:xfrm>
                <a:off x="1603" y="2429"/>
                <a:ext cx="106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Line 73"/>
              <p:cNvSpPr>
                <a:spLocks noChangeShapeType="1"/>
              </p:cNvSpPr>
              <p:nvPr/>
            </p:nvSpPr>
            <p:spPr bwMode="auto">
              <a:xfrm>
                <a:off x="1603" y="2411"/>
                <a:ext cx="106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Line 74"/>
              <p:cNvSpPr>
                <a:spLocks noChangeShapeType="1"/>
              </p:cNvSpPr>
              <p:nvPr/>
            </p:nvSpPr>
            <p:spPr bwMode="auto">
              <a:xfrm>
                <a:off x="1603" y="2395"/>
                <a:ext cx="108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Line 75"/>
              <p:cNvSpPr>
                <a:spLocks noChangeShapeType="1"/>
              </p:cNvSpPr>
              <p:nvPr/>
            </p:nvSpPr>
            <p:spPr bwMode="auto">
              <a:xfrm>
                <a:off x="1603" y="2378"/>
                <a:ext cx="108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Line 76"/>
              <p:cNvSpPr>
                <a:spLocks noChangeShapeType="1"/>
              </p:cNvSpPr>
              <p:nvPr/>
            </p:nvSpPr>
            <p:spPr bwMode="auto">
              <a:xfrm>
                <a:off x="1603" y="2360"/>
                <a:ext cx="108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Line 77"/>
              <p:cNvSpPr>
                <a:spLocks noChangeShapeType="1"/>
              </p:cNvSpPr>
              <p:nvPr/>
            </p:nvSpPr>
            <p:spPr bwMode="auto">
              <a:xfrm>
                <a:off x="1603" y="2343"/>
                <a:ext cx="109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Line 78"/>
              <p:cNvSpPr>
                <a:spLocks noChangeShapeType="1"/>
              </p:cNvSpPr>
              <p:nvPr/>
            </p:nvSpPr>
            <p:spPr bwMode="auto">
              <a:xfrm>
                <a:off x="1603" y="2308"/>
                <a:ext cx="111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 name="Line 79"/>
              <p:cNvSpPr>
                <a:spLocks noChangeShapeType="1"/>
              </p:cNvSpPr>
              <p:nvPr/>
            </p:nvSpPr>
            <p:spPr bwMode="auto">
              <a:xfrm>
                <a:off x="1603" y="2292"/>
                <a:ext cx="112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Line 80"/>
              <p:cNvSpPr>
                <a:spLocks noChangeShapeType="1"/>
              </p:cNvSpPr>
              <p:nvPr/>
            </p:nvSpPr>
            <p:spPr bwMode="auto">
              <a:xfrm>
                <a:off x="1603" y="2273"/>
                <a:ext cx="112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Line 81"/>
              <p:cNvSpPr>
                <a:spLocks noChangeShapeType="1"/>
              </p:cNvSpPr>
              <p:nvPr/>
            </p:nvSpPr>
            <p:spPr bwMode="auto">
              <a:xfrm>
                <a:off x="1603" y="2257"/>
                <a:ext cx="112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Line 82"/>
              <p:cNvSpPr>
                <a:spLocks noChangeShapeType="1"/>
              </p:cNvSpPr>
              <p:nvPr/>
            </p:nvSpPr>
            <p:spPr bwMode="auto">
              <a:xfrm>
                <a:off x="1603" y="2240"/>
                <a:ext cx="113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 name="Line 83"/>
              <p:cNvSpPr>
                <a:spLocks noChangeShapeType="1"/>
              </p:cNvSpPr>
              <p:nvPr/>
            </p:nvSpPr>
            <p:spPr bwMode="auto">
              <a:xfrm>
                <a:off x="1603" y="2222"/>
                <a:ext cx="113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Line 84"/>
              <p:cNvSpPr>
                <a:spLocks noChangeShapeType="1"/>
              </p:cNvSpPr>
              <p:nvPr/>
            </p:nvSpPr>
            <p:spPr bwMode="auto">
              <a:xfrm>
                <a:off x="1603" y="2205"/>
                <a:ext cx="113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Line 85"/>
              <p:cNvSpPr>
                <a:spLocks noChangeShapeType="1"/>
              </p:cNvSpPr>
              <p:nvPr/>
            </p:nvSpPr>
            <p:spPr bwMode="auto">
              <a:xfrm>
                <a:off x="1603" y="2189"/>
                <a:ext cx="114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Line 86"/>
              <p:cNvSpPr>
                <a:spLocks noChangeShapeType="1"/>
              </p:cNvSpPr>
              <p:nvPr/>
            </p:nvSpPr>
            <p:spPr bwMode="auto">
              <a:xfrm>
                <a:off x="1603" y="2170"/>
                <a:ext cx="115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Line 87"/>
              <p:cNvSpPr>
                <a:spLocks noChangeShapeType="1"/>
              </p:cNvSpPr>
              <p:nvPr/>
            </p:nvSpPr>
            <p:spPr bwMode="auto">
              <a:xfrm>
                <a:off x="1603" y="2135"/>
                <a:ext cx="116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Line 88"/>
              <p:cNvSpPr>
                <a:spLocks noChangeShapeType="1"/>
              </p:cNvSpPr>
              <p:nvPr/>
            </p:nvSpPr>
            <p:spPr bwMode="auto">
              <a:xfrm>
                <a:off x="1603" y="2119"/>
                <a:ext cx="116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Line 89"/>
              <p:cNvSpPr>
                <a:spLocks noChangeShapeType="1"/>
              </p:cNvSpPr>
              <p:nvPr/>
            </p:nvSpPr>
            <p:spPr bwMode="auto">
              <a:xfrm>
                <a:off x="1603" y="2102"/>
                <a:ext cx="11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Line 90"/>
              <p:cNvSpPr>
                <a:spLocks noChangeShapeType="1"/>
              </p:cNvSpPr>
              <p:nvPr/>
            </p:nvSpPr>
            <p:spPr bwMode="auto">
              <a:xfrm>
                <a:off x="1603" y="2084"/>
                <a:ext cx="117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Line 91"/>
              <p:cNvSpPr>
                <a:spLocks noChangeShapeType="1"/>
              </p:cNvSpPr>
              <p:nvPr/>
            </p:nvSpPr>
            <p:spPr bwMode="auto">
              <a:xfrm>
                <a:off x="1603" y="2067"/>
                <a:ext cx="118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Line 92"/>
              <p:cNvSpPr>
                <a:spLocks noChangeShapeType="1"/>
              </p:cNvSpPr>
              <p:nvPr/>
            </p:nvSpPr>
            <p:spPr bwMode="auto">
              <a:xfrm>
                <a:off x="1603" y="2051"/>
                <a:ext cx="118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3" name="Line 93"/>
              <p:cNvSpPr>
                <a:spLocks noChangeShapeType="1"/>
              </p:cNvSpPr>
              <p:nvPr/>
            </p:nvSpPr>
            <p:spPr bwMode="auto">
              <a:xfrm>
                <a:off x="1603" y="2032"/>
                <a:ext cx="118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Line 94"/>
              <p:cNvSpPr>
                <a:spLocks noChangeShapeType="1"/>
              </p:cNvSpPr>
              <p:nvPr/>
            </p:nvSpPr>
            <p:spPr bwMode="auto">
              <a:xfrm>
                <a:off x="1603" y="2016"/>
                <a:ext cx="118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Line 95"/>
              <p:cNvSpPr>
                <a:spLocks noChangeShapeType="1"/>
              </p:cNvSpPr>
              <p:nvPr/>
            </p:nvSpPr>
            <p:spPr bwMode="auto">
              <a:xfrm>
                <a:off x="1603" y="2000"/>
                <a:ext cx="119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96"/>
              <p:cNvSpPr>
                <a:spLocks noChangeShapeType="1"/>
              </p:cNvSpPr>
              <p:nvPr/>
            </p:nvSpPr>
            <p:spPr bwMode="auto">
              <a:xfrm>
                <a:off x="1603" y="1981"/>
                <a:ext cx="119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97"/>
              <p:cNvSpPr>
                <a:spLocks noChangeShapeType="1"/>
              </p:cNvSpPr>
              <p:nvPr/>
            </p:nvSpPr>
            <p:spPr bwMode="auto">
              <a:xfrm>
                <a:off x="1603" y="1965"/>
                <a:ext cx="119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Line 98"/>
              <p:cNvSpPr>
                <a:spLocks noChangeShapeType="1"/>
              </p:cNvSpPr>
              <p:nvPr/>
            </p:nvSpPr>
            <p:spPr bwMode="auto">
              <a:xfrm>
                <a:off x="1603" y="1946"/>
                <a:ext cx="120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9" name="Line 99"/>
              <p:cNvSpPr>
                <a:spLocks noChangeShapeType="1"/>
              </p:cNvSpPr>
              <p:nvPr/>
            </p:nvSpPr>
            <p:spPr bwMode="auto">
              <a:xfrm>
                <a:off x="1603" y="1930"/>
                <a:ext cx="120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Line 100"/>
              <p:cNvSpPr>
                <a:spLocks noChangeShapeType="1"/>
              </p:cNvSpPr>
              <p:nvPr/>
            </p:nvSpPr>
            <p:spPr bwMode="auto">
              <a:xfrm>
                <a:off x="1603" y="1913"/>
                <a:ext cx="121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Line 101"/>
              <p:cNvSpPr>
                <a:spLocks noChangeShapeType="1"/>
              </p:cNvSpPr>
              <p:nvPr/>
            </p:nvSpPr>
            <p:spPr bwMode="auto">
              <a:xfrm>
                <a:off x="1603" y="1895"/>
                <a:ext cx="122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Line 102"/>
              <p:cNvSpPr>
                <a:spLocks noChangeShapeType="1"/>
              </p:cNvSpPr>
              <p:nvPr/>
            </p:nvSpPr>
            <p:spPr bwMode="auto">
              <a:xfrm>
                <a:off x="1603" y="1878"/>
                <a:ext cx="123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103"/>
              <p:cNvSpPr>
                <a:spLocks noChangeShapeType="1"/>
              </p:cNvSpPr>
              <p:nvPr/>
            </p:nvSpPr>
            <p:spPr bwMode="auto">
              <a:xfrm>
                <a:off x="1603" y="1862"/>
                <a:ext cx="124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104"/>
              <p:cNvSpPr>
                <a:spLocks noChangeShapeType="1"/>
              </p:cNvSpPr>
              <p:nvPr/>
            </p:nvSpPr>
            <p:spPr bwMode="auto">
              <a:xfrm>
                <a:off x="1603" y="1843"/>
                <a:ext cx="125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105"/>
              <p:cNvSpPr>
                <a:spLocks noChangeShapeType="1"/>
              </p:cNvSpPr>
              <p:nvPr/>
            </p:nvSpPr>
            <p:spPr bwMode="auto">
              <a:xfrm>
                <a:off x="1603" y="1827"/>
                <a:ext cx="125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Line 106"/>
              <p:cNvSpPr>
                <a:spLocks noChangeShapeType="1"/>
              </p:cNvSpPr>
              <p:nvPr/>
            </p:nvSpPr>
            <p:spPr bwMode="auto">
              <a:xfrm>
                <a:off x="1603" y="1810"/>
                <a:ext cx="126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7" name="Line 107"/>
              <p:cNvSpPr>
                <a:spLocks noChangeShapeType="1"/>
              </p:cNvSpPr>
              <p:nvPr/>
            </p:nvSpPr>
            <p:spPr bwMode="auto">
              <a:xfrm>
                <a:off x="1603" y="1792"/>
                <a:ext cx="126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108"/>
              <p:cNvSpPr>
                <a:spLocks noChangeShapeType="1"/>
              </p:cNvSpPr>
              <p:nvPr/>
            </p:nvSpPr>
            <p:spPr bwMode="auto">
              <a:xfrm>
                <a:off x="1603" y="1775"/>
                <a:ext cx="127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Line 109"/>
              <p:cNvSpPr>
                <a:spLocks noChangeShapeType="1"/>
              </p:cNvSpPr>
              <p:nvPr/>
            </p:nvSpPr>
            <p:spPr bwMode="auto">
              <a:xfrm>
                <a:off x="1603" y="1757"/>
                <a:ext cx="128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110"/>
              <p:cNvSpPr>
                <a:spLocks noChangeShapeType="1"/>
              </p:cNvSpPr>
              <p:nvPr/>
            </p:nvSpPr>
            <p:spPr bwMode="auto">
              <a:xfrm>
                <a:off x="1603" y="1740"/>
                <a:ext cx="130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Line 111"/>
              <p:cNvSpPr>
                <a:spLocks noChangeShapeType="1"/>
              </p:cNvSpPr>
              <p:nvPr/>
            </p:nvSpPr>
            <p:spPr bwMode="auto">
              <a:xfrm>
                <a:off x="1603" y="1724"/>
                <a:ext cx="131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Line 112"/>
              <p:cNvSpPr>
                <a:spLocks noChangeShapeType="1"/>
              </p:cNvSpPr>
              <p:nvPr/>
            </p:nvSpPr>
            <p:spPr bwMode="auto">
              <a:xfrm>
                <a:off x="1603" y="1705"/>
                <a:ext cx="131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113"/>
              <p:cNvSpPr>
                <a:spLocks noChangeShapeType="1"/>
              </p:cNvSpPr>
              <p:nvPr/>
            </p:nvSpPr>
            <p:spPr bwMode="auto">
              <a:xfrm>
                <a:off x="1603" y="1689"/>
                <a:ext cx="131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114"/>
              <p:cNvSpPr>
                <a:spLocks noChangeShapeType="1"/>
              </p:cNvSpPr>
              <p:nvPr/>
            </p:nvSpPr>
            <p:spPr bwMode="auto">
              <a:xfrm>
                <a:off x="1603" y="1672"/>
                <a:ext cx="132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 name="Line 115"/>
              <p:cNvSpPr>
                <a:spLocks noChangeShapeType="1"/>
              </p:cNvSpPr>
              <p:nvPr/>
            </p:nvSpPr>
            <p:spPr bwMode="auto">
              <a:xfrm>
                <a:off x="1603" y="1654"/>
                <a:ext cx="133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Line 116"/>
              <p:cNvSpPr>
                <a:spLocks noChangeShapeType="1"/>
              </p:cNvSpPr>
              <p:nvPr/>
            </p:nvSpPr>
            <p:spPr bwMode="auto">
              <a:xfrm>
                <a:off x="1603" y="1637"/>
                <a:ext cx="134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 name="Line 117"/>
              <p:cNvSpPr>
                <a:spLocks noChangeShapeType="1"/>
              </p:cNvSpPr>
              <p:nvPr/>
            </p:nvSpPr>
            <p:spPr bwMode="auto">
              <a:xfrm>
                <a:off x="1603" y="1621"/>
                <a:ext cx="134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118"/>
              <p:cNvSpPr>
                <a:spLocks noChangeShapeType="1"/>
              </p:cNvSpPr>
              <p:nvPr/>
            </p:nvSpPr>
            <p:spPr bwMode="auto">
              <a:xfrm>
                <a:off x="1603" y="1603"/>
                <a:ext cx="134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119"/>
              <p:cNvSpPr>
                <a:spLocks noChangeShapeType="1"/>
              </p:cNvSpPr>
              <p:nvPr/>
            </p:nvSpPr>
            <p:spPr bwMode="auto">
              <a:xfrm>
                <a:off x="1603" y="1586"/>
                <a:ext cx="136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120"/>
              <p:cNvSpPr>
                <a:spLocks noChangeShapeType="1"/>
              </p:cNvSpPr>
              <p:nvPr/>
            </p:nvSpPr>
            <p:spPr bwMode="auto">
              <a:xfrm>
                <a:off x="1603" y="1568"/>
                <a:ext cx="136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121"/>
              <p:cNvSpPr>
                <a:spLocks noChangeShapeType="1"/>
              </p:cNvSpPr>
              <p:nvPr/>
            </p:nvSpPr>
            <p:spPr bwMode="auto">
              <a:xfrm>
                <a:off x="1603" y="1551"/>
                <a:ext cx="136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122"/>
              <p:cNvSpPr>
                <a:spLocks noChangeShapeType="1"/>
              </p:cNvSpPr>
              <p:nvPr/>
            </p:nvSpPr>
            <p:spPr bwMode="auto">
              <a:xfrm>
                <a:off x="1603" y="1535"/>
                <a:ext cx="13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123"/>
              <p:cNvSpPr>
                <a:spLocks noChangeShapeType="1"/>
              </p:cNvSpPr>
              <p:nvPr/>
            </p:nvSpPr>
            <p:spPr bwMode="auto">
              <a:xfrm>
                <a:off x="1603" y="1500"/>
                <a:ext cx="13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Line 124"/>
              <p:cNvSpPr>
                <a:spLocks noChangeShapeType="1"/>
              </p:cNvSpPr>
              <p:nvPr/>
            </p:nvSpPr>
            <p:spPr bwMode="auto">
              <a:xfrm>
                <a:off x="1603" y="1483"/>
                <a:ext cx="13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125"/>
              <p:cNvSpPr>
                <a:spLocks noChangeShapeType="1"/>
              </p:cNvSpPr>
              <p:nvPr/>
            </p:nvSpPr>
            <p:spPr bwMode="auto">
              <a:xfrm>
                <a:off x="1603" y="1465"/>
                <a:ext cx="137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126"/>
              <p:cNvSpPr>
                <a:spLocks noChangeShapeType="1"/>
              </p:cNvSpPr>
              <p:nvPr/>
            </p:nvSpPr>
            <p:spPr bwMode="auto">
              <a:xfrm>
                <a:off x="1603" y="1448"/>
                <a:ext cx="138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127"/>
              <p:cNvSpPr>
                <a:spLocks noChangeShapeType="1"/>
              </p:cNvSpPr>
              <p:nvPr/>
            </p:nvSpPr>
            <p:spPr bwMode="auto">
              <a:xfrm>
                <a:off x="1603" y="1432"/>
                <a:ext cx="139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Line 128"/>
              <p:cNvSpPr>
                <a:spLocks noChangeShapeType="1"/>
              </p:cNvSpPr>
              <p:nvPr/>
            </p:nvSpPr>
            <p:spPr bwMode="auto">
              <a:xfrm>
                <a:off x="1603" y="1413"/>
                <a:ext cx="13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129"/>
              <p:cNvSpPr>
                <a:spLocks noChangeShapeType="1"/>
              </p:cNvSpPr>
              <p:nvPr/>
            </p:nvSpPr>
            <p:spPr bwMode="auto">
              <a:xfrm>
                <a:off x="1603" y="1397"/>
                <a:ext cx="13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130"/>
              <p:cNvSpPr>
                <a:spLocks noChangeShapeType="1"/>
              </p:cNvSpPr>
              <p:nvPr/>
            </p:nvSpPr>
            <p:spPr bwMode="auto">
              <a:xfrm>
                <a:off x="1603" y="1378"/>
                <a:ext cx="13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Line 131"/>
              <p:cNvSpPr>
                <a:spLocks noChangeShapeType="1"/>
              </p:cNvSpPr>
              <p:nvPr/>
            </p:nvSpPr>
            <p:spPr bwMode="auto">
              <a:xfrm>
                <a:off x="1603" y="1362"/>
                <a:ext cx="140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132"/>
              <p:cNvSpPr>
                <a:spLocks noChangeShapeType="1"/>
              </p:cNvSpPr>
              <p:nvPr/>
            </p:nvSpPr>
            <p:spPr bwMode="auto">
              <a:xfrm>
                <a:off x="1603" y="1327"/>
                <a:ext cx="140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133"/>
              <p:cNvSpPr>
                <a:spLocks noChangeShapeType="1"/>
              </p:cNvSpPr>
              <p:nvPr/>
            </p:nvSpPr>
            <p:spPr bwMode="auto">
              <a:xfrm>
                <a:off x="1603" y="1310"/>
                <a:ext cx="141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Line 134"/>
              <p:cNvSpPr>
                <a:spLocks noChangeShapeType="1"/>
              </p:cNvSpPr>
              <p:nvPr/>
            </p:nvSpPr>
            <p:spPr bwMode="auto">
              <a:xfrm>
                <a:off x="1603" y="1294"/>
                <a:ext cx="141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Line 135"/>
              <p:cNvSpPr>
                <a:spLocks noChangeShapeType="1"/>
              </p:cNvSpPr>
              <p:nvPr/>
            </p:nvSpPr>
            <p:spPr bwMode="auto">
              <a:xfrm>
                <a:off x="1603" y="1275"/>
                <a:ext cx="143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Line 136"/>
              <p:cNvSpPr>
                <a:spLocks noChangeShapeType="1"/>
              </p:cNvSpPr>
              <p:nvPr/>
            </p:nvSpPr>
            <p:spPr bwMode="auto">
              <a:xfrm>
                <a:off x="1603" y="1259"/>
                <a:ext cx="143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 name="Line 137"/>
              <p:cNvSpPr>
                <a:spLocks noChangeShapeType="1"/>
              </p:cNvSpPr>
              <p:nvPr/>
            </p:nvSpPr>
            <p:spPr bwMode="auto">
              <a:xfrm>
                <a:off x="1603" y="1243"/>
                <a:ext cx="143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138"/>
              <p:cNvSpPr>
                <a:spLocks noChangeShapeType="1"/>
              </p:cNvSpPr>
              <p:nvPr/>
            </p:nvSpPr>
            <p:spPr bwMode="auto">
              <a:xfrm>
                <a:off x="1603" y="1224"/>
                <a:ext cx="144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Line 139"/>
              <p:cNvSpPr>
                <a:spLocks noChangeShapeType="1"/>
              </p:cNvSpPr>
              <p:nvPr/>
            </p:nvSpPr>
            <p:spPr bwMode="auto">
              <a:xfrm>
                <a:off x="1603" y="1208"/>
                <a:ext cx="146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Line 140"/>
              <p:cNvSpPr>
                <a:spLocks noChangeShapeType="1"/>
              </p:cNvSpPr>
              <p:nvPr/>
            </p:nvSpPr>
            <p:spPr bwMode="auto">
              <a:xfrm>
                <a:off x="1603" y="1189"/>
                <a:ext cx="146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Line 141"/>
              <p:cNvSpPr>
                <a:spLocks noChangeShapeType="1"/>
              </p:cNvSpPr>
              <p:nvPr/>
            </p:nvSpPr>
            <p:spPr bwMode="auto">
              <a:xfrm>
                <a:off x="1603" y="1173"/>
                <a:ext cx="148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142"/>
              <p:cNvSpPr>
                <a:spLocks noChangeShapeType="1"/>
              </p:cNvSpPr>
              <p:nvPr/>
            </p:nvSpPr>
            <p:spPr bwMode="auto">
              <a:xfrm>
                <a:off x="1603" y="1156"/>
                <a:ext cx="152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Line 143"/>
              <p:cNvSpPr>
                <a:spLocks noChangeShapeType="1"/>
              </p:cNvSpPr>
              <p:nvPr/>
            </p:nvSpPr>
            <p:spPr bwMode="auto">
              <a:xfrm>
                <a:off x="1603" y="1138"/>
                <a:ext cx="152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144"/>
              <p:cNvSpPr>
                <a:spLocks noChangeShapeType="1"/>
              </p:cNvSpPr>
              <p:nvPr/>
            </p:nvSpPr>
            <p:spPr bwMode="auto">
              <a:xfrm>
                <a:off x="1603" y="1121"/>
                <a:ext cx="153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145"/>
              <p:cNvSpPr>
                <a:spLocks noChangeShapeType="1"/>
              </p:cNvSpPr>
              <p:nvPr/>
            </p:nvSpPr>
            <p:spPr bwMode="auto">
              <a:xfrm>
                <a:off x="1603" y="1105"/>
                <a:ext cx="153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Line 146"/>
              <p:cNvSpPr>
                <a:spLocks noChangeShapeType="1"/>
              </p:cNvSpPr>
              <p:nvPr/>
            </p:nvSpPr>
            <p:spPr bwMode="auto">
              <a:xfrm>
                <a:off x="1603" y="1086"/>
                <a:ext cx="154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147"/>
              <p:cNvSpPr>
                <a:spLocks noChangeShapeType="1"/>
              </p:cNvSpPr>
              <p:nvPr/>
            </p:nvSpPr>
            <p:spPr bwMode="auto">
              <a:xfrm>
                <a:off x="1603" y="1070"/>
                <a:ext cx="154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148"/>
              <p:cNvSpPr>
                <a:spLocks noChangeShapeType="1"/>
              </p:cNvSpPr>
              <p:nvPr/>
            </p:nvSpPr>
            <p:spPr bwMode="auto">
              <a:xfrm>
                <a:off x="1603" y="1053"/>
                <a:ext cx="155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Line 149"/>
              <p:cNvSpPr>
                <a:spLocks noChangeShapeType="1"/>
              </p:cNvSpPr>
              <p:nvPr/>
            </p:nvSpPr>
            <p:spPr bwMode="auto">
              <a:xfrm>
                <a:off x="1603" y="1035"/>
                <a:ext cx="156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Line 150"/>
              <p:cNvSpPr>
                <a:spLocks noChangeShapeType="1"/>
              </p:cNvSpPr>
              <p:nvPr/>
            </p:nvSpPr>
            <p:spPr bwMode="auto">
              <a:xfrm>
                <a:off x="1603" y="1018"/>
                <a:ext cx="157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Line 151"/>
              <p:cNvSpPr>
                <a:spLocks noChangeShapeType="1"/>
              </p:cNvSpPr>
              <p:nvPr/>
            </p:nvSpPr>
            <p:spPr bwMode="auto">
              <a:xfrm>
                <a:off x="1603" y="1000"/>
                <a:ext cx="157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Line 152"/>
              <p:cNvSpPr>
                <a:spLocks noChangeShapeType="1"/>
              </p:cNvSpPr>
              <p:nvPr/>
            </p:nvSpPr>
            <p:spPr bwMode="auto">
              <a:xfrm>
                <a:off x="1603" y="983"/>
                <a:ext cx="158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153"/>
              <p:cNvSpPr>
                <a:spLocks noChangeShapeType="1"/>
              </p:cNvSpPr>
              <p:nvPr/>
            </p:nvSpPr>
            <p:spPr bwMode="auto">
              <a:xfrm>
                <a:off x="1603" y="967"/>
                <a:ext cx="159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Line 154"/>
              <p:cNvSpPr>
                <a:spLocks noChangeShapeType="1"/>
              </p:cNvSpPr>
              <p:nvPr/>
            </p:nvSpPr>
            <p:spPr bwMode="auto">
              <a:xfrm>
                <a:off x="1603" y="932"/>
                <a:ext cx="160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Line 155"/>
              <p:cNvSpPr>
                <a:spLocks noChangeShapeType="1"/>
              </p:cNvSpPr>
              <p:nvPr/>
            </p:nvSpPr>
            <p:spPr bwMode="auto">
              <a:xfrm>
                <a:off x="1603" y="915"/>
                <a:ext cx="161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Line 156"/>
              <p:cNvSpPr>
                <a:spLocks noChangeShapeType="1"/>
              </p:cNvSpPr>
              <p:nvPr/>
            </p:nvSpPr>
            <p:spPr bwMode="auto">
              <a:xfrm>
                <a:off x="1603" y="897"/>
                <a:ext cx="163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Line 157"/>
              <p:cNvSpPr>
                <a:spLocks noChangeShapeType="1"/>
              </p:cNvSpPr>
              <p:nvPr/>
            </p:nvSpPr>
            <p:spPr bwMode="auto">
              <a:xfrm>
                <a:off x="1603" y="880"/>
                <a:ext cx="164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Line 158"/>
              <p:cNvSpPr>
                <a:spLocks noChangeShapeType="1"/>
              </p:cNvSpPr>
              <p:nvPr/>
            </p:nvSpPr>
            <p:spPr bwMode="auto">
              <a:xfrm>
                <a:off x="1603" y="864"/>
                <a:ext cx="164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159"/>
              <p:cNvSpPr>
                <a:spLocks noChangeShapeType="1"/>
              </p:cNvSpPr>
              <p:nvPr/>
            </p:nvSpPr>
            <p:spPr bwMode="auto">
              <a:xfrm>
                <a:off x="1603" y="845"/>
                <a:ext cx="165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160"/>
              <p:cNvSpPr>
                <a:spLocks noChangeShapeType="1"/>
              </p:cNvSpPr>
              <p:nvPr/>
            </p:nvSpPr>
            <p:spPr bwMode="auto">
              <a:xfrm>
                <a:off x="1603" y="829"/>
                <a:ext cx="166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161"/>
              <p:cNvSpPr>
                <a:spLocks noChangeShapeType="1"/>
              </p:cNvSpPr>
              <p:nvPr/>
            </p:nvSpPr>
            <p:spPr bwMode="auto">
              <a:xfrm>
                <a:off x="1603" y="811"/>
                <a:ext cx="167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162"/>
              <p:cNvSpPr>
                <a:spLocks noChangeShapeType="1"/>
              </p:cNvSpPr>
              <p:nvPr/>
            </p:nvSpPr>
            <p:spPr bwMode="auto">
              <a:xfrm>
                <a:off x="1603" y="794"/>
                <a:ext cx="167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163"/>
              <p:cNvSpPr>
                <a:spLocks noChangeShapeType="1"/>
              </p:cNvSpPr>
              <p:nvPr/>
            </p:nvSpPr>
            <p:spPr bwMode="auto">
              <a:xfrm>
                <a:off x="1603" y="778"/>
                <a:ext cx="167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164"/>
              <p:cNvSpPr>
                <a:spLocks noChangeShapeType="1"/>
              </p:cNvSpPr>
              <p:nvPr/>
            </p:nvSpPr>
            <p:spPr bwMode="auto">
              <a:xfrm>
                <a:off x="1603" y="759"/>
                <a:ext cx="169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Line 165"/>
              <p:cNvSpPr>
                <a:spLocks noChangeShapeType="1"/>
              </p:cNvSpPr>
              <p:nvPr/>
            </p:nvSpPr>
            <p:spPr bwMode="auto">
              <a:xfrm>
                <a:off x="1603" y="743"/>
                <a:ext cx="170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Line 166"/>
              <p:cNvSpPr>
                <a:spLocks noChangeShapeType="1"/>
              </p:cNvSpPr>
              <p:nvPr/>
            </p:nvSpPr>
            <p:spPr bwMode="auto">
              <a:xfrm>
                <a:off x="1603" y="726"/>
                <a:ext cx="171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Line 167"/>
              <p:cNvSpPr>
                <a:spLocks noChangeShapeType="1"/>
              </p:cNvSpPr>
              <p:nvPr/>
            </p:nvSpPr>
            <p:spPr bwMode="auto">
              <a:xfrm>
                <a:off x="1603" y="708"/>
                <a:ext cx="172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Line 168"/>
              <p:cNvSpPr>
                <a:spLocks noChangeShapeType="1"/>
              </p:cNvSpPr>
              <p:nvPr/>
            </p:nvSpPr>
            <p:spPr bwMode="auto">
              <a:xfrm>
                <a:off x="1603" y="691"/>
                <a:ext cx="172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169"/>
              <p:cNvSpPr>
                <a:spLocks noChangeShapeType="1"/>
              </p:cNvSpPr>
              <p:nvPr/>
            </p:nvSpPr>
            <p:spPr bwMode="auto">
              <a:xfrm>
                <a:off x="1603" y="675"/>
                <a:ext cx="174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170"/>
              <p:cNvSpPr>
                <a:spLocks noChangeShapeType="1"/>
              </p:cNvSpPr>
              <p:nvPr/>
            </p:nvSpPr>
            <p:spPr bwMode="auto">
              <a:xfrm>
                <a:off x="1603" y="656"/>
                <a:ext cx="174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171"/>
              <p:cNvSpPr>
                <a:spLocks noChangeShapeType="1"/>
              </p:cNvSpPr>
              <p:nvPr/>
            </p:nvSpPr>
            <p:spPr bwMode="auto">
              <a:xfrm>
                <a:off x="1603" y="640"/>
                <a:ext cx="1751"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Line 172"/>
              <p:cNvSpPr>
                <a:spLocks noChangeShapeType="1"/>
              </p:cNvSpPr>
              <p:nvPr/>
            </p:nvSpPr>
            <p:spPr bwMode="auto">
              <a:xfrm>
                <a:off x="1603" y="623"/>
                <a:ext cx="175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Line 173"/>
              <p:cNvSpPr>
                <a:spLocks noChangeShapeType="1"/>
              </p:cNvSpPr>
              <p:nvPr/>
            </p:nvSpPr>
            <p:spPr bwMode="auto">
              <a:xfrm>
                <a:off x="1603" y="588"/>
                <a:ext cx="176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174"/>
              <p:cNvSpPr>
                <a:spLocks noChangeShapeType="1"/>
              </p:cNvSpPr>
              <p:nvPr/>
            </p:nvSpPr>
            <p:spPr bwMode="auto">
              <a:xfrm>
                <a:off x="1603" y="570"/>
                <a:ext cx="176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175"/>
              <p:cNvSpPr>
                <a:spLocks noChangeShapeType="1"/>
              </p:cNvSpPr>
              <p:nvPr/>
            </p:nvSpPr>
            <p:spPr bwMode="auto">
              <a:xfrm>
                <a:off x="1603" y="553"/>
                <a:ext cx="177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176"/>
              <p:cNvSpPr>
                <a:spLocks noChangeShapeType="1"/>
              </p:cNvSpPr>
              <p:nvPr/>
            </p:nvSpPr>
            <p:spPr bwMode="auto">
              <a:xfrm>
                <a:off x="1603" y="537"/>
                <a:ext cx="178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177"/>
              <p:cNvSpPr>
                <a:spLocks noChangeShapeType="1"/>
              </p:cNvSpPr>
              <p:nvPr/>
            </p:nvSpPr>
            <p:spPr bwMode="auto">
              <a:xfrm>
                <a:off x="1603" y="518"/>
                <a:ext cx="179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178"/>
              <p:cNvSpPr>
                <a:spLocks noChangeShapeType="1"/>
              </p:cNvSpPr>
              <p:nvPr/>
            </p:nvSpPr>
            <p:spPr bwMode="auto">
              <a:xfrm>
                <a:off x="1603" y="502"/>
                <a:ext cx="17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Line 179"/>
              <p:cNvSpPr>
                <a:spLocks noChangeShapeType="1"/>
              </p:cNvSpPr>
              <p:nvPr/>
            </p:nvSpPr>
            <p:spPr bwMode="auto">
              <a:xfrm>
                <a:off x="1603" y="485"/>
                <a:ext cx="1807"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Line 180"/>
              <p:cNvSpPr>
                <a:spLocks noChangeShapeType="1"/>
              </p:cNvSpPr>
              <p:nvPr/>
            </p:nvSpPr>
            <p:spPr bwMode="auto">
              <a:xfrm>
                <a:off x="1603" y="467"/>
                <a:ext cx="180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181"/>
              <p:cNvSpPr>
                <a:spLocks noChangeShapeType="1"/>
              </p:cNvSpPr>
              <p:nvPr/>
            </p:nvSpPr>
            <p:spPr bwMode="auto">
              <a:xfrm>
                <a:off x="1603" y="451"/>
                <a:ext cx="181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Line 182"/>
              <p:cNvSpPr>
                <a:spLocks noChangeShapeType="1"/>
              </p:cNvSpPr>
              <p:nvPr/>
            </p:nvSpPr>
            <p:spPr bwMode="auto">
              <a:xfrm>
                <a:off x="1603" y="416"/>
                <a:ext cx="1846"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Line 183"/>
              <p:cNvSpPr>
                <a:spLocks noChangeShapeType="1"/>
              </p:cNvSpPr>
              <p:nvPr/>
            </p:nvSpPr>
            <p:spPr bwMode="auto">
              <a:xfrm>
                <a:off x="1603" y="399"/>
                <a:ext cx="1852"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184"/>
              <p:cNvSpPr>
                <a:spLocks noChangeShapeType="1"/>
              </p:cNvSpPr>
              <p:nvPr/>
            </p:nvSpPr>
            <p:spPr bwMode="auto">
              <a:xfrm>
                <a:off x="1603" y="381"/>
                <a:ext cx="1854"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185"/>
              <p:cNvSpPr>
                <a:spLocks noChangeShapeType="1"/>
              </p:cNvSpPr>
              <p:nvPr/>
            </p:nvSpPr>
            <p:spPr bwMode="auto">
              <a:xfrm>
                <a:off x="1603" y="364"/>
                <a:ext cx="1860"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186"/>
              <p:cNvSpPr>
                <a:spLocks noChangeShapeType="1"/>
              </p:cNvSpPr>
              <p:nvPr/>
            </p:nvSpPr>
            <p:spPr bwMode="auto">
              <a:xfrm>
                <a:off x="1603" y="348"/>
                <a:ext cx="1875"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187"/>
              <p:cNvSpPr>
                <a:spLocks noChangeShapeType="1"/>
              </p:cNvSpPr>
              <p:nvPr/>
            </p:nvSpPr>
            <p:spPr bwMode="auto">
              <a:xfrm>
                <a:off x="1603" y="313"/>
                <a:ext cx="187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188"/>
              <p:cNvSpPr>
                <a:spLocks noChangeShapeType="1"/>
              </p:cNvSpPr>
              <p:nvPr/>
            </p:nvSpPr>
            <p:spPr bwMode="auto">
              <a:xfrm>
                <a:off x="1603" y="296"/>
                <a:ext cx="1893"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189"/>
              <p:cNvSpPr>
                <a:spLocks noChangeShapeType="1"/>
              </p:cNvSpPr>
              <p:nvPr/>
            </p:nvSpPr>
            <p:spPr bwMode="auto">
              <a:xfrm>
                <a:off x="1603" y="278"/>
                <a:ext cx="1899"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190"/>
              <p:cNvSpPr>
                <a:spLocks noChangeShapeType="1"/>
              </p:cNvSpPr>
              <p:nvPr/>
            </p:nvSpPr>
            <p:spPr bwMode="auto">
              <a:xfrm>
                <a:off x="1603" y="261"/>
                <a:ext cx="1908" cy="0"/>
              </a:xfrm>
              <a:prstGeom prst="line">
                <a:avLst/>
              </a:prstGeom>
              <a:noFill/>
              <a:ln w="1905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191"/>
              <p:cNvSpPr>
                <a:spLocks noChangeShapeType="1"/>
              </p:cNvSpPr>
              <p:nvPr/>
            </p:nvSpPr>
            <p:spPr bwMode="auto">
              <a:xfrm>
                <a:off x="1603" y="3616"/>
                <a:ext cx="323"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192"/>
              <p:cNvSpPr>
                <a:spLocks noChangeShapeType="1"/>
              </p:cNvSpPr>
              <p:nvPr/>
            </p:nvSpPr>
            <p:spPr bwMode="auto">
              <a:xfrm>
                <a:off x="1603" y="3082"/>
                <a:ext cx="858"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Line 193"/>
              <p:cNvSpPr>
                <a:spLocks noChangeShapeType="1"/>
              </p:cNvSpPr>
              <p:nvPr/>
            </p:nvSpPr>
            <p:spPr bwMode="auto">
              <a:xfrm>
                <a:off x="1603" y="2687"/>
                <a:ext cx="990"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Line 194"/>
              <p:cNvSpPr>
                <a:spLocks noChangeShapeType="1"/>
              </p:cNvSpPr>
              <p:nvPr/>
            </p:nvSpPr>
            <p:spPr bwMode="auto">
              <a:xfrm>
                <a:off x="1603" y="2532"/>
                <a:ext cx="1021"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Line 195"/>
              <p:cNvSpPr>
                <a:spLocks noChangeShapeType="1"/>
              </p:cNvSpPr>
              <p:nvPr/>
            </p:nvSpPr>
            <p:spPr bwMode="auto">
              <a:xfrm>
                <a:off x="1603" y="2514"/>
                <a:ext cx="1027"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Line 196"/>
              <p:cNvSpPr>
                <a:spLocks noChangeShapeType="1"/>
              </p:cNvSpPr>
              <p:nvPr/>
            </p:nvSpPr>
            <p:spPr bwMode="auto">
              <a:xfrm>
                <a:off x="1603" y="2154"/>
                <a:ext cx="1161"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Line 197"/>
              <p:cNvSpPr>
                <a:spLocks noChangeShapeType="1"/>
              </p:cNvSpPr>
              <p:nvPr/>
            </p:nvSpPr>
            <p:spPr bwMode="auto">
              <a:xfrm>
                <a:off x="1603" y="1516"/>
                <a:ext cx="1373"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Line 198"/>
              <p:cNvSpPr>
                <a:spLocks noChangeShapeType="1"/>
              </p:cNvSpPr>
              <p:nvPr/>
            </p:nvSpPr>
            <p:spPr bwMode="auto">
              <a:xfrm>
                <a:off x="1603" y="1345"/>
                <a:ext cx="1401"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199"/>
              <p:cNvSpPr>
                <a:spLocks noChangeShapeType="1"/>
              </p:cNvSpPr>
              <p:nvPr/>
            </p:nvSpPr>
            <p:spPr bwMode="auto">
              <a:xfrm>
                <a:off x="1603" y="605"/>
                <a:ext cx="1766"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Line 200"/>
              <p:cNvSpPr>
                <a:spLocks noChangeShapeType="1"/>
              </p:cNvSpPr>
              <p:nvPr/>
            </p:nvSpPr>
            <p:spPr bwMode="auto">
              <a:xfrm>
                <a:off x="1603" y="434"/>
                <a:ext cx="1846"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201"/>
              <p:cNvSpPr>
                <a:spLocks noChangeShapeType="1"/>
              </p:cNvSpPr>
              <p:nvPr/>
            </p:nvSpPr>
            <p:spPr bwMode="auto">
              <a:xfrm>
                <a:off x="1603" y="245"/>
                <a:ext cx="2010" cy="0"/>
              </a:xfrm>
              <a:prstGeom prst="line">
                <a:avLst/>
              </a:prstGeom>
              <a:noFill/>
              <a:ln w="19050">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Line 202"/>
              <p:cNvSpPr>
                <a:spLocks noChangeShapeType="1"/>
              </p:cNvSpPr>
              <p:nvPr/>
            </p:nvSpPr>
            <p:spPr bwMode="auto">
              <a:xfrm>
                <a:off x="1603" y="2325"/>
                <a:ext cx="1103" cy="0"/>
              </a:xfrm>
              <a:prstGeom prst="line">
                <a:avLst/>
              </a:prstGeom>
              <a:noFill/>
              <a:ln w="19050">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Line 203"/>
              <p:cNvSpPr>
                <a:spLocks noChangeShapeType="1"/>
              </p:cNvSpPr>
              <p:nvPr/>
            </p:nvSpPr>
            <p:spPr bwMode="auto">
              <a:xfrm>
                <a:off x="1603" y="948"/>
                <a:ext cx="1601" cy="0"/>
              </a:xfrm>
              <a:prstGeom prst="line">
                <a:avLst/>
              </a:prstGeom>
              <a:noFill/>
              <a:ln w="19050">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204"/>
              <p:cNvSpPr>
                <a:spLocks noChangeShapeType="1"/>
              </p:cNvSpPr>
              <p:nvPr/>
            </p:nvSpPr>
            <p:spPr bwMode="auto">
              <a:xfrm>
                <a:off x="1603" y="329"/>
                <a:ext cx="1879" cy="0"/>
              </a:xfrm>
              <a:prstGeom prst="line">
                <a:avLst/>
              </a:prstGeom>
              <a:noFill/>
              <a:ln w="19050">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74" name="Line 206"/>
            <p:cNvSpPr>
              <a:spLocks noChangeShapeType="1"/>
            </p:cNvSpPr>
            <p:nvPr/>
          </p:nvSpPr>
          <p:spPr bwMode="auto">
            <a:xfrm>
              <a:off x="1603" y="226"/>
              <a:ext cx="2368" cy="0"/>
            </a:xfrm>
            <a:prstGeom prst="line">
              <a:avLst/>
            </a:prstGeom>
            <a:noFill/>
            <a:ln w="19050">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Rectangle 207"/>
            <p:cNvSpPr>
              <a:spLocks noChangeArrowheads="1"/>
            </p:cNvSpPr>
            <p:nvPr/>
          </p:nvSpPr>
          <p:spPr bwMode="auto">
            <a:xfrm>
              <a:off x="1990" y="3553"/>
              <a:ext cx="4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Lesotho</a:t>
              </a:r>
              <a:endParaRPr lang="en-US" altLang="en-US"/>
            </a:p>
          </p:txBody>
        </p:sp>
        <p:sp>
          <p:nvSpPr>
            <p:cNvPr id="476" name="Rectangle 208"/>
            <p:cNvSpPr>
              <a:spLocks noChangeArrowheads="1"/>
            </p:cNvSpPr>
            <p:nvPr/>
          </p:nvSpPr>
          <p:spPr bwMode="auto">
            <a:xfrm>
              <a:off x="2523" y="3020"/>
              <a:ext cx="4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Zambia</a:t>
              </a:r>
              <a:endParaRPr lang="en-US" altLang="en-US"/>
            </a:p>
          </p:txBody>
        </p:sp>
        <p:sp>
          <p:nvSpPr>
            <p:cNvPr id="477" name="Rectangle 209"/>
            <p:cNvSpPr>
              <a:spLocks noChangeArrowheads="1"/>
            </p:cNvSpPr>
            <p:nvPr/>
          </p:nvSpPr>
          <p:spPr bwMode="auto">
            <a:xfrm>
              <a:off x="2657" y="2625"/>
              <a:ext cx="28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India</a:t>
              </a:r>
              <a:endParaRPr lang="en-US" altLang="en-US"/>
            </a:p>
          </p:txBody>
        </p:sp>
        <p:sp>
          <p:nvSpPr>
            <p:cNvPr id="478" name="Rectangle 210"/>
            <p:cNvSpPr>
              <a:spLocks noChangeArrowheads="1"/>
            </p:cNvSpPr>
            <p:nvPr/>
          </p:nvSpPr>
          <p:spPr bwMode="auto">
            <a:xfrm>
              <a:off x="2686" y="2496"/>
              <a:ext cx="2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Iraq</a:t>
              </a:r>
              <a:endParaRPr lang="en-US" altLang="en-US" dirty="0"/>
            </a:p>
          </p:txBody>
        </p:sp>
        <p:sp>
          <p:nvSpPr>
            <p:cNvPr id="479" name="Rectangle 211"/>
            <p:cNvSpPr>
              <a:spLocks noChangeArrowheads="1"/>
            </p:cNvSpPr>
            <p:nvPr/>
          </p:nvSpPr>
          <p:spPr bwMode="auto">
            <a:xfrm>
              <a:off x="2694" y="2400"/>
              <a:ext cx="38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Sudan</a:t>
              </a:r>
              <a:endParaRPr lang="en-US" altLang="en-US" dirty="0"/>
            </a:p>
          </p:txBody>
        </p:sp>
        <p:sp>
          <p:nvSpPr>
            <p:cNvPr id="480" name="Rectangle 212"/>
            <p:cNvSpPr>
              <a:spLocks noChangeArrowheads="1"/>
            </p:cNvSpPr>
            <p:nvPr/>
          </p:nvSpPr>
          <p:spPr bwMode="auto">
            <a:xfrm>
              <a:off x="2825" y="2090"/>
              <a:ext cx="51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Pakistan</a:t>
              </a:r>
              <a:endParaRPr lang="en-US" altLang="en-US"/>
            </a:p>
          </p:txBody>
        </p:sp>
        <p:sp>
          <p:nvSpPr>
            <p:cNvPr id="481" name="Rectangle 213"/>
            <p:cNvSpPr>
              <a:spLocks noChangeArrowheads="1"/>
            </p:cNvSpPr>
            <p:nvPr/>
          </p:nvSpPr>
          <p:spPr bwMode="auto">
            <a:xfrm>
              <a:off x="3039" y="1454"/>
              <a:ext cx="31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Libya</a:t>
              </a:r>
              <a:endParaRPr lang="en-US" altLang="en-US"/>
            </a:p>
          </p:txBody>
        </p:sp>
        <p:sp>
          <p:nvSpPr>
            <p:cNvPr id="482" name="Rectangle 214"/>
            <p:cNvSpPr>
              <a:spLocks noChangeArrowheads="1"/>
            </p:cNvSpPr>
            <p:nvPr/>
          </p:nvSpPr>
          <p:spPr bwMode="auto">
            <a:xfrm>
              <a:off x="3068" y="1282"/>
              <a:ext cx="34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China</a:t>
              </a:r>
              <a:endParaRPr lang="en-US" altLang="en-US" dirty="0"/>
            </a:p>
          </p:txBody>
        </p:sp>
        <p:sp>
          <p:nvSpPr>
            <p:cNvPr id="483" name="Rectangle 215"/>
            <p:cNvSpPr>
              <a:spLocks noChangeArrowheads="1"/>
            </p:cNvSpPr>
            <p:nvPr/>
          </p:nvSpPr>
          <p:spPr bwMode="auto">
            <a:xfrm>
              <a:off x="3432" y="557"/>
              <a:ext cx="93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United Kingdom</a:t>
              </a:r>
              <a:endParaRPr lang="en-US" altLang="en-US" dirty="0"/>
            </a:p>
          </p:txBody>
        </p:sp>
        <p:sp>
          <p:nvSpPr>
            <p:cNvPr id="484" name="Rectangle 216"/>
            <p:cNvSpPr>
              <a:spLocks noChangeArrowheads="1"/>
            </p:cNvSpPr>
            <p:nvPr/>
          </p:nvSpPr>
          <p:spPr bwMode="auto">
            <a:xfrm>
              <a:off x="3467" y="432"/>
              <a:ext cx="46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Canada</a:t>
              </a:r>
              <a:endParaRPr lang="en-US" altLang="en-US" dirty="0"/>
            </a:p>
          </p:txBody>
        </p:sp>
        <p:sp>
          <p:nvSpPr>
            <p:cNvPr id="485" name="Rectangle 217"/>
            <p:cNvSpPr>
              <a:spLocks noChangeArrowheads="1"/>
            </p:cNvSpPr>
            <p:nvPr/>
          </p:nvSpPr>
          <p:spPr bwMode="auto">
            <a:xfrm>
              <a:off x="3677" y="221"/>
              <a:ext cx="67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San Marino</a:t>
              </a:r>
              <a:endParaRPr lang="en-US" altLang="en-US" dirty="0"/>
            </a:p>
          </p:txBody>
        </p:sp>
        <p:sp>
          <p:nvSpPr>
            <p:cNvPr id="486" name="Rectangle 218"/>
            <p:cNvSpPr>
              <a:spLocks noChangeArrowheads="1"/>
            </p:cNvSpPr>
            <p:nvPr/>
          </p:nvSpPr>
          <p:spPr bwMode="auto">
            <a:xfrm>
              <a:off x="2770" y="2263"/>
              <a:ext cx="106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90353B"/>
                  </a:solidFill>
                </a:rPr>
                <a:t>United States - P1</a:t>
              </a:r>
              <a:endParaRPr lang="en-US" altLang="en-US"/>
            </a:p>
          </p:txBody>
        </p:sp>
        <p:sp>
          <p:nvSpPr>
            <p:cNvPr id="487" name="Rectangle 219"/>
            <p:cNvSpPr>
              <a:spLocks noChangeArrowheads="1"/>
            </p:cNvSpPr>
            <p:nvPr/>
          </p:nvSpPr>
          <p:spPr bwMode="auto">
            <a:xfrm>
              <a:off x="3268" y="887"/>
              <a:ext cx="11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90353B"/>
                  </a:solidFill>
                </a:rPr>
                <a:t>United States - P25</a:t>
              </a:r>
              <a:endParaRPr lang="en-US" altLang="en-US"/>
            </a:p>
          </p:txBody>
        </p:sp>
        <p:sp>
          <p:nvSpPr>
            <p:cNvPr id="488" name="Rectangle 220"/>
            <p:cNvSpPr>
              <a:spLocks noChangeArrowheads="1"/>
            </p:cNvSpPr>
            <p:nvPr/>
          </p:nvSpPr>
          <p:spPr bwMode="auto">
            <a:xfrm>
              <a:off x="3546" y="336"/>
              <a:ext cx="11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90353B"/>
                  </a:solidFill>
                </a:rPr>
                <a:t>United States - P50</a:t>
              </a:r>
              <a:endParaRPr lang="en-US" altLang="en-US" dirty="0"/>
            </a:p>
          </p:txBody>
        </p:sp>
        <p:sp>
          <p:nvSpPr>
            <p:cNvPr id="489" name="Rectangle 221"/>
            <p:cNvSpPr>
              <a:spLocks noChangeArrowheads="1"/>
            </p:cNvSpPr>
            <p:nvPr/>
          </p:nvSpPr>
          <p:spPr bwMode="auto">
            <a:xfrm>
              <a:off x="4033" y="125"/>
              <a:ext cx="121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90353B"/>
                  </a:solidFill>
                </a:rPr>
                <a:t>United States - P100</a:t>
              </a:r>
              <a:endParaRPr lang="en-US" altLang="en-US" dirty="0"/>
            </a:p>
          </p:txBody>
        </p:sp>
        <p:sp>
          <p:nvSpPr>
            <p:cNvPr id="490" name="Line 222"/>
            <p:cNvSpPr>
              <a:spLocks noChangeShapeType="1"/>
            </p:cNvSpPr>
            <p:nvPr/>
          </p:nvSpPr>
          <p:spPr bwMode="auto">
            <a:xfrm flipV="1">
              <a:off x="1507" y="132"/>
              <a:ext cx="0" cy="35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Line 223"/>
            <p:cNvSpPr>
              <a:spLocks noChangeShapeType="1"/>
            </p:cNvSpPr>
            <p:nvPr/>
          </p:nvSpPr>
          <p:spPr bwMode="auto">
            <a:xfrm>
              <a:off x="1507" y="3711"/>
              <a:ext cx="279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224"/>
            <p:cNvSpPr>
              <a:spLocks noChangeShapeType="1"/>
            </p:cNvSpPr>
            <p:nvPr/>
          </p:nvSpPr>
          <p:spPr bwMode="auto">
            <a:xfrm>
              <a:off x="1603"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25"/>
            <p:cNvSpPr>
              <a:spLocks noChangeArrowheads="1"/>
            </p:cNvSpPr>
            <p:nvPr/>
          </p:nvSpPr>
          <p:spPr bwMode="auto">
            <a:xfrm>
              <a:off x="1519"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60</a:t>
              </a:r>
              <a:endParaRPr lang="en-US" altLang="en-US"/>
            </a:p>
          </p:txBody>
        </p:sp>
        <p:sp>
          <p:nvSpPr>
            <p:cNvPr id="494" name="Line 226"/>
            <p:cNvSpPr>
              <a:spLocks noChangeShapeType="1"/>
            </p:cNvSpPr>
            <p:nvPr/>
          </p:nvSpPr>
          <p:spPr bwMode="auto">
            <a:xfrm>
              <a:off x="2035"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27"/>
            <p:cNvSpPr>
              <a:spLocks noChangeArrowheads="1"/>
            </p:cNvSpPr>
            <p:nvPr/>
          </p:nvSpPr>
          <p:spPr bwMode="auto">
            <a:xfrm>
              <a:off x="1951"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65</a:t>
              </a:r>
              <a:endParaRPr lang="en-US" altLang="en-US"/>
            </a:p>
          </p:txBody>
        </p:sp>
        <p:sp>
          <p:nvSpPr>
            <p:cNvPr id="496" name="Line 228"/>
            <p:cNvSpPr>
              <a:spLocks noChangeShapeType="1"/>
            </p:cNvSpPr>
            <p:nvPr/>
          </p:nvSpPr>
          <p:spPr bwMode="auto">
            <a:xfrm>
              <a:off x="2470"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29"/>
            <p:cNvSpPr>
              <a:spLocks noChangeArrowheads="1"/>
            </p:cNvSpPr>
            <p:nvPr/>
          </p:nvSpPr>
          <p:spPr bwMode="auto">
            <a:xfrm>
              <a:off x="2385"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70</a:t>
              </a:r>
              <a:endParaRPr lang="en-US" altLang="en-US"/>
            </a:p>
          </p:txBody>
        </p:sp>
        <p:sp>
          <p:nvSpPr>
            <p:cNvPr id="498" name="Line 230"/>
            <p:cNvSpPr>
              <a:spLocks noChangeShapeType="1"/>
            </p:cNvSpPr>
            <p:nvPr/>
          </p:nvSpPr>
          <p:spPr bwMode="auto">
            <a:xfrm>
              <a:off x="2902"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Rectangle 231"/>
            <p:cNvSpPr>
              <a:spLocks noChangeArrowheads="1"/>
            </p:cNvSpPr>
            <p:nvPr/>
          </p:nvSpPr>
          <p:spPr bwMode="auto">
            <a:xfrm>
              <a:off x="2817"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75</a:t>
              </a:r>
              <a:endParaRPr lang="en-US" altLang="en-US"/>
            </a:p>
          </p:txBody>
        </p:sp>
        <p:sp>
          <p:nvSpPr>
            <p:cNvPr id="500" name="Line 232"/>
            <p:cNvSpPr>
              <a:spLocks noChangeShapeType="1"/>
            </p:cNvSpPr>
            <p:nvPr/>
          </p:nvSpPr>
          <p:spPr bwMode="auto">
            <a:xfrm>
              <a:off x="3336"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Rectangle 233"/>
            <p:cNvSpPr>
              <a:spLocks noChangeArrowheads="1"/>
            </p:cNvSpPr>
            <p:nvPr/>
          </p:nvSpPr>
          <p:spPr bwMode="auto">
            <a:xfrm>
              <a:off x="3251"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80</a:t>
              </a:r>
              <a:endParaRPr lang="en-US" altLang="en-US"/>
            </a:p>
          </p:txBody>
        </p:sp>
        <p:sp>
          <p:nvSpPr>
            <p:cNvPr id="502" name="Line 234"/>
            <p:cNvSpPr>
              <a:spLocks noChangeShapeType="1"/>
            </p:cNvSpPr>
            <p:nvPr/>
          </p:nvSpPr>
          <p:spPr bwMode="auto">
            <a:xfrm>
              <a:off x="3768"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35"/>
            <p:cNvSpPr>
              <a:spLocks noChangeArrowheads="1"/>
            </p:cNvSpPr>
            <p:nvPr/>
          </p:nvSpPr>
          <p:spPr bwMode="auto">
            <a:xfrm>
              <a:off x="3683"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85</a:t>
              </a:r>
              <a:endParaRPr lang="en-US" altLang="en-US"/>
            </a:p>
          </p:txBody>
        </p:sp>
        <p:sp>
          <p:nvSpPr>
            <p:cNvPr id="504" name="Line 236"/>
            <p:cNvSpPr>
              <a:spLocks noChangeShapeType="1"/>
            </p:cNvSpPr>
            <p:nvPr/>
          </p:nvSpPr>
          <p:spPr bwMode="auto">
            <a:xfrm>
              <a:off x="4202" y="3711"/>
              <a:ext cx="0" cy="6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37"/>
            <p:cNvSpPr>
              <a:spLocks noChangeArrowheads="1"/>
            </p:cNvSpPr>
            <p:nvPr/>
          </p:nvSpPr>
          <p:spPr bwMode="auto">
            <a:xfrm>
              <a:off x="4118" y="380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90</a:t>
              </a:r>
              <a:endParaRPr lang="en-US" altLang="en-US"/>
            </a:p>
          </p:txBody>
        </p:sp>
        <p:sp>
          <p:nvSpPr>
            <p:cNvPr id="506" name="Rectangle 238"/>
            <p:cNvSpPr>
              <a:spLocks noChangeArrowheads="1"/>
            </p:cNvSpPr>
            <p:nvPr/>
          </p:nvSpPr>
          <p:spPr bwMode="auto">
            <a:xfrm>
              <a:off x="1431" y="3991"/>
              <a:ext cx="322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rPr>
                <a:t>Expected Age at Death for 40 Year Old Men</a:t>
              </a:r>
              <a:endParaRPr lang="en-US" altLang="en-US" dirty="0"/>
            </a:p>
          </p:txBody>
        </p:sp>
      </p:grpSp>
      <p:sp>
        <p:nvSpPr>
          <p:cNvPr id="239" name="Content Placeholder 2"/>
          <p:cNvSpPr txBox="1">
            <a:spLocks/>
          </p:cNvSpPr>
          <p:nvPr/>
        </p:nvSpPr>
        <p:spPr>
          <a:xfrm>
            <a:off x="154407" y="6403182"/>
            <a:ext cx="4684294" cy="3381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Source: </a:t>
            </a:r>
            <a:r>
              <a:rPr lang="en-US" sz="1800" dirty="0" err="1"/>
              <a:t>Chetty</a:t>
            </a:r>
            <a:r>
              <a:rPr lang="en-US" sz="1800" dirty="0"/>
              <a:t> et al (2016)</a:t>
            </a:r>
          </a:p>
        </p:txBody>
      </p:sp>
    </p:spTree>
    <p:extLst>
      <p:ext uri="{BB962C8B-B14F-4D97-AF65-F5344CB8AC3E}">
        <p14:creationId xmlns:p14="http://schemas.microsoft.com/office/powerpoint/2010/main" val="103568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 name="Group 4"/>
          <p:cNvGrpSpPr>
            <a:grpSpLocks noChangeAspect="1"/>
          </p:cNvGrpSpPr>
          <p:nvPr/>
        </p:nvGrpSpPr>
        <p:grpSpPr bwMode="auto">
          <a:xfrm>
            <a:off x="1524001" y="103189"/>
            <a:ext cx="9144001" cy="6651625"/>
            <a:chOff x="0" y="65"/>
            <a:chExt cx="5760" cy="4190"/>
          </a:xfrm>
        </p:grpSpPr>
        <p:sp>
          <p:nvSpPr>
            <p:cNvPr id="652"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7" name="Group 205"/>
            <p:cNvGrpSpPr>
              <a:grpSpLocks/>
            </p:cNvGrpSpPr>
            <p:nvPr/>
          </p:nvGrpSpPr>
          <p:grpSpPr bwMode="auto">
            <a:xfrm>
              <a:off x="548" y="449"/>
              <a:ext cx="5083" cy="3216"/>
              <a:chOff x="548" y="449"/>
              <a:chExt cx="5083" cy="3216"/>
            </a:xfrm>
          </p:grpSpPr>
          <p:sp>
            <p:nvSpPr>
              <p:cNvPr id="701"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 name="Line 8"/>
              <p:cNvSpPr>
                <a:spLocks noChangeShapeType="1"/>
              </p:cNvSpPr>
              <p:nvPr/>
            </p:nvSpPr>
            <p:spPr bwMode="auto">
              <a:xfrm>
                <a:off x="548" y="3571"/>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Line 9"/>
              <p:cNvSpPr>
                <a:spLocks noChangeShapeType="1"/>
              </p:cNvSpPr>
              <p:nvPr/>
            </p:nvSpPr>
            <p:spPr bwMode="auto">
              <a:xfrm>
                <a:off x="548" y="2813"/>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10"/>
              <p:cNvSpPr>
                <a:spLocks noChangeShapeType="1"/>
              </p:cNvSpPr>
              <p:nvPr/>
            </p:nvSpPr>
            <p:spPr bwMode="auto">
              <a:xfrm>
                <a:off x="548" y="2055"/>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Line 11"/>
              <p:cNvSpPr>
                <a:spLocks noChangeShapeType="1"/>
              </p:cNvSpPr>
              <p:nvPr/>
            </p:nvSpPr>
            <p:spPr bwMode="auto">
              <a:xfrm>
                <a:off x="548" y="129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Line 12"/>
              <p:cNvSpPr>
                <a:spLocks noChangeShapeType="1"/>
              </p:cNvSpPr>
              <p:nvPr/>
            </p:nvSpPr>
            <p:spPr bwMode="auto">
              <a:xfrm>
                <a:off x="548" y="54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Oval 13"/>
              <p:cNvSpPr>
                <a:spLocks noChangeArrowheads="1"/>
              </p:cNvSpPr>
              <p:nvPr/>
            </p:nvSpPr>
            <p:spPr bwMode="auto">
              <a:xfrm>
                <a:off x="670" y="313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Oval 14"/>
              <p:cNvSpPr>
                <a:spLocks noChangeArrowheads="1"/>
              </p:cNvSpPr>
              <p:nvPr/>
            </p:nvSpPr>
            <p:spPr bwMode="auto">
              <a:xfrm>
                <a:off x="719" y="2869"/>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Oval 15"/>
              <p:cNvSpPr>
                <a:spLocks noChangeArrowheads="1"/>
              </p:cNvSpPr>
              <p:nvPr/>
            </p:nvSpPr>
            <p:spPr bwMode="auto">
              <a:xfrm>
                <a:off x="768" y="272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Oval 16"/>
              <p:cNvSpPr>
                <a:spLocks noChangeArrowheads="1"/>
              </p:cNvSpPr>
              <p:nvPr/>
            </p:nvSpPr>
            <p:spPr bwMode="auto">
              <a:xfrm>
                <a:off x="817" y="266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Oval 17"/>
              <p:cNvSpPr>
                <a:spLocks noChangeArrowheads="1"/>
              </p:cNvSpPr>
              <p:nvPr/>
            </p:nvSpPr>
            <p:spPr bwMode="auto">
              <a:xfrm>
                <a:off x="866" y="263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Oval 18"/>
              <p:cNvSpPr>
                <a:spLocks noChangeArrowheads="1"/>
              </p:cNvSpPr>
              <p:nvPr/>
            </p:nvSpPr>
            <p:spPr bwMode="auto">
              <a:xfrm>
                <a:off x="915" y="261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Oval 19"/>
              <p:cNvSpPr>
                <a:spLocks noChangeArrowheads="1"/>
              </p:cNvSpPr>
              <p:nvPr/>
            </p:nvSpPr>
            <p:spPr bwMode="auto">
              <a:xfrm>
                <a:off x="963" y="260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Oval 20"/>
              <p:cNvSpPr>
                <a:spLocks noChangeArrowheads="1"/>
              </p:cNvSpPr>
              <p:nvPr/>
            </p:nvSpPr>
            <p:spPr bwMode="auto">
              <a:xfrm>
                <a:off x="1012" y="261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Oval 21"/>
              <p:cNvSpPr>
                <a:spLocks noChangeArrowheads="1"/>
              </p:cNvSpPr>
              <p:nvPr/>
            </p:nvSpPr>
            <p:spPr bwMode="auto">
              <a:xfrm>
                <a:off x="1061" y="2589"/>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Oval 22"/>
              <p:cNvSpPr>
                <a:spLocks noChangeArrowheads="1"/>
              </p:cNvSpPr>
              <p:nvPr/>
            </p:nvSpPr>
            <p:spPr bwMode="auto">
              <a:xfrm>
                <a:off x="1110" y="258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Oval 23"/>
              <p:cNvSpPr>
                <a:spLocks noChangeArrowheads="1"/>
              </p:cNvSpPr>
              <p:nvPr/>
            </p:nvSpPr>
            <p:spPr bwMode="auto">
              <a:xfrm>
                <a:off x="1159" y="257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Oval 24"/>
              <p:cNvSpPr>
                <a:spLocks noChangeArrowheads="1"/>
              </p:cNvSpPr>
              <p:nvPr/>
            </p:nvSpPr>
            <p:spPr bwMode="auto">
              <a:xfrm>
                <a:off x="1208" y="255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Oval 25"/>
              <p:cNvSpPr>
                <a:spLocks noChangeArrowheads="1"/>
              </p:cNvSpPr>
              <p:nvPr/>
            </p:nvSpPr>
            <p:spPr bwMode="auto">
              <a:xfrm>
                <a:off x="1257" y="253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Oval 26"/>
              <p:cNvSpPr>
                <a:spLocks noChangeArrowheads="1"/>
              </p:cNvSpPr>
              <p:nvPr/>
            </p:nvSpPr>
            <p:spPr bwMode="auto">
              <a:xfrm>
                <a:off x="1306" y="2516"/>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Oval 27"/>
              <p:cNvSpPr>
                <a:spLocks noChangeArrowheads="1"/>
              </p:cNvSpPr>
              <p:nvPr/>
            </p:nvSpPr>
            <p:spPr bwMode="auto">
              <a:xfrm>
                <a:off x="1354" y="249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Oval 28"/>
              <p:cNvSpPr>
                <a:spLocks noChangeArrowheads="1"/>
              </p:cNvSpPr>
              <p:nvPr/>
            </p:nvSpPr>
            <p:spPr bwMode="auto">
              <a:xfrm>
                <a:off x="1403" y="247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Oval 29"/>
              <p:cNvSpPr>
                <a:spLocks noChangeArrowheads="1"/>
              </p:cNvSpPr>
              <p:nvPr/>
            </p:nvSpPr>
            <p:spPr bwMode="auto">
              <a:xfrm>
                <a:off x="1452" y="243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Oval 30"/>
              <p:cNvSpPr>
                <a:spLocks noChangeArrowheads="1"/>
              </p:cNvSpPr>
              <p:nvPr/>
            </p:nvSpPr>
            <p:spPr bwMode="auto">
              <a:xfrm>
                <a:off x="1501" y="242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Oval 31"/>
              <p:cNvSpPr>
                <a:spLocks noChangeArrowheads="1"/>
              </p:cNvSpPr>
              <p:nvPr/>
            </p:nvSpPr>
            <p:spPr bwMode="auto">
              <a:xfrm>
                <a:off x="1550" y="239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Oval 32"/>
              <p:cNvSpPr>
                <a:spLocks noChangeArrowheads="1"/>
              </p:cNvSpPr>
              <p:nvPr/>
            </p:nvSpPr>
            <p:spPr bwMode="auto">
              <a:xfrm>
                <a:off x="1599" y="238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Oval 33"/>
              <p:cNvSpPr>
                <a:spLocks noChangeArrowheads="1"/>
              </p:cNvSpPr>
              <p:nvPr/>
            </p:nvSpPr>
            <p:spPr bwMode="auto">
              <a:xfrm>
                <a:off x="1648" y="2349"/>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Oval 34"/>
              <p:cNvSpPr>
                <a:spLocks noChangeArrowheads="1"/>
              </p:cNvSpPr>
              <p:nvPr/>
            </p:nvSpPr>
            <p:spPr bwMode="auto">
              <a:xfrm>
                <a:off x="1697" y="2317"/>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Oval 35"/>
              <p:cNvSpPr>
                <a:spLocks noChangeArrowheads="1"/>
              </p:cNvSpPr>
              <p:nvPr/>
            </p:nvSpPr>
            <p:spPr bwMode="auto">
              <a:xfrm>
                <a:off x="1745" y="230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Oval 36"/>
              <p:cNvSpPr>
                <a:spLocks noChangeArrowheads="1"/>
              </p:cNvSpPr>
              <p:nvPr/>
            </p:nvSpPr>
            <p:spPr bwMode="auto">
              <a:xfrm>
                <a:off x="1794" y="227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Oval 37"/>
              <p:cNvSpPr>
                <a:spLocks noChangeArrowheads="1"/>
              </p:cNvSpPr>
              <p:nvPr/>
            </p:nvSpPr>
            <p:spPr bwMode="auto">
              <a:xfrm>
                <a:off x="1843" y="226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Oval 38"/>
              <p:cNvSpPr>
                <a:spLocks noChangeArrowheads="1"/>
              </p:cNvSpPr>
              <p:nvPr/>
            </p:nvSpPr>
            <p:spPr bwMode="auto">
              <a:xfrm>
                <a:off x="1892" y="224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Oval 39"/>
              <p:cNvSpPr>
                <a:spLocks noChangeArrowheads="1"/>
              </p:cNvSpPr>
              <p:nvPr/>
            </p:nvSpPr>
            <p:spPr bwMode="auto">
              <a:xfrm>
                <a:off x="1941" y="222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Oval 40"/>
              <p:cNvSpPr>
                <a:spLocks noChangeArrowheads="1"/>
              </p:cNvSpPr>
              <p:nvPr/>
            </p:nvSpPr>
            <p:spPr bwMode="auto">
              <a:xfrm>
                <a:off x="1990" y="219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Oval 41"/>
              <p:cNvSpPr>
                <a:spLocks noChangeArrowheads="1"/>
              </p:cNvSpPr>
              <p:nvPr/>
            </p:nvSpPr>
            <p:spPr bwMode="auto">
              <a:xfrm>
                <a:off x="2039" y="217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 name="Oval 42"/>
              <p:cNvSpPr>
                <a:spLocks noChangeArrowheads="1"/>
              </p:cNvSpPr>
              <p:nvPr/>
            </p:nvSpPr>
            <p:spPr bwMode="auto">
              <a:xfrm>
                <a:off x="2088" y="2160"/>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Oval 43"/>
              <p:cNvSpPr>
                <a:spLocks noChangeArrowheads="1"/>
              </p:cNvSpPr>
              <p:nvPr/>
            </p:nvSpPr>
            <p:spPr bwMode="auto">
              <a:xfrm>
                <a:off x="2140" y="2139"/>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 name="Oval 44"/>
              <p:cNvSpPr>
                <a:spLocks noChangeArrowheads="1"/>
              </p:cNvSpPr>
              <p:nvPr/>
            </p:nvSpPr>
            <p:spPr bwMode="auto">
              <a:xfrm>
                <a:off x="2189" y="210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Oval 45"/>
              <p:cNvSpPr>
                <a:spLocks noChangeArrowheads="1"/>
              </p:cNvSpPr>
              <p:nvPr/>
            </p:nvSpPr>
            <p:spPr bwMode="auto">
              <a:xfrm>
                <a:off x="2238" y="209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 name="Oval 46"/>
              <p:cNvSpPr>
                <a:spLocks noChangeArrowheads="1"/>
              </p:cNvSpPr>
              <p:nvPr/>
            </p:nvSpPr>
            <p:spPr bwMode="auto">
              <a:xfrm>
                <a:off x="2287" y="2066"/>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Oval 47"/>
              <p:cNvSpPr>
                <a:spLocks noChangeArrowheads="1"/>
              </p:cNvSpPr>
              <p:nvPr/>
            </p:nvSpPr>
            <p:spPr bwMode="auto">
              <a:xfrm>
                <a:off x="2335" y="202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Oval 48"/>
              <p:cNvSpPr>
                <a:spLocks noChangeArrowheads="1"/>
              </p:cNvSpPr>
              <p:nvPr/>
            </p:nvSpPr>
            <p:spPr bwMode="auto">
              <a:xfrm>
                <a:off x="2384" y="201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Oval 49"/>
              <p:cNvSpPr>
                <a:spLocks noChangeArrowheads="1"/>
              </p:cNvSpPr>
              <p:nvPr/>
            </p:nvSpPr>
            <p:spPr bwMode="auto">
              <a:xfrm>
                <a:off x="2433" y="199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Oval 50"/>
              <p:cNvSpPr>
                <a:spLocks noChangeArrowheads="1"/>
              </p:cNvSpPr>
              <p:nvPr/>
            </p:nvSpPr>
            <p:spPr bwMode="auto">
              <a:xfrm>
                <a:off x="2482" y="197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Oval 51"/>
              <p:cNvSpPr>
                <a:spLocks noChangeArrowheads="1"/>
              </p:cNvSpPr>
              <p:nvPr/>
            </p:nvSpPr>
            <p:spPr bwMode="auto">
              <a:xfrm>
                <a:off x="2531" y="196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Oval 52"/>
              <p:cNvSpPr>
                <a:spLocks noChangeArrowheads="1"/>
              </p:cNvSpPr>
              <p:nvPr/>
            </p:nvSpPr>
            <p:spPr bwMode="auto">
              <a:xfrm>
                <a:off x="2580" y="192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Oval 53"/>
              <p:cNvSpPr>
                <a:spLocks noChangeArrowheads="1"/>
              </p:cNvSpPr>
              <p:nvPr/>
            </p:nvSpPr>
            <p:spPr bwMode="auto">
              <a:xfrm>
                <a:off x="2629" y="1909"/>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Oval 54"/>
              <p:cNvSpPr>
                <a:spLocks noChangeArrowheads="1"/>
              </p:cNvSpPr>
              <p:nvPr/>
            </p:nvSpPr>
            <p:spPr bwMode="auto">
              <a:xfrm>
                <a:off x="2678" y="1919"/>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Oval 55"/>
              <p:cNvSpPr>
                <a:spLocks noChangeArrowheads="1"/>
              </p:cNvSpPr>
              <p:nvPr/>
            </p:nvSpPr>
            <p:spPr bwMode="auto">
              <a:xfrm>
                <a:off x="2726" y="188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 name="Oval 56"/>
              <p:cNvSpPr>
                <a:spLocks noChangeArrowheads="1"/>
              </p:cNvSpPr>
              <p:nvPr/>
            </p:nvSpPr>
            <p:spPr bwMode="auto">
              <a:xfrm>
                <a:off x="2775" y="187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Oval 57"/>
              <p:cNvSpPr>
                <a:spLocks noChangeArrowheads="1"/>
              </p:cNvSpPr>
              <p:nvPr/>
            </p:nvSpPr>
            <p:spPr bwMode="auto">
              <a:xfrm>
                <a:off x="2824" y="187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Oval 58"/>
              <p:cNvSpPr>
                <a:spLocks noChangeArrowheads="1"/>
              </p:cNvSpPr>
              <p:nvPr/>
            </p:nvSpPr>
            <p:spPr bwMode="auto">
              <a:xfrm>
                <a:off x="2873" y="183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Oval 59"/>
              <p:cNvSpPr>
                <a:spLocks noChangeArrowheads="1"/>
              </p:cNvSpPr>
              <p:nvPr/>
            </p:nvSpPr>
            <p:spPr bwMode="auto">
              <a:xfrm>
                <a:off x="2922" y="184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Oval 60"/>
              <p:cNvSpPr>
                <a:spLocks noChangeArrowheads="1"/>
              </p:cNvSpPr>
              <p:nvPr/>
            </p:nvSpPr>
            <p:spPr bwMode="auto">
              <a:xfrm>
                <a:off x="2971" y="181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Oval 61"/>
              <p:cNvSpPr>
                <a:spLocks noChangeArrowheads="1"/>
              </p:cNvSpPr>
              <p:nvPr/>
            </p:nvSpPr>
            <p:spPr bwMode="auto">
              <a:xfrm>
                <a:off x="3020" y="180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Oval 62"/>
              <p:cNvSpPr>
                <a:spLocks noChangeArrowheads="1"/>
              </p:cNvSpPr>
              <p:nvPr/>
            </p:nvSpPr>
            <p:spPr bwMode="auto">
              <a:xfrm>
                <a:off x="3069" y="1779"/>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Oval 63"/>
              <p:cNvSpPr>
                <a:spLocks noChangeArrowheads="1"/>
              </p:cNvSpPr>
              <p:nvPr/>
            </p:nvSpPr>
            <p:spPr bwMode="auto">
              <a:xfrm>
                <a:off x="3117" y="177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Oval 64"/>
              <p:cNvSpPr>
                <a:spLocks noChangeArrowheads="1"/>
              </p:cNvSpPr>
              <p:nvPr/>
            </p:nvSpPr>
            <p:spPr bwMode="auto">
              <a:xfrm>
                <a:off x="3166" y="175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Oval 65"/>
              <p:cNvSpPr>
                <a:spLocks noChangeArrowheads="1"/>
              </p:cNvSpPr>
              <p:nvPr/>
            </p:nvSpPr>
            <p:spPr bwMode="auto">
              <a:xfrm>
                <a:off x="3215" y="175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Oval 66"/>
              <p:cNvSpPr>
                <a:spLocks noChangeArrowheads="1"/>
              </p:cNvSpPr>
              <p:nvPr/>
            </p:nvSpPr>
            <p:spPr bwMode="auto">
              <a:xfrm>
                <a:off x="3264" y="175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Oval 67"/>
              <p:cNvSpPr>
                <a:spLocks noChangeArrowheads="1"/>
              </p:cNvSpPr>
              <p:nvPr/>
            </p:nvSpPr>
            <p:spPr bwMode="auto">
              <a:xfrm>
                <a:off x="3313" y="1731"/>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Oval 68"/>
              <p:cNvSpPr>
                <a:spLocks noChangeArrowheads="1"/>
              </p:cNvSpPr>
              <p:nvPr/>
            </p:nvSpPr>
            <p:spPr bwMode="auto">
              <a:xfrm>
                <a:off x="3362" y="1703"/>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Oval 69"/>
              <p:cNvSpPr>
                <a:spLocks noChangeArrowheads="1"/>
              </p:cNvSpPr>
              <p:nvPr/>
            </p:nvSpPr>
            <p:spPr bwMode="auto">
              <a:xfrm>
                <a:off x="3411" y="1689"/>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Oval 70"/>
              <p:cNvSpPr>
                <a:spLocks noChangeArrowheads="1"/>
              </p:cNvSpPr>
              <p:nvPr/>
            </p:nvSpPr>
            <p:spPr bwMode="auto">
              <a:xfrm>
                <a:off x="3459" y="169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Oval 71"/>
              <p:cNvSpPr>
                <a:spLocks noChangeArrowheads="1"/>
              </p:cNvSpPr>
              <p:nvPr/>
            </p:nvSpPr>
            <p:spPr bwMode="auto">
              <a:xfrm>
                <a:off x="3508" y="165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Oval 72"/>
              <p:cNvSpPr>
                <a:spLocks noChangeArrowheads="1"/>
              </p:cNvSpPr>
              <p:nvPr/>
            </p:nvSpPr>
            <p:spPr bwMode="auto">
              <a:xfrm>
                <a:off x="3557" y="164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Oval 73"/>
              <p:cNvSpPr>
                <a:spLocks noChangeArrowheads="1"/>
              </p:cNvSpPr>
              <p:nvPr/>
            </p:nvSpPr>
            <p:spPr bwMode="auto">
              <a:xfrm>
                <a:off x="3606" y="166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Oval 74"/>
              <p:cNvSpPr>
                <a:spLocks noChangeArrowheads="1"/>
              </p:cNvSpPr>
              <p:nvPr/>
            </p:nvSpPr>
            <p:spPr bwMode="auto">
              <a:xfrm>
                <a:off x="3655" y="162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Oval 75"/>
              <p:cNvSpPr>
                <a:spLocks noChangeArrowheads="1"/>
              </p:cNvSpPr>
              <p:nvPr/>
            </p:nvSpPr>
            <p:spPr bwMode="auto">
              <a:xfrm>
                <a:off x="3704" y="160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Oval 76"/>
              <p:cNvSpPr>
                <a:spLocks noChangeArrowheads="1"/>
              </p:cNvSpPr>
              <p:nvPr/>
            </p:nvSpPr>
            <p:spPr bwMode="auto">
              <a:xfrm>
                <a:off x="3753" y="160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Oval 77"/>
              <p:cNvSpPr>
                <a:spLocks noChangeArrowheads="1"/>
              </p:cNvSpPr>
              <p:nvPr/>
            </p:nvSpPr>
            <p:spPr bwMode="auto">
              <a:xfrm>
                <a:off x="3805" y="159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Oval 78"/>
              <p:cNvSpPr>
                <a:spLocks noChangeArrowheads="1"/>
              </p:cNvSpPr>
              <p:nvPr/>
            </p:nvSpPr>
            <p:spPr bwMode="auto">
              <a:xfrm>
                <a:off x="3854" y="159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Oval 79"/>
              <p:cNvSpPr>
                <a:spLocks noChangeArrowheads="1"/>
              </p:cNvSpPr>
              <p:nvPr/>
            </p:nvSpPr>
            <p:spPr bwMode="auto">
              <a:xfrm>
                <a:off x="3903" y="157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Oval 80"/>
              <p:cNvSpPr>
                <a:spLocks noChangeArrowheads="1"/>
              </p:cNvSpPr>
              <p:nvPr/>
            </p:nvSpPr>
            <p:spPr bwMode="auto">
              <a:xfrm>
                <a:off x="3952" y="1532"/>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Oval 81"/>
              <p:cNvSpPr>
                <a:spLocks noChangeArrowheads="1"/>
              </p:cNvSpPr>
              <p:nvPr/>
            </p:nvSpPr>
            <p:spPr bwMode="auto">
              <a:xfrm>
                <a:off x="4001" y="1538"/>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Oval 82"/>
              <p:cNvSpPr>
                <a:spLocks noChangeArrowheads="1"/>
              </p:cNvSpPr>
              <p:nvPr/>
            </p:nvSpPr>
            <p:spPr bwMode="auto">
              <a:xfrm>
                <a:off x="4049" y="1525"/>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Oval 83"/>
              <p:cNvSpPr>
                <a:spLocks noChangeArrowheads="1"/>
              </p:cNvSpPr>
              <p:nvPr/>
            </p:nvSpPr>
            <p:spPr bwMode="auto">
              <a:xfrm>
                <a:off x="4098" y="149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Oval 84"/>
              <p:cNvSpPr>
                <a:spLocks noChangeArrowheads="1"/>
              </p:cNvSpPr>
              <p:nvPr/>
            </p:nvSpPr>
            <p:spPr bwMode="auto">
              <a:xfrm>
                <a:off x="4147" y="148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Oval 85"/>
              <p:cNvSpPr>
                <a:spLocks noChangeArrowheads="1"/>
              </p:cNvSpPr>
              <p:nvPr/>
            </p:nvSpPr>
            <p:spPr bwMode="auto">
              <a:xfrm>
                <a:off x="4196" y="1465"/>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Oval 86"/>
              <p:cNvSpPr>
                <a:spLocks noChangeArrowheads="1"/>
              </p:cNvSpPr>
              <p:nvPr/>
            </p:nvSpPr>
            <p:spPr bwMode="auto">
              <a:xfrm>
                <a:off x="4245" y="148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Oval 87"/>
              <p:cNvSpPr>
                <a:spLocks noChangeArrowheads="1"/>
              </p:cNvSpPr>
              <p:nvPr/>
            </p:nvSpPr>
            <p:spPr bwMode="auto">
              <a:xfrm>
                <a:off x="4294" y="146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Oval 88"/>
              <p:cNvSpPr>
                <a:spLocks noChangeArrowheads="1"/>
              </p:cNvSpPr>
              <p:nvPr/>
            </p:nvSpPr>
            <p:spPr bwMode="auto">
              <a:xfrm>
                <a:off x="4343" y="1423"/>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Oval 89"/>
              <p:cNvSpPr>
                <a:spLocks noChangeArrowheads="1"/>
              </p:cNvSpPr>
              <p:nvPr/>
            </p:nvSpPr>
            <p:spPr bwMode="auto">
              <a:xfrm>
                <a:off x="4392" y="1430"/>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4" name="Oval 90"/>
              <p:cNvSpPr>
                <a:spLocks noChangeArrowheads="1"/>
              </p:cNvSpPr>
              <p:nvPr/>
            </p:nvSpPr>
            <p:spPr bwMode="auto">
              <a:xfrm>
                <a:off x="4440" y="142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 name="Oval 91"/>
              <p:cNvSpPr>
                <a:spLocks noChangeArrowheads="1"/>
              </p:cNvSpPr>
              <p:nvPr/>
            </p:nvSpPr>
            <p:spPr bwMode="auto">
              <a:xfrm>
                <a:off x="4489" y="140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6" name="Oval 92"/>
              <p:cNvSpPr>
                <a:spLocks noChangeArrowheads="1"/>
              </p:cNvSpPr>
              <p:nvPr/>
            </p:nvSpPr>
            <p:spPr bwMode="auto">
              <a:xfrm>
                <a:off x="4538" y="140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Oval 93"/>
              <p:cNvSpPr>
                <a:spLocks noChangeArrowheads="1"/>
              </p:cNvSpPr>
              <p:nvPr/>
            </p:nvSpPr>
            <p:spPr bwMode="auto">
              <a:xfrm>
                <a:off x="4587" y="138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 name="Oval 94"/>
              <p:cNvSpPr>
                <a:spLocks noChangeArrowheads="1"/>
              </p:cNvSpPr>
              <p:nvPr/>
            </p:nvSpPr>
            <p:spPr bwMode="auto">
              <a:xfrm>
                <a:off x="4636" y="137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 name="Oval 95"/>
              <p:cNvSpPr>
                <a:spLocks noChangeArrowheads="1"/>
              </p:cNvSpPr>
              <p:nvPr/>
            </p:nvSpPr>
            <p:spPr bwMode="auto">
              <a:xfrm>
                <a:off x="4685" y="135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0" name="Oval 96"/>
              <p:cNvSpPr>
                <a:spLocks noChangeArrowheads="1"/>
              </p:cNvSpPr>
              <p:nvPr/>
            </p:nvSpPr>
            <p:spPr bwMode="auto">
              <a:xfrm>
                <a:off x="4734" y="133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1" name="Oval 97"/>
              <p:cNvSpPr>
                <a:spLocks noChangeArrowheads="1"/>
              </p:cNvSpPr>
              <p:nvPr/>
            </p:nvSpPr>
            <p:spPr bwMode="auto">
              <a:xfrm>
                <a:off x="4783" y="1332"/>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2" name="Oval 98"/>
              <p:cNvSpPr>
                <a:spLocks noChangeArrowheads="1"/>
              </p:cNvSpPr>
              <p:nvPr/>
            </p:nvSpPr>
            <p:spPr bwMode="auto">
              <a:xfrm>
                <a:off x="4831" y="126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3" name="Oval 99"/>
              <p:cNvSpPr>
                <a:spLocks noChangeArrowheads="1"/>
              </p:cNvSpPr>
              <p:nvPr/>
            </p:nvSpPr>
            <p:spPr bwMode="auto">
              <a:xfrm>
                <a:off x="4880" y="128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4" name="Oval 100"/>
              <p:cNvSpPr>
                <a:spLocks noChangeArrowheads="1"/>
              </p:cNvSpPr>
              <p:nvPr/>
            </p:nvSpPr>
            <p:spPr bwMode="auto">
              <a:xfrm>
                <a:off x="4929" y="1270"/>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5" name="Oval 101"/>
              <p:cNvSpPr>
                <a:spLocks noChangeArrowheads="1"/>
              </p:cNvSpPr>
              <p:nvPr/>
            </p:nvSpPr>
            <p:spPr bwMode="auto">
              <a:xfrm>
                <a:off x="4978" y="124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6" name="Oval 102"/>
              <p:cNvSpPr>
                <a:spLocks noChangeArrowheads="1"/>
              </p:cNvSpPr>
              <p:nvPr/>
            </p:nvSpPr>
            <p:spPr bwMode="auto">
              <a:xfrm>
                <a:off x="5027" y="121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7" name="Oval 103"/>
              <p:cNvSpPr>
                <a:spLocks noChangeArrowheads="1"/>
              </p:cNvSpPr>
              <p:nvPr/>
            </p:nvSpPr>
            <p:spPr bwMode="auto">
              <a:xfrm>
                <a:off x="5076" y="118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8" name="Oval 104"/>
              <p:cNvSpPr>
                <a:spLocks noChangeArrowheads="1"/>
              </p:cNvSpPr>
              <p:nvPr/>
            </p:nvSpPr>
            <p:spPr bwMode="auto">
              <a:xfrm>
                <a:off x="5125" y="1151"/>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9" name="Oval 105"/>
              <p:cNvSpPr>
                <a:spLocks noChangeArrowheads="1"/>
              </p:cNvSpPr>
              <p:nvPr/>
            </p:nvSpPr>
            <p:spPr bwMode="auto">
              <a:xfrm>
                <a:off x="5174" y="1137"/>
                <a:ext cx="41"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0" name="Oval 106"/>
              <p:cNvSpPr>
                <a:spLocks noChangeArrowheads="1"/>
              </p:cNvSpPr>
              <p:nvPr/>
            </p:nvSpPr>
            <p:spPr bwMode="auto">
              <a:xfrm>
                <a:off x="5222" y="1099"/>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1" name="Oval 107"/>
              <p:cNvSpPr>
                <a:spLocks noChangeArrowheads="1"/>
              </p:cNvSpPr>
              <p:nvPr/>
            </p:nvSpPr>
            <p:spPr bwMode="auto">
              <a:xfrm>
                <a:off x="5271" y="1102"/>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2" name="Oval 108"/>
              <p:cNvSpPr>
                <a:spLocks noChangeArrowheads="1"/>
              </p:cNvSpPr>
              <p:nvPr/>
            </p:nvSpPr>
            <p:spPr bwMode="auto">
              <a:xfrm>
                <a:off x="5320" y="1078"/>
                <a:ext cx="42" cy="41"/>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Oval 109"/>
              <p:cNvSpPr>
                <a:spLocks noChangeArrowheads="1"/>
              </p:cNvSpPr>
              <p:nvPr/>
            </p:nvSpPr>
            <p:spPr bwMode="auto">
              <a:xfrm>
                <a:off x="5369" y="1046"/>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 name="Oval 110"/>
              <p:cNvSpPr>
                <a:spLocks noChangeArrowheads="1"/>
              </p:cNvSpPr>
              <p:nvPr/>
            </p:nvSpPr>
            <p:spPr bwMode="auto">
              <a:xfrm>
                <a:off x="5421" y="1008"/>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5" name="Oval 111"/>
              <p:cNvSpPr>
                <a:spLocks noChangeArrowheads="1"/>
              </p:cNvSpPr>
              <p:nvPr/>
            </p:nvSpPr>
            <p:spPr bwMode="auto">
              <a:xfrm>
                <a:off x="5470" y="987"/>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6" name="Oval 112"/>
              <p:cNvSpPr>
                <a:spLocks noChangeArrowheads="1"/>
              </p:cNvSpPr>
              <p:nvPr/>
            </p:nvSpPr>
            <p:spPr bwMode="auto">
              <a:xfrm>
                <a:off x="5519" y="924"/>
                <a:ext cx="42" cy="4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 name="Oval 113"/>
              <p:cNvSpPr>
                <a:spLocks noChangeArrowheads="1"/>
              </p:cNvSpPr>
              <p:nvPr/>
            </p:nvSpPr>
            <p:spPr bwMode="auto">
              <a:xfrm>
                <a:off x="670" y="221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8" name="Oval 114"/>
              <p:cNvSpPr>
                <a:spLocks noChangeArrowheads="1"/>
              </p:cNvSpPr>
              <p:nvPr/>
            </p:nvSpPr>
            <p:spPr bwMode="auto">
              <a:xfrm>
                <a:off x="719" y="1964"/>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 name="Oval 115"/>
              <p:cNvSpPr>
                <a:spLocks noChangeArrowheads="1"/>
              </p:cNvSpPr>
              <p:nvPr/>
            </p:nvSpPr>
            <p:spPr bwMode="auto">
              <a:xfrm>
                <a:off x="768" y="186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0" name="Oval 116"/>
              <p:cNvSpPr>
                <a:spLocks noChangeArrowheads="1"/>
              </p:cNvSpPr>
              <p:nvPr/>
            </p:nvSpPr>
            <p:spPr bwMode="auto">
              <a:xfrm>
                <a:off x="817" y="1804"/>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1" name="Oval 117"/>
              <p:cNvSpPr>
                <a:spLocks noChangeArrowheads="1"/>
              </p:cNvSpPr>
              <p:nvPr/>
            </p:nvSpPr>
            <p:spPr bwMode="auto">
              <a:xfrm>
                <a:off x="866" y="179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2" name="Oval 118"/>
              <p:cNvSpPr>
                <a:spLocks noChangeArrowheads="1"/>
              </p:cNvSpPr>
              <p:nvPr/>
            </p:nvSpPr>
            <p:spPr bwMode="auto">
              <a:xfrm>
                <a:off x="915" y="178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 name="Oval 119"/>
              <p:cNvSpPr>
                <a:spLocks noChangeArrowheads="1"/>
              </p:cNvSpPr>
              <p:nvPr/>
            </p:nvSpPr>
            <p:spPr bwMode="auto">
              <a:xfrm>
                <a:off x="963" y="177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4" name="Oval 120"/>
              <p:cNvSpPr>
                <a:spLocks noChangeArrowheads="1"/>
              </p:cNvSpPr>
              <p:nvPr/>
            </p:nvSpPr>
            <p:spPr bwMode="auto">
              <a:xfrm>
                <a:off x="1012" y="176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Oval 121"/>
              <p:cNvSpPr>
                <a:spLocks noChangeArrowheads="1"/>
              </p:cNvSpPr>
              <p:nvPr/>
            </p:nvSpPr>
            <p:spPr bwMode="auto">
              <a:xfrm>
                <a:off x="1061" y="176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6" name="Oval 122"/>
              <p:cNvSpPr>
                <a:spLocks noChangeArrowheads="1"/>
              </p:cNvSpPr>
              <p:nvPr/>
            </p:nvSpPr>
            <p:spPr bwMode="auto">
              <a:xfrm>
                <a:off x="1110" y="176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Oval 123"/>
              <p:cNvSpPr>
                <a:spLocks noChangeArrowheads="1"/>
              </p:cNvSpPr>
              <p:nvPr/>
            </p:nvSpPr>
            <p:spPr bwMode="auto">
              <a:xfrm>
                <a:off x="1159" y="1731"/>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 name="Oval 124"/>
              <p:cNvSpPr>
                <a:spLocks noChangeArrowheads="1"/>
              </p:cNvSpPr>
              <p:nvPr/>
            </p:nvSpPr>
            <p:spPr bwMode="auto">
              <a:xfrm>
                <a:off x="1208" y="1710"/>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Oval 125"/>
              <p:cNvSpPr>
                <a:spLocks noChangeArrowheads="1"/>
              </p:cNvSpPr>
              <p:nvPr/>
            </p:nvSpPr>
            <p:spPr bwMode="auto">
              <a:xfrm>
                <a:off x="1257" y="167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Oval 126"/>
              <p:cNvSpPr>
                <a:spLocks noChangeArrowheads="1"/>
              </p:cNvSpPr>
              <p:nvPr/>
            </p:nvSpPr>
            <p:spPr bwMode="auto">
              <a:xfrm>
                <a:off x="1306" y="1682"/>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Oval 127"/>
              <p:cNvSpPr>
                <a:spLocks noChangeArrowheads="1"/>
              </p:cNvSpPr>
              <p:nvPr/>
            </p:nvSpPr>
            <p:spPr bwMode="auto">
              <a:xfrm>
                <a:off x="1354" y="1661"/>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Oval 128"/>
              <p:cNvSpPr>
                <a:spLocks noChangeArrowheads="1"/>
              </p:cNvSpPr>
              <p:nvPr/>
            </p:nvSpPr>
            <p:spPr bwMode="auto">
              <a:xfrm>
                <a:off x="1403" y="162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Oval 129"/>
              <p:cNvSpPr>
                <a:spLocks noChangeArrowheads="1"/>
              </p:cNvSpPr>
              <p:nvPr/>
            </p:nvSpPr>
            <p:spPr bwMode="auto">
              <a:xfrm>
                <a:off x="1452" y="163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Oval 130"/>
              <p:cNvSpPr>
                <a:spLocks noChangeArrowheads="1"/>
              </p:cNvSpPr>
              <p:nvPr/>
            </p:nvSpPr>
            <p:spPr bwMode="auto">
              <a:xfrm>
                <a:off x="1501" y="162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Oval 131"/>
              <p:cNvSpPr>
                <a:spLocks noChangeArrowheads="1"/>
              </p:cNvSpPr>
              <p:nvPr/>
            </p:nvSpPr>
            <p:spPr bwMode="auto">
              <a:xfrm>
                <a:off x="1550" y="158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Oval 132"/>
              <p:cNvSpPr>
                <a:spLocks noChangeArrowheads="1"/>
              </p:cNvSpPr>
              <p:nvPr/>
            </p:nvSpPr>
            <p:spPr bwMode="auto">
              <a:xfrm>
                <a:off x="1599" y="1591"/>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Oval 133"/>
              <p:cNvSpPr>
                <a:spLocks noChangeArrowheads="1"/>
              </p:cNvSpPr>
              <p:nvPr/>
            </p:nvSpPr>
            <p:spPr bwMode="auto">
              <a:xfrm>
                <a:off x="1648" y="158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Oval 134"/>
              <p:cNvSpPr>
                <a:spLocks noChangeArrowheads="1"/>
              </p:cNvSpPr>
              <p:nvPr/>
            </p:nvSpPr>
            <p:spPr bwMode="auto">
              <a:xfrm>
                <a:off x="1697" y="1570"/>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Oval 135"/>
              <p:cNvSpPr>
                <a:spLocks noChangeArrowheads="1"/>
              </p:cNvSpPr>
              <p:nvPr/>
            </p:nvSpPr>
            <p:spPr bwMode="auto">
              <a:xfrm>
                <a:off x="1745" y="156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Oval 136"/>
              <p:cNvSpPr>
                <a:spLocks noChangeArrowheads="1"/>
              </p:cNvSpPr>
              <p:nvPr/>
            </p:nvSpPr>
            <p:spPr bwMode="auto">
              <a:xfrm>
                <a:off x="1794" y="153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Oval 137"/>
              <p:cNvSpPr>
                <a:spLocks noChangeArrowheads="1"/>
              </p:cNvSpPr>
              <p:nvPr/>
            </p:nvSpPr>
            <p:spPr bwMode="auto">
              <a:xfrm>
                <a:off x="1843" y="152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Oval 138"/>
              <p:cNvSpPr>
                <a:spLocks noChangeArrowheads="1"/>
              </p:cNvSpPr>
              <p:nvPr/>
            </p:nvSpPr>
            <p:spPr bwMode="auto">
              <a:xfrm>
                <a:off x="1892" y="1525"/>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Oval 139"/>
              <p:cNvSpPr>
                <a:spLocks noChangeArrowheads="1"/>
              </p:cNvSpPr>
              <p:nvPr/>
            </p:nvSpPr>
            <p:spPr bwMode="auto">
              <a:xfrm>
                <a:off x="1941" y="1514"/>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Oval 140"/>
              <p:cNvSpPr>
                <a:spLocks noChangeArrowheads="1"/>
              </p:cNvSpPr>
              <p:nvPr/>
            </p:nvSpPr>
            <p:spPr bwMode="auto">
              <a:xfrm>
                <a:off x="1990" y="1497"/>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Oval 141"/>
              <p:cNvSpPr>
                <a:spLocks noChangeArrowheads="1"/>
              </p:cNvSpPr>
              <p:nvPr/>
            </p:nvSpPr>
            <p:spPr bwMode="auto">
              <a:xfrm>
                <a:off x="2039" y="1472"/>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Oval 142"/>
              <p:cNvSpPr>
                <a:spLocks noChangeArrowheads="1"/>
              </p:cNvSpPr>
              <p:nvPr/>
            </p:nvSpPr>
            <p:spPr bwMode="auto">
              <a:xfrm>
                <a:off x="2088" y="1455"/>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Oval 143"/>
              <p:cNvSpPr>
                <a:spLocks noChangeArrowheads="1"/>
              </p:cNvSpPr>
              <p:nvPr/>
            </p:nvSpPr>
            <p:spPr bwMode="auto">
              <a:xfrm>
                <a:off x="2140" y="1462"/>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Oval 144"/>
              <p:cNvSpPr>
                <a:spLocks noChangeArrowheads="1"/>
              </p:cNvSpPr>
              <p:nvPr/>
            </p:nvSpPr>
            <p:spPr bwMode="auto">
              <a:xfrm>
                <a:off x="2189" y="145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Oval 145"/>
              <p:cNvSpPr>
                <a:spLocks noChangeArrowheads="1"/>
              </p:cNvSpPr>
              <p:nvPr/>
            </p:nvSpPr>
            <p:spPr bwMode="auto">
              <a:xfrm>
                <a:off x="2238" y="143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Oval 146"/>
              <p:cNvSpPr>
                <a:spLocks noChangeArrowheads="1"/>
              </p:cNvSpPr>
              <p:nvPr/>
            </p:nvSpPr>
            <p:spPr bwMode="auto">
              <a:xfrm>
                <a:off x="2287" y="1416"/>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Oval 147"/>
              <p:cNvSpPr>
                <a:spLocks noChangeArrowheads="1"/>
              </p:cNvSpPr>
              <p:nvPr/>
            </p:nvSpPr>
            <p:spPr bwMode="auto">
              <a:xfrm>
                <a:off x="2335" y="141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Oval 148"/>
              <p:cNvSpPr>
                <a:spLocks noChangeArrowheads="1"/>
              </p:cNvSpPr>
              <p:nvPr/>
            </p:nvSpPr>
            <p:spPr bwMode="auto">
              <a:xfrm>
                <a:off x="2384" y="140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Oval 149"/>
              <p:cNvSpPr>
                <a:spLocks noChangeArrowheads="1"/>
              </p:cNvSpPr>
              <p:nvPr/>
            </p:nvSpPr>
            <p:spPr bwMode="auto">
              <a:xfrm>
                <a:off x="2433" y="138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Oval 150"/>
              <p:cNvSpPr>
                <a:spLocks noChangeArrowheads="1"/>
              </p:cNvSpPr>
              <p:nvPr/>
            </p:nvSpPr>
            <p:spPr bwMode="auto">
              <a:xfrm>
                <a:off x="2482" y="138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Oval 151"/>
              <p:cNvSpPr>
                <a:spLocks noChangeArrowheads="1"/>
              </p:cNvSpPr>
              <p:nvPr/>
            </p:nvSpPr>
            <p:spPr bwMode="auto">
              <a:xfrm>
                <a:off x="2531" y="138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6" name="Oval 152"/>
              <p:cNvSpPr>
                <a:spLocks noChangeArrowheads="1"/>
              </p:cNvSpPr>
              <p:nvPr/>
            </p:nvSpPr>
            <p:spPr bwMode="auto">
              <a:xfrm>
                <a:off x="2580" y="136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7" name="Oval 153"/>
              <p:cNvSpPr>
                <a:spLocks noChangeArrowheads="1"/>
              </p:cNvSpPr>
              <p:nvPr/>
            </p:nvSpPr>
            <p:spPr bwMode="auto">
              <a:xfrm>
                <a:off x="2629" y="135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Oval 154"/>
              <p:cNvSpPr>
                <a:spLocks noChangeArrowheads="1"/>
              </p:cNvSpPr>
              <p:nvPr/>
            </p:nvSpPr>
            <p:spPr bwMode="auto">
              <a:xfrm>
                <a:off x="2678" y="1357"/>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Oval 155"/>
              <p:cNvSpPr>
                <a:spLocks noChangeArrowheads="1"/>
              </p:cNvSpPr>
              <p:nvPr/>
            </p:nvSpPr>
            <p:spPr bwMode="auto">
              <a:xfrm>
                <a:off x="2726" y="133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Oval 156"/>
              <p:cNvSpPr>
                <a:spLocks noChangeArrowheads="1"/>
              </p:cNvSpPr>
              <p:nvPr/>
            </p:nvSpPr>
            <p:spPr bwMode="auto">
              <a:xfrm>
                <a:off x="2775" y="1305"/>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Oval 157"/>
              <p:cNvSpPr>
                <a:spLocks noChangeArrowheads="1"/>
              </p:cNvSpPr>
              <p:nvPr/>
            </p:nvSpPr>
            <p:spPr bwMode="auto">
              <a:xfrm>
                <a:off x="2824" y="1319"/>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Oval 158"/>
              <p:cNvSpPr>
                <a:spLocks noChangeArrowheads="1"/>
              </p:cNvSpPr>
              <p:nvPr/>
            </p:nvSpPr>
            <p:spPr bwMode="auto">
              <a:xfrm>
                <a:off x="2873" y="1312"/>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Oval 159"/>
              <p:cNvSpPr>
                <a:spLocks noChangeArrowheads="1"/>
              </p:cNvSpPr>
              <p:nvPr/>
            </p:nvSpPr>
            <p:spPr bwMode="auto">
              <a:xfrm>
                <a:off x="2922" y="127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Oval 160"/>
              <p:cNvSpPr>
                <a:spLocks noChangeArrowheads="1"/>
              </p:cNvSpPr>
              <p:nvPr/>
            </p:nvSpPr>
            <p:spPr bwMode="auto">
              <a:xfrm>
                <a:off x="2971" y="128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Oval 161"/>
              <p:cNvSpPr>
                <a:spLocks noChangeArrowheads="1"/>
              </p:cNvSpPr>
              <p:nvPr/>
            </p:nvSpPr>
            <p:spPr bwMode="auto">
              <a:xfrm>
                <a:off x="3020" y="128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Oval 162"/>
              <p:cNvSpPr>
                <a:spLocks noChangeArrowheads="1"/>
              </p:cNvSpPr>
              <p:nvPr/>
            </p:nvSpPr>
            <p:spPr bwMode="auto">
              <a:xfrm>
                <a:off x="3069" y="1273"/>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Oval 163"/>
              <p:cNvSpPr>
                <a:spLocks noChangeArrowheads="1"/>
              </p:cNvSpPr>
              <p:nvPr/>
            </p:nvSpPr>
            <p:spPr bwMode="auto">
              <a:xfrm>
                <a:off x="3117" y="128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Oval 164"/>
              <p:cNvSpPr>
                <a:spLocks noChangeArrowheads="1"/>
              </p:cNvSpPr>
              <p:nvPr/>
            </p:nvSpPr>
            <p:spPr bwMode="auto">
              <a:xfrm>
                <a:off x="3166" y="124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Oval 165"/>
              <p:cNvSpPr>
                <a:spLocks noChangeArrowheads="1"/>
              </p:cNvSpPr>
              <p:nvPr/>
            </p:nvSpPr>
            <p:spPr bwMode="auto">
              <a:xfrm>
                <a:off x="3215" y="125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Oval 166"/>
              <p:cNvSpPr>
                <a:spLocks noChangeArrowheads="1"/>
              </p:cNvSpPr>
              <p:nvPr/>
            </p:nvSpPr>
            <p:spPr bwMode="auto">
              <a:xfrm>
                <a:off x="3264" y="123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Oval 167"/>
              <p:cNvSpPr>
                <a:spLocks noChangeArrowheads="1"/>
              </p:cNvSpPr>
              <p:nvPr/>
            </p:nvSpPr>
            <p:spPr bwMode="auto">
              <a:xfrm>
                <a:off x="3313" y="122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Oval 168"/>
              <p:cNvSpPr>
                <a:spLocks noChangeArrowheads="1"/>
              </p:cNvSpPr>
              <p:nvPr/>
            </p:nvSpPr>
            <p:spPr bwMode="auto">
              <a:xfrm>
                <a:off x="3362" y="123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Oval 169"/>
              <p:cNvSpPr>
                <a:spLocks noChangeArrowheads="1"/>
              </p:cNvSpPr>
              <p:nvPr/>
            </p:nvSpPr>
            <p:spPr bwMode="auto">
              <a:xfrm>
                <a:off x="3411" y="119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Oval 170"/>
              <p:cNvSpPr>
                <a:spLocks noChangeArrowheads="1"/>
              </p:cNvSpPr>
              <p:nvPr/>
            </p:nvSpPr>
            <p:spPr bwMode="auto">
              <a:xfrm>
                <a:off x="3459" y="120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Oval 171"/>
              <p:cNvSpPr>
                <a:spLocks noChangeArrowheads="1"/>
              </p:cNvSpPr>
              <p:nvPr/>
            </p:nvSpPr>
            <p:spPr bwMode="auto">
              <a:xfrm>
                <a:off x="3508" y="117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Oval 172"/>
              <p:cNvSpPr>
                <a:spLocks noChangeArrowheads="1"/>
              </p:cNvSpPr>
              <p:nvPr/>
            </p:nvSpPr>
            <p:spPr bwMode="auto">
              <a:xfrm>
                <a:off x="3557" y="119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Oval 173"/>
              <p:cNvSpPr>
                <a:spLocks noChangeArrowheads="1"/>
              </p:cNvSpPr>
              <p:nvPr/>
            </p:nvSpPr>
            <p:spPr bwMode="auto">
              <a:xfrm>
                <a:off x="3606" y="120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Oval 174"/>
              <p:cNvSpPr>
                <a:spLocks noChangeArrowheads="1"/>
              </p:cNvSpPr>
              <p:nvPr/>
            </p:nvSpPr>
            <p:spPr bwMode="auto">
              <a:xfrm>
                <a:off x="3655" y="1151"/>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Oval 175"/>
              <p:cNvSpPr>
                <a:spLocks noChangeArrowheads="1"/>
              </p:cNvSpPr>
              <p:nvPr/>
            </p:nvSpPr>
            <p:spPr bwMode="auto">
              <a:xfrm>
                <a:off x="3704" y="114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Oval 176"/>
              <p:cNvSpPr>
                <a:spLocks noChangeArrowheads="1"/>
              </p:cNvSpPr>
              <p:nvPr/>
            </p:nvSpPr>
            <p:spPr bwMode="auto">
              <a:xfrm>
                <a:off x="3753" y="1151"/>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Oval 177"/>
              <p:cNvSpPr>
                <a:spLocks noChangeArrowheads="1"/>
              </p:cNvSpPr>
              <p:nvPr/>
            </p:nvSpPr>
            <p:spPr bwMode="auto">
              <a:xfrm>
                <a:off x="3805" y="112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Oval 178"/>
              <p:cNvSpPr>
                <a:spLocks noChangeArrowheads="1"/>
              </p:cNvSpPr>
              <p:nvPr/>
            </p:nvSpPr>
            <p:spPr bwMode="auto">
              <a:xfrm>
                <a:off x="3854" y="111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Oval 179"/>
              <p:cNvSpPr>
                <a:spLocks noChangeArrowheads="1"/>
              </p:cNvSpPr>
              <p:nvPr/>
            </p:nvSpPr>
            <p:spPr bwMode="auto">
              <a:xfrm>
                <a:off x="3903" y="114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Oval 180"/>
              <p:cNvSpPr>
                <a:spLocks noChangeArrowheads="1"/>
              </p:cNvSpPr>
              <p:nvPr/>
            </p:nvSpPr>
            <p:spPr bwMode="auto">
              <a:xfrm>
                <a:off x="3952" y="111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Oval 181"/>
              <p:cNvSpPr>
                <a:spLocks noChangeArrowheads="1"/>
              </p:cNvSpPr>
              <p:nvPr/>
            </p:nvSpPr>
            <p:spPr bwMode="auto">
              <a:xfrm>
                <a:off x="4001" y="1113"/>
                <a:ext cx="41"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Oval 182"/>
              <p:cNvSpPr>
                <a:spLocks noChangeArrowheads="1"/>
              </p:cNvSpPr>
              <p:nvPr/>
            </p:nvSpPr>
            <p:spPr bwMode="auto">
              <a:xfrm>
                <a:off x="4049" y="1113"/>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Oval 183"/>
              <p:cNvSpPr>
                <a:spLocks noChangeArrowheads="1"/>
              </p:cNvSpPr>
              <p:nvPr/>
            </p:nvSpPr>
            <p:spPr bwMode="auto">
              <a:xfrm>
                <a:off x="4098" y="1085"/>
                <a:ext cx="42" cy="41"/>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Oval 184"/>
              <p:cNvSpPr>
                <a:spLocks noChangeArrowheads="1"/>
              </p:cNvSpPr>
              <p:nvPr/>
            </p:nvSpPr>
            <p:spPr bwMode="auto">
              <a:xfrm>
                <a:off x="4147" y="108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Oval 185"/>
              <p:cNvSpPr>
                <a:spLocks noChangeArrowheads="1"/>
              </p:cNvSpPr>
              <p:nvPr/>
            </p:nvSpPr>
            <p:spPr bwMode="auto">
              <a:xfrm>
                <a:off x="4196" y="1074"/>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Oval 186"/>
              <p:cNvSpPr>
                <a:spLocks noChangeArrowheads="1"/>
              </p:cNvSpPr>
              <p:nvPr/>
            </p:nvSpPr>
            <p:spPr bwMode="auto">
              <a:xfrm>
                <a:off x="4245" y="106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Oval 187"/>
              <p:cNvSpPr>
                <a:spLocks noChangeArrowheads="1"/>
              </p:cNvSpPr>
              <p:nvPr/>
            </p:nvSpPr>
            <p:spPr bwMode="auto">
              <a:xfrm>
                <a:off x="4294" y="1071"/>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Oval 188"/>
              <p:cNvSpPr>
                <a:spLocks noChangeArrowheads="1"/>
              </p:cNvSpPr>
              <p:nvPr/>
            </p:nvSpPr>
            <p:spPr bwMode="auto">
              <a:xfrm>
                <a:off x="4343" y="106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Oval 189"/>
              <p:cNvSpPr>
                <a:spLocks noChangeArrowheads="1"/>
              </p:cNvSpPr>
              <p:nvPr/>
            </p:nvSpPr>
            <p:spPr bwMode="auto">
              <a:xfrm>
                <a:off x="4392" y="1032"/>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Oval 190"/>
              <p:cNvSpPr>
                <a:spLocks noChangeArrowheads="1"/>
              </p:cNvSpPr>
              <p:nvPr/>
            </p:nvSpPr>
            <p:spPr bwMode="auto">
              <a:xfrm>
                <a:off x="4440" y="103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Oval 191"/>
              <p:cNvSpPr>
                <a:spLocks noChangeArrowheads="1"/>
              </p:cNvSpPr>
              <p:nvPr/>
            </p:nvSpPr>
            <p:spPr bwMode="auto">
              <a:xfrm>
                <a:off x="4489" y="1025"/>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Oval 192"/>
              <p:cNvSpPr>
                <a:spLocks noChangeArrowheads="1"/>
              </p:cNvSpPr>
              <p:nvPr/>
            </p:nvSpPr>
            <p:spPr bwMode="auto">
              <a:xfrm>
                <a:off x="4538" y="1022"/>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Oval 193"/>
              <p:cNvSpPr>
                <a:spLocks noChangeArrowheads="1"/>
              </p:cNvSpPr>
              <p:nvPr/>
            </p:nvSpPr>
            <p:spPr bwMode="auto">
              <a:xfrm>
                <a:off x="4587" y="101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Oval 194"/>
              <p:cNvSpPr>
                <a:spLocks noChangeArrowheads="1"/>
              </p:cNvSpPr>
              <p:nvPr/>
            </p:nvSpPr>
            <p:spPr bwMode="auto">
              <a:xfrm>
                <a:off x="4636" y="98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Oval 195"/>
              <p:cNvSpPr>
                <a:spLocks noChangeArrowheads="1"/>
              </p:cNvSpPr>
              <p:nvPr/>
            </p:nvSpPr>
            <p:spPr bwMode="auto">
              <a:xfrm>
                <a:off x="4685" y="969"/>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Oval 196"/>
              <p:cNvSpPr>
                <a:spLocks noChangeArrowheads="1"/>
              </p:cNvSpPr>
              <p:nvPr/>
            </p:nvSpPr>
            <p:spPr bwMode="auto">
              <a:xfrm>
                <a:off x="4734" y="962"/>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Oval 197"/>
              <p:cNvSpPr>
                <a:spLocks noChangeArrowheads="1"/>
              </p:cNvSpPr>
              <p:nvPr/>
            </p:nvSpPr>
            <p:spPr bwMode="auto">
              <a:xfrm>
                <a:off x="4783" y="955"/>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Oval 198"/>
              <p:cNvSpPr>
                <a:spLocks noChangeArrowheads="1"/>
              </p:cNvSpPr>
              <p:nvPr/>
            </p:nvSpPr>
            <p:spPr bwMode="auto">
              <a:xfrm>
                <a:off x="4831" y="92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Oval 199"/>
              <p:cNvSpPr>
                <a:spLocks noChangeArrowheads="1"/>
              </p:cNvSpPr>
              <p:nvPr/>
            </p:nvSpPr>
            <p:spPr bwMode="auto">
              <a:xfrm>
                <a:off x="4880" y="91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Oval 200"/>
              <p:cNvSpPr>
                <a:spLocks noChangeArrowheads="1"/>
              </p:cNvSpPr>
              <p:nvPr/>
            </p:nvSpPr>
            <p:spPr bwMode="auto">
              <a:xfrm>
                <a:off x="4929" y="91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Oval 201"/>
              <p:cNvSpPr>
                <a:spLocks noChangeArrowheads="1"/>
              </p:cNvSpPr>
              <p:nvPr/>
            </p:nvSpPr>
            <p:spPr bwMode="auto">
              <a:xfrm>
                <a:off x="4978" y="89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Oval 202"/>
              <p:cNvSpPr>
                <a:spLocks noChangeArrowheads="1"/>
              </p:cNvSpPr>
              <p:nvPr/>
            </p:nvSpPr>
            <p:spPr bwMode="auto">
              <a:xfrm>
                <a:off x="5027" y="90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Oval 203"/>
              <p:cNvSpPr>
                <a:spLocks noChangeArrowheads="1"/>
              </p:cNvSpPr>
              <p:nvPr/>
            </p:nvSpPr>
            <p:spPr bwMode="auto">
              <a:xfrm>
                <a:off x="5076" y="854"/>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Oval 204"/>
              <p:cNvSpPr>
                <a:spLocks noChangeArrowheads="1"/>
              </p:cNvSpPr>
              <p:nvPr/>
            </p:nvSpPr>
            <p:spPr bwMode="auto">
              <a:xfrm>
                <a:off x="5125" y="84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8" name="Oval 206"/>
            <p:cNvSpPr>
              <a:spLocks noChangeArrowheads="1"/>
            </p:cNvSpPr>
            <p:nvPr/>
          </p:nvSpPr>
          <p:spPr bwMode="auto">
            <a:xfrm>
              <a:off x="5174" y="819"/>
              <a:ext cx="41"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Oval 207"/>
            <p:cNvSpPr>
              <a:spLocks noChangeArrowheads="1"/>
            </p:cNvSpPr>
            <p:nvPr/>
          </p:nvSpPr>
          <p:spPr bwMode="auto">
            <a:xfrm>
              <a:off x="5222" y="816"/>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Oval 208"/>
            <p:cNvSpPr>
              <a:spLocks noChangeArrowheads="1"/>
            </p:cNvSpPr>
            <p:nvPr/>
          </p:nvSpPr>
          <p:spPr bwMode="auto">
            <a:xfrm>
              <a:off x="5271" y="777"/>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Oval 209"/>
            <p:cNvSpPr>
              <a:spLocks noChangeArrowheads="1"/>
            </p:cNvSpPr>
            <p:nvPr/>
          </p:nvSpPr>
          <p:spPr bwMode="auto">
            <a:xfrm>
              <a:off x="5320" y="76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Oval 210"/>
            <p:cNvSpPr>
              <a:spLocks noChangeArrowheads="1"/>
            </p:cNvSpPr>
            <p:nvPr/>
          </p:nvSpPr>
          <p:spPr bwMode="auto">
            <a:xfrm>
              <a:off x="5369" y="742"/>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Oval 211"/>
            <p:cNvSpPr>
              <a:spLocks noChangeArrowheads="1"/>
            </p:cNvSpPr>
            <p:nvPr/>
          </p:nvSpPr>
          <p:spPr bwMode="auto">
            <a:xfrm>
              <a:off x="5421" y="753"/>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Oval 212"/>
            <p:cNvSpPr>
              <a:spLocks noChangeArrowheads="1"/>
            </p:cNvSpPr>
            <p:nvPr/>
          </p:nvSpPr>
          <p:spPr bwMode="auto">
            <a:xfrm>
              <a:off x="5470" y="728"/>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Oval 213"/>
            <p:cNvSpPr>
              <a:spLocks noChangeArrowheads="1"/>
            </p:cNvSpPr>
            <p:nvPr/>
          </p:nvSpPr>
          <p:spPr bwMode="auto">
            <a:xfrm>
              <a:off x="5519" y="690"/>
              <a:ext cx="42" cy="42"/>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Rectangle 216"/>
            <p:cNvSpPr>
              <a:spLocks noChangeArrowheads="1"/>
            </p:cNvSpPr>
            <p:nvPr/>
          </p:nvSpPr>
          <p:spPr bwMode="auto">
            <a:xfrm>
              <a:off x="5554" y="2782"/>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a:t>
              </a:r>
              <a:endParaRPr lang="en-US" altLang="en-US"/>
            </a:p>
          </p:txBody>
        </p:sp>
        <p:sp>
          <p:nvSpPr>
            <p:cNvPr id="669" name="Rectangle 217"/>
            <p:cNvSpPr>
              <a:spLocks noChangeArrowheads="1"/>
            </p:cNvSpPr>
            <p:nvPr/>
          </p:nvSpPr>
          <p:spPr bwMode="auto">
            <a:xfrm>
              <a:off x="4011" y="2850"/>
              <a:ext cx="16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Women, Bottom 1%: 78.8</a:t>
              </a:r>
              <a:endParaRPr lang="en-US" altLang="en-US" dirty="0"/>
            </a:p>
          </p:txBody>
        </p:sp>
        <p:sp>
          <p:nvSpPr>
            <p:cNvPr id="670" name="Rectangle 218"/>
            <p:cNvSpPr>
              <a:spLocks noChangeArrowheads="1"/>
            </p:cNvSpPr>
            <p:nvPr/>
          </p:nvSpPr>
          <p:spPr bwMode="auto">
            <a:xfrm>
              <a:off x="4239" y="3024"/>
              <a:ext cx="14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Women, Top 1%: 88.9</a:t>
              </a:r>
              <a:endParaRPr lang="en-US" altLang="en-US" dirty="0"/>
            </a:p>
          </p:txBody>
        </p:sp>
        <p:sp>
          <p:nvSpPr>
            <p:cNvPr id="671" name="Rectangle 219"/>
            <p:cNvSpPr>
              <a:spLocks noChangeArrowheads="1"/>
            </p:cNvSpPr>
            <p:nvPr/>
          </p:nvSpPr>
          <p:spPr bwMode="auto">
            <a:xfrm>
              <a:off x="5554" y="3176"/>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a:t>
              </a:r>
              <a:endParaRPr lang="en-US" altLang="en-US"/>
            </a:p>
          </p:txBody>
        </p:sp>
        <p:sp>
          <p:nvSpPr>
            <p:cNvPr id="672" name="Rectangle 220"/>
            <p:cNvSpPr>
              <a:spLocks noChangeArrowheads="1"/>
            </p:cNvSpPr>
            <p:nvPr/>
          </p:nvSpPr>
          <p:spPr bwMode="auto">
            <a:xfrm>
              <a:off x="4224" y="3264"/>
              <a:ext cx="14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Men, Bottom 1%: 72.7</a:t>
              </a:r>
              <a:endParaRPr lang="en-US" altLang="en-US" dirty="0"/>
            </a:p>
          </p:txBody>
        </p:sp>
        <p:sp>
          <p:nvSpPr>
            <p:cNvPr id="673" name="Rectangle 221"/>
            <p:cNvSpPr>
              <a:spLocks noChangeArrowheads="1"/>
            </p:cNvSpPr>
            <p:nvPr/>
          </p:nvSpPr>
          <p:spPr bwMode="auto">
            <a:xfrm>
              <a:off x="4445" y="3438"/>
              <a:ext cx="12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Men, Top 1%: 87.3</a:t>
              </a:r>
              <a:endParaRPr lang="en-US" altLang="en-US" dirty="0"/>
            </a:p>
          </p:txBody>
        </p:sp>
        <p:sp>
          <p:nvSpPr>
            <p:cNvPr id="674" name="Line 222"/>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223"/>
            <p:cNvSpPr>
              <a:spLocks noChangeShapeType="1"/>
            </p:cNvSpPr>
            <p:nvPr/>
          </p:nvSpPr>
          <p:spPr bwMode="auto">
            <a:xfrm flipH="1">
              <a:off x="492" y="357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Rectangle 224"/>
            <p:cNvSpPr>
              <a:spLocks noChangeArrowheads="1"/>
            </p:cNvSpPr>
            <p:nvPr/>
          </p:nvSpPr>
          <p:spPr bwMode="auto">
            <a:xfrm rot="16200000">
              <a:off x="314" y="3447"/>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70</a:t>
              </a:r>
              <a:endParaRPr lang="en-US" altLang="en-US"/>
            </a:p>
          </p:txBody>
        </p:sp>
        <p:sp>
          <p:nvSpPr>
            <p:cNvPr id="677" name="Line 225"/>
            <p:cNvSpPr>
              <a:spLocks noChangeShapeType="1"/>
            </p:cNvSpPr>
            <p:nvPr/>
          </p:nvSpPr>
          <p:spPr bwMode="auto">
            <a:xfrm flipH="1">
              <a:off x="492" y="2813"/>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Rectangle 226"/>
            <p:cNvSpPr>
              <a:spLocks noChangeArrowheads="1"/>
            </p:cNvSpPr>
            <p:nvPr/>
          </p:nvSpPr>
          <p:spPr bwMode="auto">
            <a:xfrm rot="16200000">
              <a:off x="314" y="2689"/>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75</a:t>
              </a:r>
              <a:endParaRPr lang="en-US" altLang="en-US"/>
            </a:p>
          </p:txBody>
        </p:sp>
        <p:sp>
          <p:nvSpPr>
            <p:cNvPr id="679" name="Line 227"/>
            <p:cNvSpPr>
              <a:spLocks noChangeShapeType="1"/>
            </p:cNvSpPr>
            <p:nvPr/>
          </p:nvSpPr>
          <p:spPr bwMode="auto">
            <a:xfrm flipH="1">
              <a:off x="492" y="2055"/>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Rectangle 228"/>
            <p:cNvSpPr>
              <a:spLocks noChangeArrowheads="1"/>
            </p:cNvSpPr>
            <p:nvPr/>
          </p:nvSpPr>
          <p:spPr bwMode="auto">
            <a:xfrm rot="16200000">
              <a:off x="314" y="1932"/>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80</a:t>
              </a:r>
              <a:endParaRPr lang="en-US" altLang="en-US"/>
            </a:p>
          </p:txBody>
        </p:sp>
        <p:sp>
          <p:nvSpPr>
            <p:cNvPr id="681" name="Line 229"/>
            <p:cNvSpPr>
              <a:spLocks noChangeShapeType="1"/>
            </p:cNvSpPr>
            <p:nvPr/>
          </p:nvSpPr>
          <p:spPr bwMode="auto">
            <a:xfrm flipH="1">
              <a:off x="492" y="129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230"/>
            <p:cNvSpPr>
              <a:spLocks noChangeArrowheads="1"/>
            </p:cNvSpPr>
            <p:nvPr/>
          </p:nvSpPr>
          <p:spPr bwMode="auto">
            <a:xfrm rot="16200000">
              <a:off x="314" y="1174"/>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85</a:t>
              </a:r>
              <a:endParaRPr lang="en-US" altLang="en-US"/>
            </a:p>
          </p:txBody>
        </p:sp>
        <p:sp>
          <p:nvSpPr>
            <p:cNvPr id="683" name="Line 231"/>
            <p:cNvSpPr>
              <a:spLocks noChangeShapeType="1"/>
            </p:cNvSpPr>
            <p:nvPr/>
          </p:nvSpPr>
          <p:spPr bwMode="auto">
            <a:xfrm flipH="1">
              <a:off x="492" y="54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Rectangle 232"/>
            <p:cNvSpPr>
              <a:spLocks noChangeArrowheads="1"/>
            </p:cNvSpPr>
            <p:nvPr/>
          </p:nvSpPr>
          <p:spPr bwMode="auto">
            <a:xfrm rot="16200000">
              <a:off x="314" y="415"/>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90</a:t>
              </a:r>
              <a:endParaRPr lang="en-US" altLang="en-US"/>
            </a:p>
          </p:txBody>
        </p:sp>
        <p:sp>
          <p:nvSpPr>
            <p:cNvPr id="685" name="Rectangle 233"/>
            <p:cNvSpPr>
              <a:spLocks noChangeArrowheads="1"/>
            </p:cNvSpPr>
            <p:nvPr/>
          </p:nvSpPr>
          <p:spPr bwMode="auto">
            <a:xfrm rot="16200000">
              <a:off x="-1372" y="1872"/>
              <a:ext cx="31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Expected Age at Death for 40 Year Olds in Years</a:t>
              </a:r>
              <a:endParaRPr lang="en-US" altLang="en-US"/>
            </a:p>
          </p:txBody>
        </p:sp>
        <p:sp>
          <p:nvSpPr>
            <p:cNvPr id="686" name="Line 234"/>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235"/>
            <p:cNvSpPr>
              <a:spLocks noChangeShapeType="1"/>
            </p:cNvSpPr>
            <p:nvPr/>
          </p:nvSpPr>
          <p:spPr bwMode="auto">
            <a:xfrm>
              <a:off x="64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Rectangle 236"/>
            <p:cNvSpPr>
              <a:spLocks noChangeArrowheads="1"/>
            </p:cNvSpPr>
            <p:nvPr/>
          </p:nvSpPr>
          <p:spPr bwMode="auto">
            <a:xfrm>
              <a:off x="604" y="3752"/>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p>
          </p:txBody>
        </p:sp>
        <p:sp>
          <p:nvSpPr>
            <p:cNvPr id="689" name="Line 237"/>
            <p:cNvSpPr>
              <a:spLocks noChangeShapeType="1"/>
            </p:cNvSpPr>
            <p:nvPr/>
          </p:nvSpPr>
          <p:spPr bwMode="auto">
            <a:xfrm>
              <a:off x="162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Rectangle 238"/>
            <p:cNvSpPr>
              <a:spLocks noChangeArrowheads="1"/>
            </p:cNvSpPr>
            <p:nvPr/>
          </p:nvSpPr>
          <p:spPr bwMode="auto">
            <a:xfrm>
              <a:off x="1539" y="3752"/>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20</a:t>
              </a:r>
              <a:endParaRPr lang="en-US" altLang="en-US" dirty="0"/>
            </a:p>
          </p:txBody>
        </p:sp>
        <p:sp>
          <p:nvSpPr>
            <p:cNvPr id="691" name="Line 239"/>
            <p:cNvSpPr>
              <a:spLocks noChangeShapeType="1"/>
            </p:cNvSpPr>
            <p:nvPr/>
          </p:nvSpPr>
          <p:spPr bwMode="auto">
            <a:xfrm>
              <a:off x="260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Rectangle 240"/>
            <p:cNvSpPr>
              <a:spLocks noChangeArrowheads="1"/>
            </p:cNvSpPr>
            <p:nvPr/>
          </p:nvSpPr>
          <p:spPr bwMode="auto">
            <a:xfrm>
              <a:off x="2520" y="3752"/>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40</a:t>
              </a:r>
              <a:endParaRPr lang="en-US" altLang="en-US"/>
            </a:p>
          </p:txBody>
        </p:sp>
        <p:sp>
          <p:nvSpPr>
            <p:cNvPr id="693" name="Line 241"/>
            <p:cNvSpPr>
              <a:spLocks noChangeShapeType="1"/>
            </p:cNvSpPr>
            <p:nvPr/>
          </p:nvSpPr>
          <p:spPr bwMode="auto">
            <a:xfrm>
              <a:off x="357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Rectangle 242"/>
            <p:cNvSpPr>
              <a:spLocks noChangeArrowheads="1"/>
            </p:cNvSpPr>
            <p:nvPr/>
          </p:nvSpPr>
          <p:spPr bwMode="auto">
            <a:xfrm>
              <a:off x="3498" y="3752"/>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60</a:t>
              </a:r>
              <a:endParaRPr lang="en-US" altLang="en-US"/>
            </a:p>
          </p:txBody>
        </p:sp>
        <p:sp>
          <p:nvSpPr>
            <p:cNvPr id="695" name="Line 243"/>
            <p:cNvSpPr>
              <a:spLocks noChangeShapeType="1"/>
            </p:cNvSpPr>
            <p:nvPr/>
          </p:nvSpPr>
          <p:spPr bwMode="auto">
            <a:xfrm>
              <a:off x="455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Rectangle 244"/>
            <p:cNvSpPr>
              <a:spLocks noChangeArrowheads="1"/>
            </p:cNvSpPr>
            <p:nvPr/>
          </p:nvSpPr>
          <p:spPr bwMode="auto">
            <a:xfrm>
              <a:off x="4479" y="3752"/>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80</a:t>
              </a:r>
              <a:endParaRPr lang="en-US" altLang="en-US"/>
            </a:p>
          </p:txBody>
        </p:sp>
        <p:sp>
          <p:nvSpPr>
            <p:cNvPr id="697" name="Line 245"/>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Rectangle 246"/>
            <p:cNvSpPr>
              <a:spLocks noChangeArrowheads="1"/>
            </p:cNvSpPr>
            <p:nvPr/>
          </p:nvSpPr>
          <p:spPr bwMode="auto">
            <a:xfrm>
              <a:off x="5421" y="3752"/>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100</a:t>
              </a:r>
              <a:endParaRPr lang="en-US" altLang="en-US"/>
            </a:p>
          </p:txBody>
        </p:sp>
        <p:sp>
          <p:nvSpPr>
            <p:cNvPr id="699" name="Rectangle 247"/>
            <p:cNvSpPr>
              <a:spLocks noChangeArrowheads="1"/>
            </p:cNvSpPr>
            <p:nvPr/>
          </p:nvSpPr>
          <p:spPr bwMode="auto">
            <a:xfrm>
              <a:off x="2136" y="3937"/>
              <a:ext cx="18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Household Income Percentile</a:t>
              </a:r>
              <a:endParaRPr lang="en-US" altLang="en-US" dirty="0"/>
            </a:p>
          </p:txBody>
        </p:sp>
        <p:sp>
          <p:nvSpPr>
            <p:cNvPr id="700" name="Rectangle 248"/>
            <p:cNvSpPr>
              <a:spLocks noChangeArrowheads="1"/>
            </p:cNvSpPr>
            <p:nvPr/>
          </p:nvSpPr>
          <p:spPr bwMode="auto">
            <a:xfrm>
              <a:off x="3062" y="191"/>
              <a:ext cx="5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p>
          </p:txBody>
        </p:sp>
      </p:grpSp>
      <p:sp>
        <p:nvSpPr>
          <p:cNvPr id="243" name="TextBox 242"/>
          <p:cNvSpPr txBox="1"/>
          <p:nvPr/>
        </p:nvSpPr>
        <p:spPr>
          <a:xfrm>
            <a:off x="2182020" y="115670"/>
            <a:ext cx="8247857" cy="646331"/>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Expected Age at Death vs. Household Income Percentile</a:t>
            </a:r>
          </a:p>
          <a:p>
            <a:pPr algn="ctr"/>
            <a:r>
              <a:rPr lang="en-US" b="1" dirty="0">
                <a:solidFill>
                  <a:srgbClr val="002060"/>
                </a:solidFill>
                <a:latin typeface="Arial" panose="020B0604020202020204" pitchFamily="34" charset="0"/>
                <a:cs typeface="Arial" panose="020B0604020202020204" pitchFamily="34" charset="0"/>
              </a:rPr>
              <a:t>By Gender at Age 40</a:t>
            </a:r>
          </a:p>
        </p:txBody>
      </p:sp>
      <p:cxnSp>
        <p:nvCxnSpPr>
          <p:cNvPr id="648" name="Straight Connector 647"/>
          <p:cNvCxnSpPr/>
          <p:nvPr/>
        </p:nvCxnSpPr>
        <p:spPr>
          <a:xfrm>
            <a:off x="2654300" y="3589338"/>
            <a:ext cx="0" cy="1371600"/>
          </a:xfrm>
          <a:prstGeom prst="line">
            <a:avLst/>
          </a:prstGeom>
          <a:ln w="19050">
            <a:solidFill>
              <a:schemeClr val="tx1"/>
            </a:solidFill>
            <a:prstDash val="sysDash"/>
          </a:ln>
          <a:effectLst/>
        </p:spPr>
        <p:style>
          <a:lnRef idx="1">
            <a:schemeClr val="accent3"/>
          </a:lnRef>
          <a:fillRef idx="0">
            <a:schemeClr val="accent3"/>
          </a:fillRef>
          <a:effectRef idx="0">
            <a:schemeClr val="accent3"/>
          </a:effectRef>
          <a:fontRef idx="minor">
            <a:schemeClr val="tx1"/>
          </a:fontRef>
        </p:style>
      </p:cxnSp>
      <p:cxnSp>
        <p:nvCxnSpPr>
          <p:cNvPr id="649" name="Straight Arrow Connector 648"/>
          <p:cNvCxnSpPr/>
          <p:nvPr/>
        </p:nvCxnSpPr>
        <p:spPr>
          <a:xfrm flipH="1" flipV="1">
            <a:off x="2693988" y="4200631"/>
            <a:ext cx="769938" cy="336487"/>
          </a:xfrm>
          <a:prstGeom prst="straightConnector1">
            <a:avLst/>
          </a:prstGeom>
          <a:ln w="1270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50" name="Rectangle 649"/>
          <p:cNvSpPr>
            <a:spLocks noChangeArrowheads="1"/>
          </p:cNvSpPr>
          <p:nvPr/>
        </p:nvSpPr>
        <p:spPr bwMode="auto">
          <a:xfrm>
            <a:off x="2871788" y="4551402"/>
            <a:ext cx="24622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a:solidFill>
                  <a:srgbClr val="000000"/>
                </a:solidFill>
              </a:rPr>
              <a:t>Bottom 1% Gender Gap</a:t>
            </a:r>
          </a:p>
          <a:p>
            <a:pPr algn="r"/>
            <a:r>
              <a:rPr lang="en-US" altLang="en-US" b="1" dirty="0">
                <a:solidFill>
                  <a:srgbClr val="000000"/>
                </a:solidFill>
              </a:rPr>
              <a:t>6.1 years</a:t>
            </a:r>
            <a:endParaRPr lang="en-US" altLang="en-US" b="1" dirty="0">
              <a:solidFill>
                <a:prstClr val="black"/>
              </a:solidFill>
            </a:endParaRPr>
          </a:p>
        </p:txBody>
      </p:sp>
      <p:cxnSp>
        <p:nvCxnSpPr>
          <p:cNvPr id="653" name="Straight Connector 652"/>
          <p:cNvCxnSpPr/>
          <p:nvPr/>
        </p:nvCxnSpPr>
        <p:spPr>
          <a:xfrm flipH="1">
            <a:off x="10363200" y="1214436"/>
            <a:ext cx="1" cy="233364"/>
          </a:xfrm>
          <a:prstGeom prst="line">
            <a:avLst/>
          </a:prstGeom>
          <a:ln w="19050">
            <a:solidFill>
              <a:schemeClr val="tx1"/>
            </a:solidFill>
            <a:prstDash val="sysDash"/>
          </a:ln>
          <a:effectLst/>
        </p:spPr>
        <p:style>
          <a:lnRef idx="1">
            <a:schemeClr val="accent3"/>
          </a:lnRef>
          <a:fillRef idx="0">
            <a:schemeClr val="accent3"/>
          </a:fillRef>
          <a:effectRef idx="0">
            <a:schemeClr val="accent3"/>
          </a:effectRef>
          <a:fontRef idx="minor">
            <a:schemeClr val="tx1"/>
          </a:fontRef>
        </p:style>
      </p:cxnSp>
      <p:sp>
        <p:nvSpPr>
          <p:cNvPr id="654" name="Rectangle 653"/>
          <p:cNvSpPr>
            <a:spLocks noChangeArrowheads="1"/>
          </p:cNvSpPr>
          <p:nvPr/>
        </p:nvSpPr>
        <p:spPr bwMode="auto">
          <a:xfrm>
            <a:off x="7505715" y="740237"/>
            <a:ext cx="2103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dirty="0">
                <a:solidFill>
                  <a:srgbClr val="000000"/>
                </a:solidFill>
              </a:rPr>
              <a:t>Top 1% Gender Gap</a:t>
            </a:r>
          </a:p>
          <a:p>
            <a:pPr algn="r"/>
            <a:r>
              <a:rPr lang="en-US" altLang="en-US" b="1" dirty="0">
                <a:solidFill>
                  <a:srgbClr val="000000"/>
                </a:solidFill>
              </a:rPr>
              <a:t>1.6 years</a:t>
            </a:r>
            <a:endParaRPr lang="en-US" altLang="en-US" b="1" dirty="0">
              <a:solidFill>
                <a:prstClr val="black"/>
              </a:solidFill>
            </a:endParaRPr>
          </a:p>
        </p:txBody>
      </p:sp>
      <p:cxnSp>
        <p:nvCxnSpPr>
          <p:cNvPr id="655" name="Straight Arrow Connector 654"/>
          <p:cNvCxnSpPr/>
          <p:nvPr/>
        </p:nvCxnSpPr>
        <p:spPr>
          <a:xfrm>
            <a:off x="9663112" y="1097433"/>
            <a:ext cx="650874" cy="271525"/>
          </a:xfrm>
          <a:prstGeom prst="straightConnector1">
            <a:avLst/>
          </a:prstGeom>
          <a:ln w="1270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899" name="Rectangle 354"/>
          <p:cNvSpPr>
            <a:spLocks noChangeArrowheads="1"/>
          </p:cNvSpPr>
          <p:nvPr/>
        </p:nvSpPr>
        <p:spPr bwMode="auto">
          <a:xfrm>
            <a:off x="5342360" y="654090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Men</a:t>
            </a:r>
            <a:endParaRPr lang="en-US" altLang="en-US" dirty="0">
              <a:solidFill>
                <a:prstClr val="black"/>
              </a:solidFill>
            </a:endParaRPr>
          </a:p>
        </p:txBody>
      </p:sp>
      <p:sp>
        <p:nvSpPr>
          <p:cNvPr id="900" name="Rectangle 354"/>
          <p:cNvSpPr>
            <a:spLocks noChangeArrowheads="1"/>
          </p:cNvSpPr>
          <p:nvPr/>
        </p:nvSpPr>
        <p:spPr bwMode="auto">
          <a:xfrm>
            <a:off x="6752878" y="6553201"/>
            <a:ext cx="79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Women</a:t>
            </a:r>
            <a:endParaRPr lang="en-US" altLang="en-US" dirty="0">
              <a:solidFill>
                <a:prstClr val="black"/>
              </a:solidFill>
            </a:endParaRPr>
          </a:p>
        </p:txBody>
      </p:sp>
      <p:sp>
        <p:nvSpPr>
          <p:cNvPr id="901" name="Oval 47"/>
          <p:cNvSpPr>
            <a:spLocks noChangeArrowheads="1"/>
          </p:cNvSpPr>
          <p:nvPr/>
        </p:nvSpPr>
        <p:spPr bwMode="auto">
          <a:xfrm>
            <a:off x="5124872" y="6605588"/>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2" name="Oval 62"/>
          <p:cNvSpPr>
            <a:spLocks noChangeArrowheads="1"/>
          </p:cNvSpPr>
          <p:nvPr/>
        </p:nvSpPr>
        <p:spPr bwMode="auto">
          <a:xfrm>
            <a:off x="6510140" y="6629401"/>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5" name="Content Placeholder 2"/>
          <p:cNvSpPr txBox="1">
            <a:spLocks/>
          </p:cNvSpPr>
          <p:nvPr/>
        </p:nvSpPr>
        <p:spPr>
          <a:xfrm>
            <a:off x="154407" y="6403182"/>
            <a:ext cx="4684294" cy="3381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Source: </a:t>
            </a:r>
            <a:r>
              <a:rPr lang="en-US" sz="1800" dirty="0" err="1"/>
              <a:t>Chetty</a:t>
            </a:r>
            <a:r>
              <a:rPr lang="en-US" sz="1800" dirty="0"/>
              <a:t> et al (2016)</a:t>
            </a:r>
          </a:p>
        </p:txBody>
      </p:sp>
    </p:spTree>
    <p:extLst>
      <p:ext uri="{BB962C8B-B14F-4D97-AF65-F5344CB8AC3E}">
        <p14:creationId xmlns:p14="http://schemas.microsoft.com/office/powerpoint/2010/main" val="2872373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909" y="-13447"/>
            <a:ext cx="9715500" cy="6858000"/>
          </a:xfrm>
          <a:prstGeom prst="rect">
            <a:avLst/>
          </a:prstGeom>
        </p:spPr>
      </p:pic>
    </p:spTree>
    <p:extLst>
      <p:ext uri="{BB962C8B-B14F-4D97-AF65-F5344CB8AC3E}">
        <p14:creationId xmlns:p14="http://schemas.microsoft.com/office/powerpoint/2010/main" val="1476663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inequality</a:t>
            </a:r>
          </a:p>
        </p:txBody>
      </p:sp>
      <p:sp>
        <p:nvSpPr>
          <p:cNvPr id="3" name="Content Placeholder 2"/>
          <p:cNvSpPr>
            <a:spLocks noGrp="1"/>
          </p:cNvSpPr>
          <p:nvPr>
            <p:ph idx="1"/>
          </p:nvPr>
        </p:nvSpPr>
        <p:spPr/>
        <p:txBody>
          <a:bodyPr>
            <a:normAutofit/>
          </a:bodyPr>
          <a:lstStyle/>
          <a:p>
            <a:r>
              <a:rPr lang="en-US" dirty="0"/>
              <a:t>90/10 and other gaps</a:t>
            </a:r>
          </a:p>
          <a:p>
            <a:endParaRPr lang="en-US" dirty="0"/>
          </a:p>
          <a:p>
            <a:r>
              <a:rPr lang="en-US" dirty="0"/>
              <a:t>Gini coefficient</a:t>
            </a:r>
          </a:p>
          <a:p>
            <a:endParaRPr lang="en-US" dirty="0"/>
          </a:p>
          <a:p>
            <a:r>
              <a:rPr lang="en-US" dirty="0"/>
              <a:t>Across countries, between countries, ignoring countries</a:t>
            </a:r>
          </a:p>
          <a:p>
            <a:pPr lvl="1"/>
            <a:r>
              <a:rPr lang="en-US" dirty="0"/>
              <a:t>Aggregation and Simpson’s paradox</a:t>
            </a:r>
          </a:p>
          <a:p>
            <a:pPr marL="0" indent="0">
              <a:buNone/>
            </a:pPr>
            <a:endParaRPr lang="en-US" dirty="0"/>
          </a:p>
          <a:p>
            <a:r>
              <a:rPr lang="en-US" dirty="0"/>
              <a:t>Conceptual issues in the measurement of inequality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8679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Image result for the gini coeffic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574631" cy="56985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e gini coefficien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631" y="0"/>
            <a:ext cx="6140092" cy="572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82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the gini coefficien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55" y="0"/>
            <a:ext cx="9777663" cy="688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0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s://ourworldindata.org/grapher/economic-inequality-gini-index.png?year=2012&amp;size=1200x800&amp;v=590b16d8ce1e56e2e7acc433e594e7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0"/>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30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6963-2464-43E5-AD76-EA49828AA4CE}"/>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ADCF6ADA-9B6D-4393-98AF-55B06D5DF2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6842" y="0"/>
            <a:ext cx="9673498" cy="6828352"/>
          </a:xfrm>
        </p:spPr>
      </p:pic>
    </p:spTree>
    <p:extLst>
      <p:ext uri="{BB962C8B-B14F-4D97-AF65-F5344CB8AC3E}">
        <p14:creationId xmlns:p14="http://schemas.microsoft.com/office/powerpoint/2010/main" val="4163231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ways to measure global inequality</a:t>
            </a:r>
          </a:p>
        </p:txBody>
      </p:sp>
      <p:sp>
        <p:nvSpPr>
          <p:cNvPr id="3" name="Content Placeholder 2"/>
          <p:cNvSpPr>
            <a:spLocks noGrp="1"/>
          </p:cNvSpPr>
          <p:nvPr>
            <p:ph idx="1"/>
          </p:nvPr>
        </p:nvSpPr>
        <p:spPr/>
        <p:txBody>
          <a:bodyPr/>
          <a:lstStyle/>
          <a:p>
            <a:pPr marL="514350" indent="-514350">
              <a:buFont typeface="+mj-lt"/>
              <a:buAutoNum type="arabicPeriod"/>
            </a:pPr>
            <a:r>
              <a:rPr lang="en-US" dirty="0"/>
              <a:t>Inequality within countries</a:t>
            </a:r>
          </a:p>
          <a:p>
            <a:pPr marL="514350" indent="-514350">
              <a:buFont typeface="+mj-lt"/>
              <a:buAutoNum type="arabicPeriod"/>
            </a:pPr>
            <a:endParaRPr lang="en-US" dirty="0"/>
          </a:p>
          <a:p>
            <a:pPr marL="514350" indent="-514350">
              <a:buFont typeface="+mj-lt"/>
              <a:buAutoNum type="arabicPeriod"/>
            </a:pPr>
            <a:r>
              <a:rPr lang="en-US" dirty="0"/>
              <a:t>Inequality across countries</a:t>
            </a:r>
          </a:p>
          <a:p>
            <a:pPr marL="514350" indent="-514350">
              <a:buFont typeface="+mj-lt"/>
              <a:buAutoNum type="arabicPeriod"/>
            </a:pPr>
            <a:endParaRPr lang="en-US" dirty="0"/>
          </a:p>
          <a:p>
            <a:pPr marL="514350" indent="-514350">
              <a:buFont typeface="+mj-lt"/>
              <a:buAutoNum type="arabicPeriod"/>
            </a:pPr>
            <a:r>
              <a:rPr lang="en-US" dirty="0"/>
              <a:t>Inequality across people, ignoring country borders</a:t>
            </a:r>
          </a:p>
        </p:txBody>
      </p:sp>
    </p:spTree>
    <p:extLst>
      <p:ext uri="{BB962C8B-B14F-4D97-AF65-F5344CB8AC3E}">
        <p14:creationId xmlns:p14="http://schemas.microsoft.com/office/powerpoint/2010/main" val="12505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48581"/>
            <a:ext cx="12135854" cy="6403142"/>
          </a:xfrm>
          <a:prstGeom prst="rect">
            <a:avLst/>
          </a:prstGeom>
        </p:spPr>
      </p:pic>
    </p:spTree>
    <p:extLst>
      <p:ext uri="{BB962C8B-B14F-4D97-AF65-F5344CB8AC3E}">
        <p14:creationId xmlns:p14="http://schemas.microsoft.com/office/powerpoint/2010/main" val="3929290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Simpson’s paradox</a:t>
            </a:r>
          </a:p>
        </p:txBody>
      </p:sp>
      <p:sp>
        <p:nvSpPr>
          <p:cNvPr id="3" name="Content Placeholder 2"/>
          <p:cNvSpPr>
            <a:spLocks noGrp="1"/>
          </p:cNvSpPr>
          <p:nvPr>
            <p:ph idx="1"/>
          </p:nvPr>
        </p:nvSpPr>
        <p:spPr/>
        <p:txBody>
          <a:bodyPr/>
          <a:lstStyle/>
          <a:p>
            <a:r>
              <a:rPr lang="en-US" dirty="0"/>
              <a:t>Trend within groups ≠ Trend across groups</a:t>
            </a:r>
          </a:p>
          <a:p>
            <a:endParaRPr lang="en-US" dirty="0"/>
          </a:p>
          <a:p>
            <a:endParaRPr lang="en-US" dirty="0"/>
          </a:p>
          <a:p>
            <a:r>
              <a:rPr lang="en-US" dirty="0"/>
              <a:t> Key is changing group size and composition, when groups are starting from different means</a:t>
            </a:r>
          </a:p>
          <a:p>
            <a:pPr lvl="1"/>
            <a:r>
              <a:rPr lang="en-US" dirty="0"/>
              <a:t>USA – rising inequality - rich, slow population growth</a:t>
            </a:r>
          </a:p>
          <a:p>
            <a:pPr lvl="1"/>
            <a:r>
              <a:rPr lang="en-US" dirty="0"/>
              <a:t>China – rising inequality – poorer, fast population growth</a:t>
            </a:r>
          </a:p>
          <a:p>
            <a:endParaRPr lang="en-US" dirty="0"/>
          </a:p>
          <a:p>
            <a:endParaRPr lang="en-US" dirty="0"/>
          </a:p>
        </p:txBody>
      </p:sp>
      <p:pic>
        <p:nvPicPr>
          <p:cNvPr id="8198" name="Picture 6" descr="https://upload.wikimedia.org/wikipedia/commons/thumb/4/47/Simpson%27s_paradox_continuous.svg/390px-Simpson%27s_paradox_continuou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900" y="166520"/>
            <a:ext cx="4247983" cy="283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each country’s income distribution falls in the global income distribution</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96118" y="1825626"/>
            <a:ext cx="5501903" cy="3973596"/>
          </a:xfrm>
          <a:prstGeom prst="rect">
            <a:avLst/>
          </a:prstGeom>
          <a:noFill/>
          <a:ln w="9525">
            <a:noFill/>
            <a:round/>
            <a:headEnd/>
            <a:tailEnd/>
          </a:ln>
        </p:spPr>
      </p:pic>
      <p:pic>
        <p:nvPicPr>
          <p:cNvPr id="5" name="Picture 2"/>
          <p:cNvPicPr>
            <a:picLocks noChangeAspect="1" noChangeArrowheads="1"/>
          </p:cNvPicPr>
          <p:nvPr/>
        </p:nvPicPr>
        <p:blipFill>
          <a:blip r:embed="rId3" cstate="print"/>
          <a:srcRect/>
          <a:stretch>
            <a:fillRect/>
          </a:stretch>
        </p:blipFill>
        <p:spPr bwMode="auto">
          <a:xfrm>
            <a:off x="5834252" y="1825624"/>
            <a:ext cx="4970105" cy="3846830"/>
          </a:xfrm>
          <a:prstGeom prst="rect">
            <a:avLst/>
          </a:prstGeom>
          <a:noFill/>
          <a:ln w="9525">
            <a:noFill/>
            <a:round/>
            <a:headEnd/>
            <a:tailEnd/>
          </a:ln>
        </p:spPr>
      </p:pic>
      <p:sp>
        <p:nvSpPr>
          <p:cNvPr id="6" name="Content Placeholder 2"/>
          <p:cNvSpPr txBox="1">
            <a:spLocks/>
          </p:cNvSpPr>
          <p:nvPr/>
        </p:nvSpPr>
        <p:spPr>
          <a:xfrm>
            <a:off x="7587917" y="6376737"/>
            <a:ext cx="3765884" cy="5395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Milanovic</a:t>
            </a:r>
            <a:r>
              <a:rPr lang="en-US" sz="2000" dirty="0"/>
              <a:t> (2013)</a:t>
            </a:r>
          </a:p>
        </p:txBody>
      </p:sp>
    </p:spTree>
    <p:extLst>
      <p:ext uri="{BB962C8B-B14F-4D97-AF65-F5344CB8AC3E}">
        <p14:creationId xmlns:p14="http://schemas.microsoft.com/office/powerpoint/2010/main" val="2480997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282" y="0"/>
            <a:ext cx="9063436" cy="6858000"/>
          </a:xfrm>
          <a:prstGeom prst="rect">
            <a:avLst/>
          </a:prstGeom>
        </p:spPr>
      </p:pic>
    </p:spTree>
    <p:extLst>
      <p:ext uri="{BB962C8B-B14F-4D97-AF65-F5344CB8AC3E}">
        <p14:creationId xmlns:p14="http://schemas.microsoft.com/office/powerpoint/2010/main" val="23425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282" y="0"/>
            <a:ext cx="9063436" cy="6858000"/>
          </a:xfrm>
          <a:prstGeom prst="rect">
            <a:avLst/>
          </a:prstGeom>
        </p:spPr>
      </p:pic>
    </p:spTree>
    <p:extLst>
      <p:ext uri="{BB962C8B-B14F-4D97-AF65-F5344CB8AC3E}">
        <p14:creationId xmlns:p14="http://schemas.microsoft.com/office/powerpoint/2010/main" val="546940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282" y="0"/>
            <a:ext cx="9063436" cy="6858000"/>
          </a:xfrm>
          <a:prstGeom prst="rect">
            <a:avLst/>
          </a:prstGeom>
        </p:spPr>
      </p:pic>
    </p:spTree>
    <p:extLst>
      <p:ext uri="{BB962C8B-B14F-4D97-AF65-F5344CB8AC3E}">
        <p14:creationId xmlns:p14="http://schemas.microsoft.com/office/powerpoint/2010/main" val="3623340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world-income-distribution-2003-to-2035-growth-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84" y="29391"/>
            <a:ext cx="9680756" cy="677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46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inequality</a:t>
            </a:r>
          </a:p>
        </p:txBody>
      </p:sp>
      <p:sp>
        <p:nvSpPr>
          <p:cNvPr id="3" name="Content Placeholder 2"/>
          <p:cNvSpPr>
            <a:spLocks noGrp="1"/>
          </p:cNvSpPr>
          <p:nvPr>
            <p:ph idx="1"/>
          </p:nvPr>
        </p:nvSpPr>
        <p:spPr/>
        <p:txBody>
          <a:bodyPr>
            <a:normAutofit/>
          </a:bodyPr>
          <a:lstStyle/>
          <a:p>
            <a:r>
              <a:rPr lang="en-US" dirty="0"/>
              <a:t>Global 1 percent – top 12 percent of America, mostly “old world”</a:t>
            </a:r>
          </a:p>
          <a:p>
            <a:pPr lvl="1"/>
            <a:r>
              <a:rPr lang="en-US" dirty="0"/>
              <a:t>Even the poorest Americans are in the 60</a:t>
            </a:r>
            <a:r>
              <a:rPr lang="en-US" baseline="30000" dirty="0"/>
              <a:t>th</a:t>
            </a:r>
            <a:r>
              <a:rPr lang="en-US" dirty="0"/>
              <a:t> percentile</a:t>
            </a:r>
          </a:p>
          <a:p>
            <a:pPr marL="457200" lvl="1" indent="0">
              <a:buNone/>
            </a:pPr>
            <a:endParaRPr lang="en-US" dirty="0"/>
          </a:p>
          <a:p>
            <a:r>
              <a:rPr lang="en-US" dirty="0"/>
              <a:t>Ignoring country borders changes the picture dramatically</a:t>
            </a:r>
          </a:p>
          <a:p>
            <a:pPr lvl="1"/>
            <a:r>
              <a:rPr lang="en-US" dirty="0"/>
              <a:t>Rise of the global middle class (mostly China)</a:t>
            </a:r>
          </a:p>
          <a:p>
            <a:pPr lvl="1"/>
            <a:r>
              <a:rPr lang="en-US" dirty="0"/>
              <a:t>Declining upper middle income growth, but not driven by U.S.</a:t>
            </a:r>
          </a:p>
          <a:p>
            <a:pPr lvl="1"/>
            <a:r>
              <a:rPr lang="en-US" dirty="0"/>
              <a:t>Population growth and rising incomes moving together</a:t>
            </a:r>
          </a:p>
          <a:p>
            <a:pPr marL="0" indent="0">
              <a:buNone/>
            </a:pPr>
            <a:endParaRPr lang="en-US" dirty="0"/>
          </a:p>
          <a:p>
            <a:r>
              <a:rPr lang="en-US" dirty="0"/>
              <a:t>Should borders matter? Should population size matter?</a:t>
            </a:r>
          </a:p>
        </p:txBody>
      </p:sp>
    </p:spTree>
    <p:extLst>
      <p:ext uri="{BB962C8B-B14F-4D97-AF65-F5344CB8AC3E}">
        <p14:creationId xmlns:p14="http://schemas.microsoft.com/office/powerpoint/2010/main" val="30901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inequality</a:t>
            </a:r>
          </a:p>
        </p:txBody>
      </p:sp>
      <p:sp>
        <p:nvSpPr>
          <p:cNvPr id="3" name="Content Placeholder 2"/>
          <p:cNvSpPr>
            <a:spLocks noGrp="1"/>
          </p:cNvSpPr>
          <p:nvPr>
            <p:ph idx="1"/>
          </p:nvPr>
        </p:nvSpPr>
        <p:spPr/>
        <p:txBody>
          <a:bodyPr>
            <a:normAutofit fontScale="77500" lnSpcReduction="20000"/>
          </a:bodyPr>
          <a:lstStyle/>
          <a:p>
            <a:r>
              <a:rPr lang="en-US" dirty="0"/>
              <a:t>Accounting for income and purchasing power differences across countries</a:t>
            </a:r>
          </a:p>
          <a:p>
            <a:endParaRPr lang="en-US" dirty="0"/>
          </a:p>
          <a:p>
            <a:r>
              <a:rPr lang="en-US" dirty="0"/>
              <a:t>What does income miss? </a:t>
            </a:r>
          </a:p>
          <a:p>
            <a:pPr lvl="1"/>
            <a:r>
              <a:rPr lang="en-US" dirty="0"/>
              <a:t>Social benefits and income transfers</a:t>
            </a:r>
          </a:p>
          <a:p>
            <a:pPr lvl="1"/>
            <a:r>
              <a:rPr lang="en-US" dirty="0"/>
              <a:t>Employment rates</a:t>
            </a:r>
          </a:p>
          <a:p>
            <a:pPr lvl="1"/>
            <a:r>
              <a:rPr lang="en-US" dirty="0"/>
              <a:t>Job quality (benefits, flexibility etc.)</a:t>
            </a:r>
          </a:p>
          <a:p>
            <a:pPr lvl="1"/>
            <a:r>
              <a:rPr lang="en-US" dirty="0"/>
              <a:t>Household structure</a:t>
            </a:r>
          </a:p>
          <a:p>
            <a:pPr lvl="1"/>
            <a:r>
              <a:rPr lang="en-US" dirty="0"/>
              <a:t>Income volatility</a:t>
            </a:r>
          </a:p>
          <a:p>
            <a:pPr lvl="1"/>
            <a:r>
              <a:rPr lang="en-US" dirty="0"/>
              <a:t>Health, civil rights, etc…</a:t>
            </a:r>
          </a:p>
          <a:p>
            <a:endParaRPr lang="en-US" dirty="0"/>
          </a:p>
          <a:p>
            <a:r>
              <a:rPr lang="en-US" dirty="0"/>
              <a:t>Revealed preferences – immigrants often give up a place relatively high in the income distribution to come to the U.S. or to other Western European nations</a:t>
            </a:r>
          </a:p>
          <a:p>
            <a:endParaRPr lang="en-US" dirty="0"/>
          </a:p>
          <a:p>
            <a:r>
              <a:rPr lang="en-US" dirty="0"/>
              <a:t>Development as freedom (Sen 1999)</a:t>
            </a:r>
          </a:p>
        </p:txBody>
      </p:sp>
    </p:spTree>
    <p:extLst>
      <p:ext uri="{BB962C8B-B14F-4D97-AF65-F5344CB8AC3E}">
        <p14:creationId xmlns:p14="http://schemas.microsoft.com/office/powerpoint/2010/main" val="41085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free from the Malthusian Trap</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power of population is so superior to the power in the earth to produce subsistence for man, that premature death must in some shape or other visit the human race.” </a:t>
            </a:r>
          </a:p>
          <a:p>
            <a:pPr marL="0" indent="0">
              <a:buNone/>
            </a:pPr>
            <a:endParaRPr lang="en-US" dirty="0"/>
          </a:p>
          <a:p>
            <a:pPr marL="0" indent="0">
              <a:buNone/>
            </a:pPr>
            <a:r>
              <a:rPr lang="en-US" dirty="0"/>
              <a:t>“The perpetual tendency of the race of man to increase beyond the means of subsistence is one of the general laws of animated nature, which we can have no reason to expect to change.”</a:t>
            </a:r>
          </a:p>
          <a:p>
            <a:pPr marL="0" indent="0">
              <a:buNone/>
            </a:pPr>
            <a:endParaRPr lang="en-US" dirty="0"/>
          </a:p>
          <a:p>
            <a:pPr marL="0" indent="0">
              <a:buNone/>
            </a:pPr>
            <a:r>
              <a:rPr lang="en-US" dirty="0"/>
              <a:t>– Thomas Malthus, “An Essay on the Principle of Population”, 1798.</a:t>
            </a:r>
          </a:p>
          <a:p>
            <a:pPr marL="0" indent="0">
              <a:buNone/>
            </a:pPr>
            <a:endParaRPr lang="en-US" dirty="0"/>
          </a:p>
          <a:p>
            <a:pPr marL="0" indent="0">
              <a:buNone/>
            </a:pPr>
            <a:r>
              <a:rPr lang="en-US" dirty="0"/>
              <a:t>For most of human history, Malthus was right. But something changed about 250 years ago…</a:t>
            </a:r>
          </a:p>
        </p:txBody>
      </p:sp>
    </p:spTree>
    <p:extLst>
      <p:ext uri="{BB962C8B-B14F-4D97-AF65-F5344CB8AC3E}">
        <p14:creationId xmlns:p14="http://schemas.microsoft.com/office/powerpoint/2010/main" val="24618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Summing up</a:t>
            </a:r>
          </a:p>
        </p:txBody>
      </p:sp>
      <p:sp>
        <p:nvSpPr>
          <p:cNvPr id="3" name="Content Placeholder 2"/>
          <p:cNvSpPr>
            <a:spLocks noGrp="1"/>
          </p:cNvSpPr>
          <p:nvPr>
            <p:ph idx="1"/>
          </p:nvPr>
        </p:nvSpPr>
        <p:spPr/>
        <p:txBody>
          <a:bodyPr>
            <a:normAutofit fontScale="77500" lnSpcReduction="20000"/>
          </a:bodyPr>
          <a:lstStyle/>
          <a:p>
            <a:r>
              <a:rPr lang="en-US" dirty="0"/>
              <a:t>Inequality is growing rapidly along many dimensions</a:t>
            </a:r>
          </a:p>
          <a:p>
            <a:endParaRPr lang="en-US" dirty="0"/>
          </a:p>
          <a:p>
            <a:r>
              <a:rPr lang="en-US" dirty="0"/>
              <a:t>In thinking about causes, must account for:</a:t>
            </a:r>
          </a:p>
          <a:p>
            <a:pPr lvl="1"/>
            <a:r>
              <a:rPr lang="en-US" dirty="0"/>
              <a:t>Stagnant real wage growth is a male, low-skilled (or low-education) phenomenon</a:t>
            </a:r>
          </a:p>
          <a:p>
            <a:pPr lvl="1"/>
            <a:r>
              <a:rPr lang="en-US" dirty="0"/>
              <a:t>It is happening all around the world</a:t>
            </a:r>
          </a:p>
          <a:p>
            <a:endParaRPr lang="en-US" dirty="0"/>
          </a:p>
          <a:p>
            <a:r>
              <a:rPr lang="en-US" dirty="0"/>
              <a:t>Inequality is increasing a lot </a:t>
            </a:r>
            <a:r>
              <a:rPr lang="en-US" i="1" dirty="0"/>
              <a:t>within</a:t>
            </a:r>
            <a:r>
              <a:rPr lang="en-US" dirty="0"/>
              <a:t> countries – but the pattern across countries and around the world is less clear</a:t>
            </a:r>
          </a:p>
          <a:p>
            <a:pPr lvl="1"/>
            <a:r>
              <a:rPr lang="en-US" dirty="0"/>
              <a:t>Variation across countries in population size, baseline levels of income</a:t>
            </a:r>
          </a:p>
          <a:p>
            <a:endParaRPr lang="en-US" dirty="0"/>
          </a:p>
          <a:p>
            <a:r>
              <a:rPr lang="en-US" dirty="0"/>
              <a:t>More broadly – what is the relationship between economic growth, poverty and inequality?</a:t>
            </a:r>
          </a:p>
          <a:p>
            <a:pPr lvl="1"/>
            <a:r>
              <a:rPr lang="en-US" dirty="0"/>
              <a:t>Will the gains from globalization be widely shared? </a:t>
            </a:r>
          </a:p>
          <a:p>
            <a:pPr lvl="1"/>
            <a:r>
              <a:rPr lang="en-US" dirty="0"/>
              <a:t>Does it depend on how we measure gains in human welfare?</a:t>
            </a:r>
          </a:p>
          <a:p>
            <a:endParaRPr lang="en-US" dirty="0"/>
          </a:p>
          <a:p>
            <a:endParaRPr lang="en-US" dirty="0"/>
          </a:p>
          <a:p>
            <a:pPr lvl="1"/>
            <a:endParaRPr lang="en-US" dirty="0"/>
          </a:p>
        </p:txBody>
      </p:sp>
    </p:spTree>
    <p:extLst>
      <p:ext uri="{BB962C8B-B14F-4D97-AF65-F5344CB8AC3E}">
        <p14:creationId xmlns:p14="http://schemas.microsoft.com/office/powerpoint/2010/main" val="20998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ourworldindata.org/uploads/2013/11/GDP-and-GDP-per-capita-in-England-since-1270.png">
            <a:extLst>
              <a:ext uri="{FF2B5EF4-FFF2-40B4-BE49-F238E27FC236}">
                <a16:creationId xmlns:a16="http://schemas.microsoft.com/office/drawing/2014/main" id="{7C059F6C-1CBA-422F-9582-B2B41AB493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975" y="0"/>
            <a:ext cx="9796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4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0E31-7057-4C90-B0C1-B092935B7C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ACB9AB-E71E-4234-A888-4413AD17525D}"/>
              </a:ext>
            </a:extLst>
          </p:cNvPr>
          <p:cNvSpPr>
            <a:spLocks noGrp="1"/>
          </p:cNvSpPr>
          <p:nvPr>
            <p:ph idx="1"/>
          </p:nvPr>
        </p:nvSpPr>
        <p:spPr/>
        <p:txBody>
          <a:bodyPr/>
          <a:lstStyle/>
          <a:p>
            <a:endParaRPr lang="en-US"/>
          </a:p>
        </p:txBody>
      </p:sp>
      <p:pic>
        <p:nvPicPr>
          <p:cNvPr id="2050" name="Picture 2" descr="https://ourworldindata.org/uploads/2018/11/Malthusian-econ_people-not-income.png">
            <a:extLst>
              <a:ext uri="{FF2B5EF4-FFF2-40B4-BE49-F238E27FC236}">
                <a16:creationId xmlns:a16="http://schemas.microsoft.com/office/drawing/2014/main" id="{BCDC11DD-FC83-4A88-AE80-C1213D57EE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0"/>
            <a:ext cx="11604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5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78700" y="13446"/>
            <a:ext cx="10891642" cy="6780047"/>
          </a:xfrm>
          <a:prstGeom prst="rect">
            <a:avLst/>
          </a:prstGeom>
        </p:spPr>
      </p:pic>
    </p:spTree>
    <p:extLst>
      <p:ext uri="{BB962C8B-B14F-4D97-AF65-F5344CB8AC3E}">
        <p14:creationId xmlns:p14="http://schemas.microsoft.com/office/powerpoint/2010/main" val="714246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44549</TotalTime>
  <Words>1295</Words>
  <Application>Microsoft Office PowerPoint</Application>
  <PresentationFormat>Widescreen</PresentationFormat>
  <Paragraphs>199</Paragraphs>
  <Slides>60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Inequality in the U.S. and around the World</vt:lpstr>
      <vt:lpstr>The Plan</vt:lpstr>
      <vt:lpstr>PowerPoint Presentation</vt:lpstr>
      <vt:lpstr>PowerPoint Presentation</vt:lpstr>
      <vt:lpstr>PowerPoint Presentation</vt:lpstr>
      <vt:lpstr>Breaking free from the Malthusian Trap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this image?</vt:lpstr>
      <vt:lpstr>PowerPoint Presentation</vt:lpstr>
      <vt:lpstr>PowerPoint Presentation</vt:lpstr>
      <vt:lpstr>PowerPoint Presentation</vt:lpstr>
      <vt:lpstr>PowerPoint Presentation</vt:lpstr>
      <vt:lpstr>Inequality and Growth in Recent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inequality</vt:lpstr>
      <vt:lpstr>PowerPoint Presentation</vt:lpstr>
      <vt:lpstr>PowerPoint Presentation</vt:lpstr>
      <vt:lpstr>PowerPoint Presentation</vt:lpstr>
      <vt:lpstr>PowerPoint Presentation</vt:lpstr>
      <vt:lpstr>PowerPoint Presentation</vt:lpstr>
      <vt:lpstr>PowerPoint Presentation</vt:lpstr>
      <vt:lpstr>Wealth inequality and the top 1 percent</vt:lpstr>
      <vt:lpstr>PowerPoint Presentation</vt:lpstr>
      <vt:lpstr>PowerPoint Presentation</vt:lpstr>
      <vt:lpstr>PowerPoint Presentation</vt:lpstr>
      <vt:lpstr>Measuring inequality</vt:lpstr>
      <vt:lpstr>PowerPoint Presentation</vt:lpstr>
      <vt:lpstr>PowerPoint Presentation</vt:lpstr>
      <vt:lpstr>PowerPoint Presentation</vt:lpstr>
      <vt:lpstr>Three ways to measure global inequality</vt:lpstr>
      <vt:lpstr>PowerPoint Presentation</vt:lpstr>
      <vt:lpstr>Simpson’s paradox</vt:lpstr>
      <vt:lpstr>Where each country’s income distribution falls in the global income distribution</vt:lpstr>
      <vt:lpstr>PowerPoint Presentation</vt:lpstr>
      <vt:lpstr>PowerPoint Presentation</vt:lpstr>
      <vt:lpstr>PowerPoint Presentation</vt:lpstr>
      <vt:lpstr>PowerPoint Presentation</vt:lpstr>
      <vt:lpstr>Global inequality</vt:lpstr>
      <vt:lpstr>Measuring inequality</vt:lpstr>
      <vt:lpstr>Summing up</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Facts about Inequality in the U.S.</dc:title>
  <dc:creator>Deming, David</dc:creator>
  <cp:lastModifiedBy>Deming, David J.</cp:lastModifiedBy>
  <cp:revision>104</cp:revision>
  <cp:lastPrinted>2019-09-11T17:38:40Z</cp:lastPrinted>
  <dcterms:created xsi:type="dcterms:W3CDTF">2017-01-17T14:56:06Z</dcterms:created>
  <dcterms:modified xsi:type="dcterms:W3CDTF">2019-09-11T18:22:46Z</dcterms:modified>
</cp:coreProperties>
</file>