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58" r:id="rId3"/>
    <p:sldId id="359" r:id="rId4"/>
    <p:sldId id="360" r:id="rId5"/>
    <p:sldId id="401" r:id="rId6"/>
    <p:sldId id="402" r:id="rId7"/>
    <p:sldId id="403" r:id="rId8"/>
    <p:sldId id="361" r:id="rId9"/>
    <p:sldId id="362" r:id="rId10"/>
    <p:sldId id="363" r:id="rId11"/>
    <p:sldId id="348" r:id="rId12"/>
    <p:sldId id="349" r:id="rId13"/>
    <p:sldId id="365" r:id="rId14"/>
    <p:sldId id="398" r:id="rId15"/>
    <p:sldId id="404" r:id="rId16"/>
    <p:sldId id="405" r:id="rId17"/>
    <p:sldId id="367" r:id="rId18"/>
    <p:sldId id="368" r:id="rId19"/>
    <p:sldId id="366" r:id="rId20"/>
    <p:sldId id="370" r:id="rId21"/>
    <p:sldId id="400" r:id="rId22"/>
    <p:sldId id="347" r:id="rId23"/>
    <p:sldId id="372" r:id="rId24"/>
    <p:sldId id="288" r:id="rId25"/>
    <p:sldId id="289" r:id="rId26"/>
    <p:sldId id="290" r:id="rId27"/>
    <p:sldId id="337" r:id="rId28"/>
    <p:sldId id="373" r:id="rId29"/>
    <p:sldId id="377" r:id="rId30"/>
    <p:sldId id="397" r:id="rId31"/>
    <p:sldId id="408" r:id="rId32"/>
    <p:sldId id="293" r:id="rId33"/>
    <p:sldId id="384" r:id="rId34"/>
    <p:sldId id="379" r:id="rId35"/>
    <p:sldId id="380" r:id="rId36"/>
    <p:sldId id="322" r:id="rId37"/>
    <p:sldId id="323" r:id="rId38"/>
    <p:sldId id="394" r:id="rId39"/>
    <p:sldId id="393" r:id="rId40"/>
    <p:sldId id="296" r:id="rId41"/>
    <p:sldId id="409" r:id="rId42"/>
    <p:sldId id="412" r:id="rId43"/>
    <p:sldId id="414" r:id="rId44"/>
    <p:sldId id="413" r:id="rId45"/>
    <p:sldId id="415" r:id="rId46"/>
    <p:sldId id="416" r:id="rId47"/>
    <p:sldId id="417" r:id="rId48"/>
    <p:sldId id="410" r:id="rId49"/>
    <p:sldId id="32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41" d="100"/>
          <a:sy n="141" d="100"/>
        </p:scale>
        <p:origin x="130" y="59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437BCE-3F9C-4F6B-B010-ED6087044E9A}" type="datetimeFigureOut">
              <a:rPr lang="en-US" smtClean="0"/>
              <a:t>9/23/2019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2E4D1-66F5-4C87-A372-F1F66F826D51}" type="slidenum">
              <a:rPr lang="en-US" smtClean="0"/>
              <a:t>‹#›</a:t>
            </a:fld>
            <a:endParaRPr lang="en-US"/>
          </a:p>
        </p:txBody>
      </p:sp>
    </p:spTree>
    <p:extLst>
      <p:ext uri="{BB962C8B-B14F-4D97-AF65-F5344CB8AC3E}">
        <p14:creationId xmlns:p14="http://schemas.microsoft.com/office/powerpoint/2010/main" val="2801670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622778" y="1023249"/>
            <a:ext cx="4697942" cy="350551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177" tIns="46589" rIns="93177" bIns="46589" anchor="ctr"/>
          <a:lstStyle/>
          <a:p>
            <a:endParaRPr lang="en-US"/>
          </a:p>
        </p:txBody>
      </p:sp>
      <p:sp>
        <p:nvSpPr>
          <p:cNvPr id="4098" name="Text Box 2"/>
          <p:cNvSpPr txBox="1">
            <a:spLocks noGrp="1" noChangeArrowheads="1"/>
          </p:cNvSpPr>
          <p:nvPr>
            <p:ph type="body"/>
          </p:nvPr>
        </p:nvSpPr>
        <p:spPr bwMode="auto">
          <a:xfrm>
            <a:off x="1212216" y="4867699"/>
            <a:ext cx="5527181" cy="38896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7354" indent="-87354">
              <a:lnSpc>
                <a:spcPct val="93000"/>
              </a:lnSpc>
              <a:spcBef>
                <a:spcPct val="0"/>
              </a:spcBef>
              <a:buSzPct val="45000"/>
              <a:tabLst>
                <a:tab pos="737654" algn="l"/>
                <a:tab pos="1475308" algn="l"/>
                <a:tab pos="2212962" algn="l"/>
                <a:tab pos="2950616" algn="l"/>
                <a:tab pos="3688271" algn="l"/>
                <a:tab pos="4425925" algn="l"/>
                <a:tab pos="5163579" algn="l"/>
              </a:tabLst>
            </a:pPr>
            <a:r>
              <a:rPr lang="en-GB" altLang="en-US">
                <a:latin typeface="Arial" panose="020B0604020202020204" pitchFamily="34" charset="0"/>
                <a:cs typeface="msgothic" charset="0"/>
              </a:rPr>
              <a:t>Cross-national differences in wage returns to skills, 2011–2013. Reproduced with permission from Hanushek </a:t>
            </a:r>
            <a:r>
              <a:rPr lang="en-GB" altLang="en-US" i="1">
                <a:latin typeface="Arial" panose="020B0604020202020204" pitchFamily="34" charset="0"/>
                <a:cs typeface="msgothic" charset="0"/>
              </a:rPr>
              <a:t>et al</a:t>
            </a:r>
            <a:r>
              <a:rPr lang="en-GB" altLang="en-US">
                <a:latin typeface="Arial" panose="020B0604020202020204" pitchFamily="34" charset="0"/>
                <a:cs typeface="msgothic" charset="0"/>
              </a:rPr>
              <a:t>. [(</a:t>
            </a:r>
            <a:r>
              <a:rPr lang="en-GB" altLang="en-US" i="1">
                <a:latin typeface="Arial" panose="020B0604020202020204" pitchFamily="34" charset="0"/>
                <a:cs typeface="msgothic" charset="0"/>
              </a:rPr>
              <a:t>15</a:t>
            </a:r>
            <a:r>
              <a:rPr lang="en-GB" altLang="en-US">
                <a:latin typeface="Arial" panose="020B0604020202020204" pitchFamily="34" charset="0"/>
                <a:cs typeface="msgothic" charset="0"/>
              </a:rPr>
              <a:t>), table 2]. Estimates are obtained by regressing the natural logarithm of workers’ weekly full-time earnings on test scores while controlling for sex and labor market experience (both a linear and a quadratic term). Regression estimates are performed separately for each country and test scores are normalized with mean zero and unit standard deviation within each country. Estimates that normalize test scores on a common basis across countries, or that use literacy or problem-solving scores rather than numeracy scores, yield qualitatively similar patterns.</a:t>
            </a:r>
          </a:p>
        </p:txBody>
      </p:sp>
    </p:spTree>
    <p:extLst>
      <p:ext uri="{BB962C8B-B14F-4D97-AF65-F5344CB8AC3E}">
        <p14:creationId xmlns:p14="http://schemas.microsoft.com/office/powerpoint/2010/main" val="1572583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622778" y="1023249"/>
            <a:ext cx="4697942" cy="350551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177" tIns="46589" rIns="93177" bIns="46589" anchor="ctr"/>
          <a:lstStyle/>
          <a:p>
            <a:endParaRPr lang="en-US"/>
          </a:p>
        </p:txBody>
      </p:sp>
      <p:sp>
        <p:nvSpPr>
          <p:cNvPr id="4098" name="Text Box 2"/>
          <p:cNvSpPr txBox="1">
            <a:spLocks noGrp="1" noChangeArrowheads="1"/>
          </p:cNvSpPr>
          <p:nvPr>
            <p:ph type="body"/>
          </p:nvPr>
        </p:nvSpPr>
        <p:spPr bwMode="auto">
          <a:xfrm>
            <a:off x="1212216" y="4867699"/>
            <a:ext cx="5527181" cy="38896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7354" indent="-87354">
              <a:lnSpc>
                <a:spcPct val="93000"/>
              </a:lnSpc>
              <a:spcBef>
                <a:spcPct val="0"/>
              </a:spcBef>
              <a:buSzPct val="45000"/>
              <a:tabLst>
                <a:tab pos="737654" algn="l"/>
                <a:tab pos="1475308" algn="l"/>
                <a:tab pos="2212962" algn="l"/>
                <a:tab pos="2950616" algn="l"/>
                <a:tab pos="3688271" algn="l"/>
                <a:tab pos="4425925" algn="l"/>
                <a:tab pos="5163579" algn="l"/>
              </a:tabLst>
            </a:pPr>
            <a:r>
              <a:rPr lang="en-GB" altLang="en-US">
                <a:latin typeface="Arial" panose="020B0604020202020204" pitchFamily="34" charset="0"/>
                <a:cs typeface="msgothic" charset="0"/>
              </a:rPr>
              <a:t>Change in real wage levels of full-time workers by education, 1963–2012. (</a:t>
            </a:r>
            <a:r>
              <a:rPr lang="en-GB" altLang="en-US" sz="1400" b="1">
                <a:latin typeface="Arial" panose="020B0604020202020204" pitchFamily="34" charset="0"/>
                <a:cs typeface="msgothic" charset="0"/>
              </a:rPr>
              <a:t>A</a:t>
            </a:r>
            <a:r>
              <a:rPr lang="en-GB" altLang="en-US">
                <a:latin typeface="Arial" panose="020B0604020202020204" pitchFamily="34" charset="0"/>
                <a:cs typeface="msgothic" charset="0"/>
              </a:rPr>
              <a:t>) Male workers, (</a:t>
            </a:r>
            <a:r>
              <a:rPr lang="en-GB" altLang="en-US" sz="1400" b="1">
                <a:latin typeface="Arial" panose="020B0604020202020204" pitchFamily="34" charset="0"/>
                <a:cs typeface="msgothic" charset="0"/>
              </a:rPr>
              <a:t>B</a:t>
            </a:r>
            <a:r>
              <a:rPr lang="en-GB" altLang="en-US">
                <a:latin typeface="Arial" panose="020B0604020202020204" pitchFamily="34" charset="0"/>
                <a:cs typeface="msgothic" charset="0"/>
              </a:rPr>
              <a:t>) female workers. Data and sample construction are as in Fig. 3.</a:t>
            </a:r>
          </a:p>
        </p:txBody>
      </p:sp>
    </p:spTree>
    <p:extLst>
      <p:ext uri="{BB962C8B-B14F-4D97-AF65-F5344CB8AC3E}">
        <p14:creationId xmlns:p14="http://schemas.microsoft.com/office/powerpoint/2010/main" val="3820627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6C2B6F-23D2-44BE-9BE0-B6E17F2271FC}"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55D8E-A260-4C79-B7B9-FB4B21645E03}" type="slidenum">
              <a:rPr lang="en-US" smtClean="0"/>
              <a:t>‹#›</a:t>
            </a:fld>
            <a:endParaRPr lang="en-US"/>
          </a:p>
        </p:txBody>
      </p:sp>
    </p:spTree>
    <p:extLst>
      <p:ext uri="{BB962C8B-B14F-4D97-AF65-F5344CB8AC3E}">
        <p14:creationId xmlns:p14="http://schemas.microsoft.com/office/powerpoint/2010/main" val="1164141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6C2B6F-23D2-44BE-9BE0-B6E17F2271FC}"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55D8E-A260-4C79-B7B9-FB4B21645E03}" type="slidenum">
              <a:rPr lang="en-US" smtClean="0"/>
              <a:t>‹#›</a:t>
            </a:fld>
            <a:endParaRPr lang="en-US"/>
          </a:p>
        </p:txBody>
      </p:sp>
    </p:spTree>
    <p:extLst>
      <p:ext uri="{BB962C8B-B14F-4D97-AF65-F5344CB8AC3E}">
        <p14:creationId xmlns:p14="http://schemas.microsoft.com/office/powerpoint/2010/main" val="366712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6C2B6F-23D2-44BE-9BE0-B6E17F2271FC}"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55D8E-A260-4C79-B7B9-FB4B21645E03}" type="slidenum">
              <a:rPr lang="en-US" smtClean="0"/>
              <a:t>‹#›</a:t>
            </a:fld>
            <a:endParaRPr lang="en-US"/>
          </a:p>
        </p:txBody>
      </p:sp>
    </p:spTree>
    <p:extLst>
      <p:ext uri="{BB962C8B-B14F-4D97-AF65-F5344CB8AC3E}">
        <p14:creationId xmlns:p14="http://schemas.microsoft.com/office/powerpoint/2010/main" val="2812728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ntent Slide - Paragraph">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E9C267-FC72-D447-BF05-09A3351C68CB}" type="slidenum">
              <a:rPr lang="en-US" smtClean="0"/>
              <a:t>‹#›</a:t>
            </a:fld>
            <a:endParaRPr lang="en-US" dirty="0"/>
          </a:p>
        </p:txBody>
      </p:sp>
      <p:sp>
        <p:nvSpPr>
          <p:cNvPr id="7" name="Text Placeholder 14"/>
          <p:cNvSpPr>
            <a:spLocks noGrp="1"/>
          </p:cNvSpPr>
          <p:nvPr>
            <p:ph type="body" sz="quarter" idx="13" hasCustomPrompt="1"/>
          </p:nvPr>
        </p:nvSpPr>
        <p:spPr>
          <a:xfrm>
            <a:off x="466725" y="443566"/>
            <a:ext cx="6683249" cy="907941"/>
          </a:xfrm>
          <a:prstGeom prst="rect">
            <a:avLst/>
          </a:prstGeom>
          <a:noFill/>
        </p:spPr>
        <p:txBody>
          <a:bodyPr wrap="square" lIns="0" tIns="228600" rIns="0" bIns="0">
            <a:spAutoFit/>
          </a:bodyPr>
          <a:lstStyle>
            <a:lvl1pPr marL="0" indent="0">
              <a:buNone/>
              <a:defRPr sz="2200" b="1">
                <a:solidFill>
                  <a:srgbClr val="006298"/>
                </a:solidFill>
                <a:latin typeface="Roboto Slab" charset="0"/>
                <a:ea typeface="Roboto Slab" charset="0"/>
                <a:cs typeface="Roboto Slab" charset="0"/>
              </a:defRPr>
            </a:lvl1pPr>
          </a:lstStyle>
          <a:p>
            <a:pPr lvl="0"/>
            <a:r>
              <a:rPr lang="en-US" dirty="0"/>
              <a:t>Subtitle goes here — align top of subtitle box with bottom of title box. </a:t>
            </a:r>
          </a:p>
        </p:txBody>
      </p:sp>
    </p:spTree>
    <p:extLst>
      <p:ext uri="{BB962C8B-B14F-4D97-AF65-F5344CB8AC3E}">
        <p14:creationId xmlns:p14="http://schemas.microsoft.com/office/powerpoint/2010/main" val="22817681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6C2B6F-23D2-44BE-9BE0-B6E17F2271FC}"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55D8E-A260-4C79-B7B9-FB4B21645E03}" type="slidenum">
              <a:rPr lang="en-US" smtClean="0"/>
              <a:t>‹#›</a:t>
            </a:fld>
            <a:endParaRPr lang="en-US"/>
          </a:p>
        </p:txBody>
      </p:sp>
    </p:spTree>
    <p:extLst>
      <p:ext uri="{BB962C8B-B14F-4D97-AF65-F5344CB8AC3E}">
        <p14:creationId xmlns:p14="http://schemas.microsoft.com/office/powerpoint/2010/main" val="420890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6C2B6F-23D2-44BE-9BE0-B6E17F2271FC}"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55D8E-A260-4C79-B7B9-FB4B21645E03}" type="slidenum">
              <a:rPr lang="en-US" smtClean="0"/>
              <a:t>‹#›</a:t>
            </a:fld>
            <a:endParaRPr lang="en-US"/>
          </a:p>
        </p:txBody>
      </p:sp>
    </p:spTree>
    <p:extLst>
      <p:ext uri="{BB962C8B-B14F-4D97-AF65-F5344CB8AC3E}">
        <p14:creationId xmlns:p14="http://schemas.microsoft.com/office/powerpoint/2010/main" val="286843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6C2B6F-23D2-44BE-9BE0-B6E17F2271FC}"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55D8E-A260-4C79-B7B9-FB4B21645E03}" type="slidenum">
              <a:rPr lang="en-US" smtClean="0"/>
              <a:t>‹#›</a:t>
            </a:fld>
            <a:endParaRPr lang="en-US"/>
          </a:p>
        </p:txBody>
      </p:sp>
    </p:spTree>
    <p:extLst>
      <p:ext uri="{BB962C8B-B14F-4D97-AF65-F5344CB8AC3E}">
        <p14:creationId xmlns:p14="http://schemas.microsoft.com/office/powerpoint/2010/main" val="3804021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6C2B6F-23D2-44BE-9BE0-B6E17F2271FC}" type="datetimeFigureOut">
              <a:rPr lang="en-US" smtClean="0"/>
              <a:t>9/23/2019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55D8E-A260-4C79-B7B9-FB4B21645E03}" type="slidenum">
              <a:rPr lang="en-US" smtClean="0"/>
              <a:t>‹#›</a:t>
            </a:fld>
            <a:endParaRPr lang="en-US"/>
          </a:p>
        </p:txBody>
      </p:sp>
    </p:spTree>
    <p:extLst>
      <p:ext uri="{BB962C8B-B14F-4D97-AF65-F5344CB8AC3E}">
        <p14:creationId xmlns:p14="http://schemas.microsoft.com/office/powerpoint/2010/main" val="301583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6C2B6F-23D2-44BE-9BE0-B6E17F2271FC}" type="datetimeFigureOut">
              <a:rPr lang="en-US" smtClean="0"/>
              <a:t>9/23/2019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55D8E-A260-4C79-B7B9-FB4B21645E03}" type="slidenum">
              <a:rPr lang="en-US" smtClean="0"/>
              <a:t>‹#›</a:t>
            </a:fld>
            <a:endParaRPr lang="en-US"/>
          </a:p>
        </p:txBody>
      </p:sp>
    </p:spTree>
    <p:extLst>
      <p:ext uri="{BB962C8B-B14F-4D97-AF65-F5344CB8AC3E}">
        <p14:creationId xmlns:p14="http://schemas.microsoft.com/office/powerpoint/2010/main" val="170969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C2B6F-23D2-44BE-9BE0-B6E17F2271FC}" type="datetimeFigureOut">
              <a:rPr lang="en-US" smtClean="0"/>
              <a:t>9/23/2019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55D8E-A260-4C79-B7B9-FB4B21645E03}" type="slidenum">
              <a:rPr lang="en-US" smtClean="0"/>
              <a:t>‹#›</a:t>
            </a:fld>
            <a:endParaRPr lang="en-US"/>
          </a:p>
        </p:txBody>
      </p:sp>
    </p:spTree>
    <p:extLst>
      <p:ext uri="{BB962C8B-B14F-4D97-AF65-F5344CB8AC3E}">
        <p14:creationId xmlns:p14="http://schemas.microsoft.com/office/powerpoint/2010/main" val="2430474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6C2B6F-23D2-44BE-9BE0-B6E17F2271FC}"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55D8E-A260-4C79-B7B9-FB4B21645E03}" type="slidenum">
              <a:rPr lang="en-US" smtClean="0"/>
              <a:t>‹#›</a:t>
            </a:fld>
            <a:endParaRPr lang="en-US"/>
          </a:p>
        </p:txBody>
      </p:sp>
    </p:spTree>
    <p:extLst>
      <p:ext uri="{BB962C8B-B14F-4D97-AF65-F5344CB8AC3E}">
        <p14:creationId xmlns:p14="http://schemas.microsoft.com/office/powerpoint/2010/main" val="1169541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6C2B6F-23D2-44BE-9BE0-B6E17F2271FC}"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55D8E-A260-4C79-B7B9-FB4B21645E03}" type="slidenum">
              <a:rPr lang="en-US" smtClean="0"/>
              <a:t>‹#›</a:t>
            </a:fld>
            <a:endParaRPr lang="en-US"/>
          </a:p>
        </p:txBody>
      </p:sp>
    </p:spTree>
    <p:extLst>
      <p:ext uri="{BB962C8B-B14F-4D97-AF65-F5344CB8AC3E}">
        <p14:creationId xmlns:p14="http://schemas.microsoft.com/office/powerpoint/2010/main" val="104333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C2B6F-23D2-44BE-9BE0-B6E17F2271FC}" type="datetimeFigureOut">
              <a:rPr lang="en-US" smtClean="0"/>
              <a:t>9/23/2019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55D8E-A260-4C79-B7B9-FB4B21645E03}" type="slidenum">
              <a:rPr lang="en-US" smtClean="0"/>
              <a:t>‹#›</a:t>
            </a:fld>
            <a:endParaRPr lang="en-US"/>
          </a:p>
        </p:txBody>
      </p:sp>
    </p:spTree>
    <p:extLst>
      <p:ext uri="{BB962C8B-B14F-4D97-AF65-F5344CB8AC3E}">
        <p14:creationId xmlns:p14="http://schemas.microsoft.com/office/powerpoint/2010/main" val="2080376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Education and Skills – </a:t>
            </a:r>
            <a:br>
              <a:rPr lang="en-US" dirty="0"/>
            </a:br>
            <a:r>
              <a:rPr lang="en-US" dirty="0"/>
              <a:t>Macro Perspective</a:t>
            </a:r>
          </a:p>
        </p:txBody>
      </p:sp>
      <p:sp>
        <p:nvSpPr>
          <p:cNvPr id="3" name="Subtitle 2"/>
          <p:cNvSpPr>
            <a:spLocks noGrp="1"/>
          </p:cNvSpPr>
          <p:nvPr>
            <p:ph type="subTitle" idx="1"/>
          </p:nvPr>
        </p:nvSpPr>
        <p:spPr/>
        <p:txBody>
          <a:bodyPr/>
          <a:lstStyle/>
          <a:p>
            <a:r>
              <a:rPr lang="en-US" dirty="0"/>
              <a:t>David J. Deming</a:t>
            </a:r>
          </a:p>
          <a:p>
            <a:r>
              <a:rPr lang="en-US" dirty="0"/>
              <a:t>SUP-206, Fall 2019</a:t>
            </a:r>
          </a:p>
        </p:txBody>
      </p:sp>
    </p:spTree>
    <p:extLst>
      <p:ext uri="{BB962C8B-B14F-4D97-AF65-F5344CB8AC3E}">
        <p14:creationId xmlns:p14="http://schemas.microsoft.com/office/powerpoint/2010/main" val="8711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4224"/>
          </a:xfrm>
        </p:spPr>
        <p:txBody>
          <a:bodyPr/>
          <a:lstStyle/>
          <a:p>
            <a:r>
              <a:rPr lang="en-US" dirty="0"/>
              <a:t>Signaling Model</a:t>
            </a:r>
          </a:p>
        </p:txBody>
      </p:sp>
      <p:sp>
        <p:nvSpPr>
          <p:cNvPr id="3" name="Content Placeholder 2"/>
          <p:cNvSpPr>
            <a:spLocks noGrp="1"/>
          </p:cNvSpPr>
          <p:nvPr>
            <p:ph idx="1"/>
          </p:nvPr>
        </p:nvSpPr>
        <p:spPr>
          <a:xfrm>
            <a:off x="838200" y="1528354"/>
            <a:ext cx="10515600" cy="4924697"/>
          </a:xfrm>
        </p:spPr>
        <p:txBody>
          <a:bodyPr>
            <a:normAutofit fontScale="85000" lnSpcReduction="20000"/>
          </a:bodyPr>
          <a:lstStyle/>
          <a:p>
            <a:r>
              <a:rPr lang="en-US" dirty="0"/>
              <a:t>Evidence against</a:t>
            </a:r>
          </a:p>
          <a:p>
            <a:pPr lvl="1"/>
            <a:r>
              <a:rPr lang="en-US" dirty="0"/>
              <a:t>Compulsory schooling laws (Krueger 2002)</a:t>
            </a:r>
          </a:p>
          <a:p>
            <a:pPr lvl="1"/>
            <a:r>
              <a:rPr lang="en-US" dirty="0"/>
              <a:t>No signaling value of a HS diploma (Clark and </a:t>
            </a:r>
            <a:r>
              <a:rPr lang="en-US" dirty="0" err="1"/>
              <a:t>Martorell</a:t>
            </a:r>
            <a:r>
              <a:rPr lang="en-US" dirty="0"/>
              <a:t> 2014)</a:t>
            </a:r>
          </a:p>
          <a:p>
            <a:pPr lvl="1"/>
            <a:r>
              <a:rPr lang="en-US" dirty="0"/>
              <a:t>Returns to college credits, not just “sheepskin” (Kane and Rouse 1995; Jacobson, </a:t>
            </a:r>
            <a:r>
              <a:rPr lang="en-US" dirty="0" err="1"/>
              <a:t>LaLonde</a:t>
            </a:r>
            <a:r>
              <a:rPr lang="en-US" dirty="0"/>
              <a:t> and Sullivan 2005)</a:t>
            </a:r>
          </a:p>
          <a:p>
            <a:endParaRPr lang="en-US" dirty="0"/>
          </a:p>
          <a:p>
            <a:r>
              <a:rPr lang="en-US" dirty="0"/>
              <a:t>Can clearly reject for some forms of education</a:t>
            </a:r>
          </a:p>
          <a:p>
            <a:endParaRPr lang="en-US" dirty="0"/>
          </a:p>
          <a:p>
            <a:r>
              <a:rPr lang="en-US" dirty="0"/>
              <a:t>Autodidacts among us are biased toward the signaling story</a:t>
            </a:r>
          </a:p>
          <a:p>
            <a:pPr lvl="1"/>
            <a:r>
              <a:rPr lang="en-US" dirty="0"/>
              <a:t>But proof by introspection can be misleading</a:t>
            </a:r>
          </a:p>
          <a:p>
            <a:pPr lvl="1"/>
            <a:r>
              <a:rPr lang="en-US" dirty="0"/>
              <a:t>Reality is probably somewhere in between</a:t>
            </a:r>
          </a:p>
          <a:p>
            <a:pPr lvl="1"/>
            <a:endParaRPr lang="en-US" dirty="0"/>
          </a:p>
          <a:p>
            <a:r>
              <a:rPr lang="en-US" dirty="0"/>
              <a:t>One test – does schooling increase measured skills?</a:t>
            </a:r>
          </a:p>
          <a:p>
            <a:pPr lvl="1"/>
            <a:r>
              <a:rPr lang="en-US" dirty="0" err="1"/>
              <a:t>Cascio</a:t>
            </a:r>
            <a:r>
              <a:rPr lang="en-US" dirty="0"/>
              <a:t> and Lewis (2006), </a:t>
            </a:r>
            <a:r>
              <a:rPr lang="en-US" dirty="0" err="1"/>
              <a:t>Carlsson</a:t>
            </a:r>
            <a:r>
              <a:rPr lang="en-US" dirty="0"/>
              <a:t> et al (2015) – in Sweden, 10 extra days of school increases “crystallized intelligence” by 0.01 SD</a:t>
            </a:r>
          </a:p>
          <a:p>
            <a:pPr lvl="2"/>
            <a:r>
              <a:rPr lang="en-US" dirty="0"/>
              <a:t>An extra year of schooling = ~0.2 SDs</a:t>
            </a:r>
          </a:p>
          <a:p>
            <a:pPr lvl="1"/>
            <a:endParaRPr lang="en-US" dirty="0"/>
          </a:p>
          <a:p>
            <a:endParaRPr lang="en-US" dirty="0"/>
          </a:p>
        </p:txBody>
      </p:sp>
    </p:spTree>
    <p:extLst>
      <p:ext uri="{BB962C8B-B14F-4D97-AF65-F5344CB8AC3E}">
        <p14:creationId xmlns:p14="http://schemas.microsoft.com/office/powerpoint/2010/main" val="259431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4192" y="-1"/>
            <a:ext cx="9696358" cy="6844489"/>
          </a:xfrm>
        </p:spPr>
      </p:pic>
    </p:spTree>
    <p:extLst>
      <p:ext uri="{BB962C8B-B14F-4D97-AF65-F5344CB8AC3E}">
        <p14:creationId xmlns:p14="http://schemas.microsoft.com/office/powerpoint/2010/main" val="174740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69279" y="-1"/>
            <a:ext cx="9729651" cy="6867989"/>
          </a:xfrm>
        </p:spPr>
      </p:pic>
    </p:spTree>
    <p:extLst>
      <p:ext uri="{BB962C8B-B14F-4D97-AF65-F5344CB8AC3E}">
        <p14:creationId xmlns:p14="http://schemas.microsoft.com/office/powerpoint/2010/main" val="4043136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Rising-Education-Around-the-World-(School-and-Liter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651" y="-1"/>
            <a:ext cx="9572897" cy="681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522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lynn eff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400" y="0"/>
            <a:ext cx="9427334" cy="683394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0711543" y="5643155"/>
            <a:ext cx="1480457" cy="9726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Source: Flynn (2007)</a:t>
            </a:r>
          </a:p>
        </p:txBody>
      </p:sp>
    </p:spTree>
    <p:extLst>
      <p:ext uri="{BB962C8B-B14F-4D97-AF65-F5344CB8AC3E}">
        <p14:creationId xmlns:p14="http://schemas.microsoft.com/office/powerpoint/2010/main" val="22231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0316" y="-1"/>
            <a:ext cx="9696358" cy="6844489"/>
          </a:xfrm>
        </p:spPr>
      </p:pic>
    </p:spTree>
    <p:extLst>
      <p:ext uri="{BB962C8B-B14F-4D97-AF65-F5344CB8AC3E}">
        <p14:creationId xmlns:p14="http://schemas.microsoft.com/office/powerpoint/2010/main" val="2928092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0316" y="-1"/>
            <a:ext cx="9715500" cy="6858001"/>
          </a:xfrm>
        </p:spPr>
      </p:pic>
    </p:spTree>
    <p:extLst>
      <p:ext uri="{BB962C8B-B14F-4D97-AF65-F5344CB8AC3E}">
        <p14:creationId xmlns:p14="http://schemas.microsoft.com/office/powerpoint/2010/main" val="2240580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839470" y="233578"/>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en-US" sz="1452" b="1" dirty="0">
                <a:latin typeface="Arial" panose="020B0604020202020204" pitchFamily="34" charset="0"/>
              </a:rPr>
              <a:t>Fig. 2 Cross-national differences in wage returns to skills, 2011–2013.</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4252" y="5943505"/>
            <a:ext cx="1227009" cy="65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1" y="538627"/>
            <a:ext cx="3705224" cy="60970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424748" y="6479961"/>
            <a:ext cx="3918652"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n-US" sz="1089" b="1" dirty="0">
                <a:latin typeface="Arial" panose="020B0604020202020204" pitchFamily="34" charset="0"/>
              </a:rPr>
              <a:t>David H. </a:t>
            </a:r>
            <a:r>
              <a:rPr lang="en-GB" altLang="en-US" sz="1089" b="1" dirty="0" err="1">
                <a:latin typeface="Arial" panose="020B0604020202020204" pitchFamily="34" charset="0"/>
              </a:rPr>
              <a:t>Autor</a:t>
            </a:r>
            <a:r>
              <a:rPr lang="en-GB" altLang="en-US" sz="1089" b="1" dirty="0">
                <a:latin typeface="Arial" panose="020B0604020202020204" pitchFamily="34" charset="0"/>
              </a:rPr>
              <a:t> Science 2014;344:843-851</a:t>
            </a:r>
          </a:p>
        </p:txBody>
      </p:sp>
    </p:spTree>
    <p:extLst>
      <p:ext uri="{BB962C8B-B14F-4D97-AF65-F5344CB8AC3E}">
        <p14:creationId xmlns:p14="http://schemas.microsoft.com/office/powerpoint/2010/main" val="4059030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9374" y="1"/>
            <a:ext cx="9135686" cy="6858000"/>
          </a:xfrm>
          <a:prstGeom prst="rect">
            <a:avLst/>
          </a:prstGeom>
        </p:spPr>
      </p:pic>
    </p:spTree>
    <p:extLst>
      <p:ext uri="{BB962C8B-B14F-4D97-AF65-F5344CB8AC3E}">
        <p14:creationId xmlns:p14="http://schemas.microsoft.com/office/powerpoint/2010/main" val="330246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education and skills</a:t>
            </a:r>
          </a:p>
        </p:txBody>
      </p:sp>
      <p:sp>
        <p:nvSpPr>
          <p:cNvPr id="3" name="Content Placeholder 2"/>
          <p:cNvSpPr>
            <a:spLocks noGrp="1"/>
          </p:cNvSpPr>
          <p:nvPr>
            <p:ph idx="1"/>
          </p:nvPr>
        </p:nvSpPr>
        <p:spPr/>
        <p:txBody>
          <a:bodyPr/>
          <a:lstStyle/>
          <a:p>
            <a:r>
              <a:rPr lang="en-US" dirty="0"/>
              <a:t>Average education levels around the world have increased enormously over the last half-century</a:t>
            </a:r>
          </a:p>
          <a:p>
            <a:pPr lvl="1"/>
            <a:r>
              <a:rPr lang="en-US" dirty="0"/>
              <a:t>Also true for test scores (skills)</a:t>
            </a:r>
          </a:p>
          <a:p>
            <a:endParaRPr lang="en-US" dirty="0"/>
          </a:p>
          <a:p>
            <a:r>
              <a:rPr lang="en-US" dirty="0"/>
              <a:t>How has the economic </a:t>
            </a:r>
            <a:r>
              <a:rPr lang="en-US" i="1" dirty="0"/>
              <a:t>return</a:t>
            </a:r>
            <a:r>
              <a:rPr lang="en-US" dirty="0"/>
              <a:t> to education changed over this period?</a:t>
            </a:r>
          </a:p>
          <a:p>
            <a:endParaRPr lang="en-US" dirty="0"/>
          </a:p>
        </p:txBody>
      </p:sp>
    </p:spTree>
    <p:extLst>
      <p:ext uri="{BB962C8B-B14F-4D97-AF65-F5344CB8AC3E}">
        <p14:creationId xmlns:p14="http://schemas.microsoft.com/office/powerpoint/2010/main" val="284024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63378" y="0"/>
            <a:ext cx="9683295" cy="6835268"/>
          </a:xfrm>
        </p:spPr>
      </p:pic>
    </p:spTree>
    <p:extLst>
      <p:ext uri="{BB962C8B-B14F-4D97-AF65-F5344CB8AC3E}">
        <p14:creationId xmlns:p14="http://schemas.microsoft.com/office/powerpoint/2010/main" val="929161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en-US" sz="1452" b="1">
                <a:latin typeface="Arial" panose="020B0604020202020204" pitchFamily="34" charset="0"/>
              </a:rPr>
              <a:t>Fig. 6 Change in real wage levels of full-time workers by education, 1963–2012.</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4252" y="5943505"/>
            <a:ext cx="1227009" cy="65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005" y="1205408"/>
            <a:ext cx="10313170" cy="44868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194631" y="5972308"/>
            <a:ext cx="3918652"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n-US" sz="1089" b="1">
                <a:latin typeface="Arial" panose="020B0604020202020204" pitchFamily="34" charset="0"/>
              </a:rPr>
              <a:t>David H. Autor Science 2014;344:843-851</a:t>
            </a:r>
          </a:p>
        </p:txBody>
      </p:sp>
      <p:sp>
        <p:nvSpPr>
          <p:cNvPr id="3077" name="Text Box 5"/>
          <p:cNvSpPr txBox="1">
            <a:spLocks noChangeArrowheads="1"/>
          </p:cNvSpPr>
          <p:nvPr/>
        </p:nvSpPr>
        <p:spPr bwMode="auto">
          <a:xfrm>
            <a:off x="1621451" y="6613175"/>
            <a:ext cx="4931078"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en-US" sz="907">
                <a:latin typeface="Arial" panose="020B0604020202020204" pitchFamily="34" charset="0"/>
              </a:rPr>
              <a:t>Published by AAAS</a:t>
            </a:r>
          </a:p>
        </p:txBody>
      </p:sp>
    </p:spTree>
    <p:extLst>
      <p:ext uri="{BB962C8B-B14F-4D97-AF65-F5344CB8AC3E}">
        <p14:creationId xmlns:p14="http://schemas.microsoft.com/office/powerpoint/2010/main" val="4628904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93297" y="177091"/>
            <a:ext cx="9278408" cy="907941"/>
          </a:xfrm>
        </p:spPr>
        <p:txBody>
          <a:bodyPr/>
          <a:lstStyle/>
          <a:p>
            <a:r>
              <a:rPr lang="en-US" dirty="0"/>
              <a:t>Inflation-Adjusted Published Tuition and Fees Relative to 1987-88, 1987-88 to 2017-18 (1987-88 = 1.0)</a:t>
            </a:r>
            <a:endParaRPr lang="en-US" sz="2200" dirty="0"/>
          </a:p>
        </p:txBody>
      </p:sp>
      <p:sp>
        <p:nvSpPr>
          <p:cNvPr id="3" name="TextBox 2"/>
          <p:cNvSpPr txBox="1"/>
          <p:nvPr/>
        </p:nvSpPr>
        <p:spPr>
          <a:xfrm>
            <a:off x="7543968" y="6519263"/>
            <a:ext cx="4532266" cy="276999"/>
          </a:xfrm>
          <a:prstGeom prst="rect">
            <a:avLst/>
          </a:prstGeom>
          <a:noFill/>
        </p:spPr>
        <p:txBody>
          <a:bodyPr wrap="none" rtlCol="0">
            <a:spAutoFit/>
          </a:bodyPr>
          <a:lstStyle/>
          <a:p>
            <a:r>
              <a:rPr lang="en-US" sz="1200" dirty="0"/>
              <a:t>Source: The College Board, Trends in College Pricing 2017, Figure 4B.</a:t>
            </a:r>
          </a:p>
        </p:txBody>
      </p:sp>
      <p:pic>
        <p:nvPicPr>
          <p:cNvPr id="6146" name="Picture 2" descr="F:\Policy Research\Projects\Trends 2017\PPT\College Pricing\cp-2017-figure-4b-pp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072" y="1123404"/>
            <a:ext cx="9853173" cy="5277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9979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96865" y="-1"/>
            <a:ext cx="9413328" cy="6804199"/>
          </a:xfrm>
          <a:prstGeom prst="rect">
            <a:avLst/>
          </a:prstGeom>
        </p:spPr>
      </p:pic>
    </p:spTree>
    <p:extLst>
      <p:ext uri="{BB962C8B-B14F-4D97-AF65-F5344CB8AC3E}">
        <p14:creationId xmlns:p14="http://schemas.microsoft.com/office/powerpoint/2010/main" val="1449316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and the College Wage Premium</a:t>
            </a:r>
          </a:p>
        </p:txBody>
      </p:sp>
      <p:sp>
        <p:nvSpPr>
          <p:cNvPr id="3" name="Content Placeholder 2"/>
          <p:cNvSpPr>
            <a:spLocks noGrp="1"/>
          </p:cNvSpPr>
          <p:nvPr>
            <p:ph idx="1"/>
          </p:nvPr>
        </p:nvSpPr>
        <p:spPr/>
        <p:txBody>
          <a:bodyPr/>
          <a:lstStyle/>
          <a:p>
            <a:r>
              <a:rPr lang="en-US" dirty="0"/>
              <a:t>Worker earnings depend on </a:t>
            </a:r>
            <a:r>
              <a:rPr lang="en-US" i="1" dirty="0"/>
              <a:t>relative </a:t>
            </a:r>
            <a:r>
              <a:rPr lang="en-US" dirty="0"/>
              <a:t>productivity – skills required (demand) and scarcity of them (supply) </a:t>
            </a:r>
          </a:p>
          <a:p>
            <a:pPr lvl="1"/>
            <a:r>
              <a:rPr lang="en-US" dirty="0"/>
              <a:t>Long view – skills clearly more important now than in 1900</a:t>
            </a:r>
          </a:p>
          <a:p>
            <a:endParaRPr lang="en-US" dirty="0"/>
          </a:p>
          <a:p>
            <a:r>
              <a:rPr lang="en-US" dirty="0"/>
              <a:t>College wage premium is determined by:</a:t>
            </a:r>
          </a:p>
          <a:p>
            <a:pPr lvl="1"/>
            <a:r>
              <a:rPr lang="en-US" dirty="0"/>
              <a:t>Supply of college graduates relative to HS graduates</a:t>
            </a:r>
          </a:p>
          <a:p>
            <a:pPr lvl="1"/>
            <a:r>
              <a:rPr lang="en-US" dirty="0"/>
              <a:t>Demand for college “skills”</a:t>
            </a:r>
          </a:p>
        </p:txBody>
      </p:sp>
    </p:spTree>
    <p:extLst>
      <p:ext uri="{BB962C8B-B14F-4D97-AF65-F5344CB8AC3E}">
        <p14:creationId xmlns:p14="http://schemas.microsoft.com/office/powerpoint/2010/main" val="22289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58559" y="0"/>
            <a:ext cx="7374172" cy="6804917"/>
          </a:xfrm>
          <a:prstGeom prst="rect">
            <a:avLst/>
          </a:prstGeom>
        </p:spPr>
      </p:pic>
    </p:spTree>
    <p:extLst>
      <p:ext uri="{BB962C8B-B14F-4D97-AF65-F5344CB8AC3E}">
        <p14:creationId xmlns:p14="http://schemas.microsoft.com/office/powerpoint/2010/main" val="245763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supply-demand framework</a:t>
            </a:r>
          </a:p>
        </p:txBody>
      </p:sp>
      <p:sp>
        <p:nvSpPr>
          <p:cNvPr id="3" name="Content Placeholder 2"/>
          <p:cNvSpPr>
            <a:spLocks noGrp="1"/>
          </p:cNvSpPr>
          <p:nvPr>
            <p:ph idx="1"/>
          </p:nvPr>
        </p:nvSpPr>
        <p:spPr/>
        <p:txBody>
          <a:bodyPr/>
          <a:lstStyle/>
          <a:p>
            <a:r>
              <a:rPr lang="en-US" dirty="0"/>
              <a:t>Predict college premium as a function of:</a:t>
            </a:r>
          </a:p>
          <a:p>
            <a:pPr marL="914400" lvl="1" indent="-457200">
              <a:buFont typeface="+mj-lt"/>
              <a:buAutoNum type="arabicPeriod"/>
            </a:pPr>
            <a:r>
              <a:rPr lang="en-US" dirty="0"/>
              <a:t>Supply of skills – Ratio of college grads to high school grads</a:t>
            </a:r>
          </a:p>
          <a:p>
            <a:pPr marL="914400" lvl="1" indent="-457200">
              <a:buFont typeface="+mj-lt"/>
              <a:buAutoNum type="arabicPeriod"/>
            </a:pPr>
            <a:r>
              <a:rPr lang="en-US" dirty="0"/>
              <a:t>Time trend (flexible)</a:t>
            </a:r>
          </a:p>
          <a:p>
            <a:pPr marL="914400" lvl="1" indent="-457200">
              <a:buFont typeface="+mj-lt"/>
              <a:buAutoNum type="arabicPeriod"/>
            </a:pPr>
            <a:endParaRPr lang="en-US" dirty="0"/>
          </a:p>
          <a:p>
            <a:r>
              <a:rPr lang="en-US" dirty="0"/>
              <a:t>Asks whether changes in the (relative) frequency of college grads is strongly correlated with (e.g. “explains”) changes in the </a:t>
            </a:r>
            <a:r>
              <a:rPr lang="en-US" i="1" dirty="0"/>
              <a:t>economic return</a:t>
            </a:r>
            <a:r>
              <a:rPr lang="en-US" dirty="0"/>
              <a:t> to a college degree.</a:t>
            </a:r>
          </a:p>
          <a:p>
            <a:endParaRPr lang="en-US" dirty="0"/>
          </a:p>
          <a:p>
            <a:r>
              <a:rPr lang="en-US" dirty="0"/>
              <a:t>“The race” – college premium increases when demand grows faster than supply</a:t>
            </a:r>
          </a:p>
        </p:txBody>
      </p:sp>
    </p:spTree>
    <p:extLst>
      <p:ext uri="{BB962C8B-B14F-4D97-AF65-F5344CB8AC3E}">
        <p14:creationId xmlns:p14="http://schemas.microsoft.com/office/powerpoint/2010/main" val="198774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608880" y="25804"/>
            <a:ext cx="7244571" cy="6801587"/>
          </a:xfrm>
          <a:prstGeom prst="rect">
            <a:avLst/>
          </a:prstGeom>
        </p:spPr>
      </p:pic>
    </p:spTree>
    <p:extLst>
      <p:ext uri="{BB962C8B-B14F-4D97-AF65-F5344CB8AC3E}">
        <p14:creationId xmlns:p14="http://schemas.microsoft.com/office/powerpoint/2010/main" val="528852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707" y="662147"/>
            <a:ext cx="12121888" cy="5486400"/>
          </a:xfrm>
          <a:prstGeom prst="rect">
            <a:avLst/>
          </a:prstGeom>
        </p:spPr>
      </p:pic>
    </p:spTree>
    <p:extLst>
      <p:ext uri="{BB962C8B-B14F-4D97-AF65-F5344CB8AC3E}">
        <p14:creationId xmlns:p14="http://schemas.microsoft.com/office/powerpoint/2010/main" val="3696605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Race</a:t>
            </a:r>
          </a:p>
        </p:txBody>
      </p:sp>
      <p:sp>
        <p:nvSpPr>
          <p:cNvPr id="3" name="Content Placeholder 2"/>
          <p:cNvSpPr>
            <a:spLocks noGrp="1"/>
          </p:cNvSpPr>
          <p:nvPr>
            <p:ph idx="1"/>
          </p:nvPr>
        </p:nvSpPr>
        <p:spPr/>
        <p:txBody>
          <a:bodyPr/>
          <a:lstStyle/>
          <a:p>
            <a:r>
              <a:rPr lang="en-US" dirty="0"/>
              <a:t>SDI framework fits the data remarkably well</a:t>
            </a:r>
          </a:p>
          <a:p>
            <a:endParaRPr lang="en-US" dirty="0"/>
          </a:p>
          <a:p>
            <a:r>
              <a:rPr lang="en-US" dirty="0"/>
              <a:t>Implies high return to college is due in part to slow supply growth</a:t>
            </a:r>
          </a:p>
          <a:p>
            <a:endParaRPr lang="en-US" dirty="0"/>
          </a:p>
          <a:p>
            <a:r>
              <a:rPr lang="en-US" dirty="0"/>
              <a:t>What is happening in the rest of the world? </a:t>
            </a:r>
          </a:p>
          <a:p>
            <a:pPr marL="457200" lvl="1" indent="0">
              <a:buNone/>
            </a:pPr>
            <a:endParaRPr lang="en-US" dirty="0"/>
          </a:p>
          <a:p>
            <a:endParaRPr lang="en-US" dirty="0"/>
          </a:p>
        </p:txBody>
      </p:sp>
    </p:spTree>
    <p:extLst>
      <p:ext uri="{BB962C8B-B14F-4D97-AF65-F5344CB8AC3E}">
        <p14:creationId xmlns:p14="http://schemas.microsoft.com/office/powerpoint/2010/main" val="256301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3368" y="0"/>
            <a:ext cx="9124501" cy="6858000"/>
          </a:xfrm>
          <a:prstGeom prst="rect">
            <a:avLst/>
          </a:prstGeom>
        </p:spPr>
      </p:pic>
    </p:spTree>
    <p:extLst>
      <p:ext uri="{BB962C8B-B14F-4D97-AF65-F5344CB8AC3E}">
        <p14:creationId xmlns:p14="http://schemas.microsoft.com/office/powerpoint/2010/main" val="1324133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8697" y="0"/>
            <a:ext cx="9715500" cy="6858000"/>
          </a:xfrm>
        </p:spPr>
      </p:pic>
    </p:spTree>
    <p:extLst>
      <p:ext uri="{BB962C8B-B14F-4D97-AF65-F5344CB8AC3E}">
        <p14:creationId xmlns:p14="http://schemas.microsoft.com/office/powerpoint/2010/main" val="705315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s://d33wubrfki0l68.cloudfront.net/8984cdda61988844ae85e23b69ce7b33bdd1298d/7b3ef/wp-content/uploads/2013/07/ourworldindata_relative-earnings-from-employment-among-25-64-year-olds-by-level-of-educational-attainment-2010-or-latest-available-year-750x4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42" y="0"/>
            <a:ext cx="12167058" cy="6764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068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5817" y="0"/>
            <a:ext cx="9696358" cy="6844488"/>
          </a:xfrm>
        </p:spPr>
      </p:pic>
    </p:spTree>
    <p:extLst>
      <p:ext uri="{BB962C8B-B14F-4D97-AF65-F5344CB8AC3E}">
        <p14:creationId xmlns:p14="http://schemas.microsoft.com/office/powerpoint/2010/main" val="3668103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the return to education rising?</a:t>
            </a:r>
          </a:p>
        </p:txBody>
      </p:sp>
      <p:sp>
        <p:nvSpPr>
          <p:cNvPr id="3" name="Content Placeholder 2"/>
          <p:cNvSpPr>
            <a:spLocks noGrp="1"/>
          </p:cNvSpPr>
          <p:nvPr>
            <p:ph idx="1"/>
          </p:nvPr>
        </p:nvSpPr>
        <p:spPr/>
        <p:txBody>
          <a:bodyPr/>
          <a:lstStyle/>
          <a:p>
            <a:r>
              <a:rPr lang="en-US" dirty="0"/>
              <a:t>Growing demand is </a:t>
            </a:r>
            <a:r>
              <a:rPr lang="en-US" i="1" dirty="0"/>
              <a:t>inferred</a:t>
            </a:r>
            <a:r>
              <a:rPr lang="en-US" dirty="0"/>
              <a:t> from the education race model</a:t>
            </a:r>
          </a:p>
          <a:p>
            <a:pPr lvl="1"/>
            <a:r>
              <a:rPr lang="en-US" dirty="0"/>
              <a:t>If supply is growing, and college premium still rising, demand must have grown </a:t>
            </a:r>
            <a:r>
              <a:rPr lang="en-US" i="1" dirty="0"/>
              <a:t>faster</a:t>
            </a:r>
            <a:endParaRPr lang="en-US" dirty="0"/>
          </a:p>
          <a:p>
            <a:pPr lvl="1"/>
            <a:r>
              <a:rPr lang="en-US" dirty="0"/>
              <a:t>Not directly demonstrated</a:t>
            </a:r>
          </a:p>
          <a:p>
            <a:pPr lvl="1"/>
            <a:r>
              <a:rPr lang="en-US" dirty="0"/>
              <a:t>Must be true in long view</a:t>
            </a:r>
          </a:p>
          <a:p>
            <a:pPr lvl="1"/>
            <a:r>
              <a:rPr lang="en-US" dirty="0"/>
              <a:t>A worldwide phenomenon</a:t>
            </a:r>
          </a:p>
          <a:p>
            <a:pPr lvl="1"/>
            <a:endParaRPr lang="en-US" dirty="0"/>
          </a:p>
          <a:p>
            <a:r>
              <a:rPr lang="en-US" dirty="0"/>
              <a:t>Unsatisfying. What does education do? </a:t>
            </a:r>
          </a:p>
          <a:p>
            <a:pPr lvl="1"/>
            <a:r>
              <a:rPr lang="en-US" dirty="0"/>
              <a:t>Skill-biased technological change (SBTC)</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18775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How have computers changed the labor market?</a:t>
            </a:r>
          </a:p>
        </p:txBody>
      </p:sp>
      <p:sp>
        <p:nvSpPr>
          <p:cNvPr id="3" name="Content Placeholder 2"/>
          <p:cNvSpPr>
            <a:spLocks noGrp="1"/>
          </p:cNvSpPr>
          <p:nvPr>
            <p:ph idx="1"/>
          </p:nvPr>
        </p:nvSpPr>
        <p:spPr/>
        <p:txBody>
          <a:bodyPr>
            <a:normAutofit fontScale="92500" lnSpcReduction="20000"/>
          </a:bodyPr>
          <a:lstStyle/>
          <a:p>
            <a:r>
              <a:rPr lang="en-US" dirty="0"/>
              <a:t>Computers execute procedural, rules-based logic with ruthless efficiency</a:t>
            </a:r>
          </a:p>
          <a:p>
            <a:pPr lvl="1"/>
            <a:r>
              <a:rPr lang="en-US" dirty="0"/>
              <a:t>Substitute for human labor in such “routine” tasks</a:t>
            </a:r>
          </a:p>
          <a:p>
            <a:pPr lvl="1"/>
            <a:endParaRPr lang="en-US" dirty="0"/>
          </a:p>
          <a:p>
            <a:r>
              <a:rPr lang="en-US" dirty="0"/>
              <a:t>Can also make non-routine tasks (and the workers who perform them) </a:t>
            </a:r>
            <a:r>
              <a:rPr lang="en-US" i="1" dirty="0"/>
              <a:t>more </a:t>
            </a:r>
            <a:r>
              <a:rPr lang="en-US" dirty="0"/>
              <a:t>productive</a:t>
            </a:r>
          </a:p>
          <a:p>
            <a:pPr lvl="1"/>
            <a:r>
              <a:rPr lang="en-US" dirty="0"/>
              <a:t>MS Excel</a:t>
            </a:r>
          </a:p>
          <a:p>
            <a:pPr lvl="1"/>
            <a:r>
              <a:rPr lang="en-US" dirty="0"/>
              <a:t>Statistical analysis</a:t>
            </a:r>
          </a:p>
          <a:p>
            <a:pPr lvl="1"/>
            <a:r>
              <a:rPr lang="en-US" dirty="0"/>
              <a:t>Google</a:t>
            </a:r>
          </a:p>
          <a:p>
            <a:pPr lvl="1"/>
            <a:r>
              <a:rPr lang="en-US" dirty="0"/>
              <a:t>ICT and human resources</a:t>
            </a:r>
          </a:p>
          <a:p>
            <a:endParaRPr lang="en-US" dirty="0"/>
          </a:p>
          <a:p>
            <a:r>
              <a:rPr lang="en-US" dirty="0"/>
              <a:t>If computers replace routine tasks, how does this affects the returns to skills and the returns to education?</a:t>
            </a:r>
          </a:p>
          <a:p>
            <a:pPr lvl="1"/>
            <a:endParaRPr lang="en-US" dirty="0"/>
          </a:p>
          <a:p>
            <a:pPr lvl="1"/>
            <a:endParaRPr lang="en-US" dirty="0"/>
          </a:p>
        </p:txBody>
      </p:sp>
    </p:spTree>
    <p:extLst>
      <p:ext uri="{BB962C8B-B14F-4D97-AF65-F5344CB8AC3E}">
        <p14:creationId xmlns:p14="http://schemas.microsoft.com/office/powerpoint/2010/main" val="15682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654"/>
            <a:ext cx="12192000" cy="5857000"/>
          </a:xfrm>
          <a:prstGeom prst="rect">
            <a:avLst/>
          </a:prstGeom>
        </p:spPr>
      </p:pic>
      <p:sp>
        <p:nvSpPr>
          <p:cNvPr id="4" name="Content Placeholder 2"/>
          <p:cNvSpPr txBox="1">
            <a:spLocks/>
          </p:cNvSpPr>
          <p:nvPr/>
        </p:nvSpPr>
        <p:spPr>
          <a:xfrm>
            <a:off x="294997" y="5945855"/>
            <a:ext cx="2981604" cy="612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Source: World Bank (2016)</a:t>
            </a:r>
          </a:p>
        </p:txBody>
      </p:sp>
      <p:pic>
        <p:nvPicPr>
          <p:cNvPr id="3" name="Picture 2"/>
          <p:cNvPicPr>
            <a:picLocks noChangeAspect="1"/>
          </p:cNvPicPr>
          <p:nvPr/>
        </p:nvPicPr>
        <p:blipFill>
          <a:blip r:embed="rId3"/>
          <a:stretch>
            <a:fillRect/>
          </a:stretch>
        </p:blipFill>
        <p:spPr>
          <a:xfrm>
            <a:off x="3518548" y="5829300"/>
            <a:ext cx="6417865" cy="749529"/>
          </a:xfrm>
          <a:prstGeom prst="rect">
            <a:avLst/>
          </a:prstGeom>
        </p:spPr>
      </p:pic>
    </p:spTree>
    <p:extLst>
      <p:ext uri="{BB962C8B-B14F-4D97-AF65-F5344CB8AC3E}">
        <p14:creationId xmlns:p14="http://schemas.microsoft.com/office/powerpoint/2010/main" val="2585449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64859"/>
            <a:ext cx="12175735" cy="5145316"/>
          </a:xfrm>
          <a:prstGeom prst="rect">
            <a:avLst/>
          </a:prstGeom>
        </p:spPr>
      </p:pic>
      <p:sp>
        <p:nvSpPr>
          <p:cNvPr id="3" name="Content Placeholder 2"/>
          <p:cNvSpPr txBox="1">
            <a:spLocks/>
          </p:cNvSpPr>
          <p:nvPr/>
        </p:nvSpPr>
        <p:spPr>
          <a:xfrm>
            <a:off x="294997" y="5945855"/>
            <a:ext cx="2981604" cy="612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Source: World Bank (2016)</a:t>
            </a:r>
          </a:p>
        </p:txBody>
      </p:sp>
      <p:pic>
        <p:nvPicPr>
          <p:cNvPr id="4" name="Picture 3"/>
          <p:cNvPicPr>
            <a:picLocks noChangeAspect="1"/>
          </p:cNvPicPr>
          <p:nvPr/>
        </p:nvPicPr>
        <p:blipFill>
          <a:blip r:embed="rId3"/>
          <a:stretch>
            <a:fillRect/>
          </a:stretch>
        </p:blipFill>
        <p:spPr>
          <a:xfrm>
            <a:off x="3518548" y="5829300"/>
            <a:ext cx="6417865" cy="749529"/>
          </a:xfrm>
          <a:prstGeom prst="rect">
            <a:avLst/>
          </a:prstGeom>
        </p:spPr>
      </p:pic>
    </p:spTree>
    <p:extLst>
      <p:ext uri="{BB962C8B-B14F-4D97-AF65-F5344CB8AC3E}">
        <p14:creationId xmlns:p14="http://schemas.microsoft.com/office/powerpoint/2010/main" val="1685576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in banking</a:t>
            </a:r>
          </a:p>
        </p:txBody>
      </p:sp>
      <p:sp>
        <p:nvSpPr>
          <p:cNvPr id="3" name="Content Placeholder 2"/>
          <p:cNvSpPr>
            <a:spLocks noGrp="1"/>
          </p:cNvSpPr>
          <p:nvPr>
            <p:ph idx="1"/>
          </p:nvPr>
        </p:nvSpPr>
        <p:spPr>
          <a:xfrm>
            <a:off x="838200" y="1825625"/>
            <a:ext cx="6292516" cy="4351338"/>
          </a:xfrm>
        </p:spPr>
        <p:txBody>
          <a:bodyPr>
            <a:normAutofit/>
          </a:bodyPr>
          <a:lstStyle/>
          <a:p>
            <a:r>
              <a:rPr lang="en-US" dirty="0"/>
              <a:t>Some tasks are difficult for humans, but easy for computers (calculus); but also vice versa (walking down stairs)</a:t>
            </a:r>
          </a:p>
          <a:p>
            <a:pPr lvl="1"/>
            <a:r>
              <a:rPr lang="en-US" dirty="0"/>
              <a:t>“We know more than we can tell”</a:t>
            </a:r>
          </a:p>
          <a:p>
            <a:pPr lvl="1"/>
            <a:r>
              <a:rPr lang="en-US" dirty="0"/>
              <a:t>What is meant by </a:t>
            </a:r>
            <a:r>
              <a:rPr lang="en-US" i="1" dirty="0"/>
              <a:t>skilled</a:t>
            </a:r>
            <a:r>
              <a:rPr lang="en-US" dirty="0"/>
              <a:t>?</a:t>
            </a:r>
          </a:p>
          <a:p>
            <a:pPr lvl="1"/>
            <a:endParaRPr lang="en-US" dirty="0"/>
          </a:p>
          <a:p>
            <a:r>
              <a:rPr lang="en-US" dirty="0"/>
              <a:t>Check processing – precision, accuracy</a:t>
            </a:r>
          </a:p>
          <a:p>
            <a:pPr lvl="1"/>
            <a:r>
              <a:rPr lang="en-US" dirty="0"/>
              <a:t>OCR technology</a:t>
            </a:r>
          </a:p>
          <a:p>
            <a:pPr lvl="1"/>
            <a:r>
              <a:rPr lang="en-US" dirty="0"/>
              <a:t>What about exceptions (3%)?</a:t>
            </a:r>
          </a:p>
          <a:p>
            <a:pPr lvl="1"/>
            <a:endParaRPr lang="en-US" dirty="0"/>
          </a:p>
          <a:p>
            <a:pPr lvl="1"/>
            <a:endParaRPr lang="en-US" dirty="0"/>
          </a:p>
          <a:p>
            <a:pPr lvl="1"/>
            <a:endParaRPr lang="en-US" dirty="0"/>
          </a:p>
          <a:p>
            <a:pPr lvl="1"/>
            <a:endParaRPr lang="en-US" dirty="0"/>
          </a:p>
        </p:txBody>
      </p:sp>
      <p:pic>
        <p:nvPicPr>
          <p:cNvPr id="4" name="Picture 3"/>
          <p:cNvPicPr>
            <a:picLocks noChangeAspect="1"/>
          </p:cNvPicPr>
          <p:nvPr/>
        </p:nvPicPr>
        <p:blipFill>
          <a:blip r:embed="rId2"/>
          <a:stretch>
            <a:fillRect/>
          </a:stretch>
        </p:blipFill>
        <p:spPr>
          <a:xfrm>
            <a:off x="7275095" y="1019885"/>
            <a:ext cx="4427621" cy="5703134"/>
          </a:xfrm>
          <a:prstGeom prst="rect">
            <a:avLst/>
          </a:prstGeom>
        </p:spPr>
      </p:pic>
    </p:spTree>
    <p:extLst>
      <p:ext uri="{BB962C8B-B14F-4D97-AF65-F5344CB8AC3E}">
        <p14:creationId xmlns:p14="http://schemas.microsoft.com/office/powerpoint/2010/main" val="51385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Upstairs, downstairs</a:t>
            </a:r>
          </a:p>
        </p:txBody>
      </p:sp>
      <p:sp>
        <p:nvSpPr>
          <p:cNvPr id="3" name="Content Placeholder 2"/>
          <p:cNvSpPr>
            <a:spLocks noGrp="1"/>
          </p:cNvSpPr>
          <p:nvPr>
            <p:ph idx="1"/>
          </p:nvPr>
        </p:nvSpPr>
        <p:spPr/>
        <p:txBody>
          <a:bodyPr>
            <a:normAutofit fontScale="92500" lnSpcReduction="10000"/>
          </a:bodyPr>
          <a:lstStyle/>
          <a:p>
            <a:r>
              <a:rPr lang="en-US" dirty="0"/>
              <a:t>Exceptions are </a:t>
            </a:r>
            <a:r>
              <a:rPr lang="en-US" i="1" dirty="0" err="1"/>
              <a:t>nonroutine</a:t>
            </a:r>
            <a:r>
              <a:rPr lang="en-US" i="1" dirty="0"/>
              <a:t> </a:t>
            </a:r>
            <a:r>
              <a:rPr lang="en-US" dirty="0"/>
              <a:t>by definition</a:t>
            </a:r>
          </a:p>
          <a:p>
            <a:pPr lvl="1"/>
            <a:r>
              <a:rPr lang="en-US" dirty="0"/>
              <a:t>If common, we develop a process for them! </a:t>
            </a:r>
          </a:p>
          <a:p>
            <a:pPr lvl="1"/>
            <a:r>
              <a:rPr lang="en-US" dirty="0"/>
              <a:t>Sometimes, exceptions are rare but crucial</a:t>
            </a:r>
          </a:p>
          <a:p>
            <a:endParaRPr lang="en-US" dirty="0"/>
          </a:p>
          <a:p>
            <a:r>
              <a:rPr lang="en-US" dirty="0"/>
              <a:t>The production function and unbundling of tasks</a:t>
            </a:r>
          </a:p>
          <a:p>
            <a:pPr lvl="1"/>
            <a:r>
              <a:rPr lang="en-US" dirty="0"/>
              <a:t>Assembly lines – easy to separate tasks</a:t>
            </a:r>
          </a:p>
          <a:p>
            <a:pPr lvl="1"/>
            <a:r>
              <a:rPr lang="en-US" dirty="0"/>
              <a:t>“O-Ring”</a:t>
            </a:r>
          </a:p>
          <a:p>
            <a:pPr lvl="1"/>
            <a:r>
              <a:rPr lang="en-US" dirty="0"/>
              <a:t>Ability to “see the whole picture”….</a:t>
            </a:r>
          </a:p>
          <a:p>
            <a:endParaRPr lang="en-US" dirty="0"/>
          </a:p>
          <a:p>
            <a:r>
              <a:rPr lang="en-US" dirty="0"/>
              <a:t>Bottom line – fewer jobs, but remaining jobs more interesting and higher-paying</a:t>
            </a:r>
          </a:p>
        </p:txBody>
      </p:sp>
    </p:spTree>
    <p:extLst>
      <p:ext uri="{BB962C8B-B14F-4D97-AF65-F5344CB8AC3E}">
        <p14:creationId xmlns:p14="http://schemas.microsoft.com/office/powerpoint/2010/main" val="6926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number of us bank bran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152" y="18840"/>
            <a:ext cx="9421563" cy="6803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061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Exercise</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What explains the fall, and then subsequent rise, in bank branches? How does this compare to technological change in other fields, such as agriculture?</a:t>
            </a:r>
          </a:p>
          <a:p>
            <a:pPr marL="514350" indent="-514350">
              <a:buFont typeface="+mj-lt"/>
              <a:buAutoNum type="arabicPeriod"/>
            </a:pPr>
            <a:endParaRPr lang="en-US" dirty="0"/>
          </a:p>
          <a:p>
            <a:pPr marL="514350" indent="-514350">
              <a:buFont typeface="+mj-lt"/>
              <a:buAutoNum type="arabicPeriod"/>
            </a:pPr>
            <a:r>
              <a:rPr lang="en-US" dirty="0"/>
              <a:t>Think of your own example of a workplace that was changed by technology.</a:t>
            </a:r>
          </a:p>
          <a:p>
            <a:pPr lvl="1"/>
            <a:r>
              <a:rPr lang="en-US" dirty="0"/>
              <a:t>This could be from your own experience, or something you read about.</a:t>
            </a:r>
          </a:p>
          <a:p>
            <a:pPr lvl="1"/>
            <a:r>
              <a:rPr lang="en-US" dirty="0"/>
              <a:t>Think carefully – which skills/tasks are </a:t>
            </a:r>
            <a:r>
              <a:rPr lang="en-US" i="1" dirty="0"/>
              <a:t>substituted? </a:t>
            </a:r>
            <a:r>
              <a:rPr lang="en-US" dirty="0"/>
              <a:t>Which are </a:t>
            </a:r>
            <a:r>
              <a:rPr lang="en-US" i="1" dirty="0"/>
              <a:t>complemented?</a:t>
            </a:r>
          </a:p>
          <a:p>
            <a:pPr lvl="1"/>
            <a:r>
              <a:rPr lang="en-US" dirty="0"/>
              <a:t>How does education interact with technological change in your example?</a:t>
            </a:r>
          </a:p>
          <a:p>
            <a:pPr marL="514350" indent="-514350">
              <a:buFont typeface="+mj-lt"/>
              <a:buAutoNum type="arabicPeriod"/>
            </a:pPr>
            <a:endParaRPr lang="en-US" dirty="0"/>
          </a:p>
          <a:p>
            <a:pPr lvl="1"/>
            <a:endParaRPr lang="en-US" dirty="0"/>
          </a:p>
          <a:p>
            <a:pPr lvl="1"/>
            <a:endParaRPr lang="en-US" dirty="0"/>
          </a:p>
        </p:txBody>
      </p:sp>
    </p:spTree>
    <p:extLst>
      <p:ext uri="{BB962C8B-B14F-4D97-AF65-F5344CB8AC3E}">
        <p14:creationId xmlns:p14="http://schemas.microsoft.com/office/powerpoint/2010/main" val="3225024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s://ourworldindata.org/wp-content/uploads/2016/08/LeeLee2016_YearsScho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047" y="13447"/>
            <a:ext cx="9720849" cy="676457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0559049" y="5643155"/>
            <a:ext cx="1632951" cy="9726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Source: Lee and Lee (2016)</a:t>
            </a:r>
          </a:p>
        </p:txBody>
      </p:sp>
    </p:spTree>
    <p:extLst>
      <p:ext uri="{BB962C8B-B14F-4D97-AF65-F5344CB8AC3E}">
        <p14:creationId xmlns:p14="http://schemas.microsoft.com/office/powerpoint/2010/main" val="2967628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computers fit into the “race”?</a:t>
            </a:r>
          </a:p>
        </p:txBody>
      </p:sp>
      <p:sp>
        <p:nvSpPr>
          <p:cNvPr id="3" name="Content Placeholder 2"/>
          <p:cNvSpPr>
            <a:spLocks noGrp="1"/>
          </p:cNvSpPr>
          <p:nvPr>
            <p:ph idx="1"/>
          </p:nvPr>
        </p:nvSpPr>
        <p:spPr>
          <a:xfrm>
            <a:off x="838200" y="1825625"/>
            <a:ext cx="10515600" cy="4748596"/>
          </a:xfrm>
        </p:spPr>
        <p:txBody>
          <a:bodyPr>
            <a:normAutofit lnSpcReduction="10000"/>
          </a:bodyPr>
          <a:lstStyle/>
          <a:p>
            <a:r>
              <a:rPr lang="en-US" dirty="0"/>
              <a:t>Standard framework</a:t>
            </a:r>
          </a:p>
          <a:p>
            <a:pPr lvl="1"/>
            <a:r>
              <a:rPr lang="en-US" dirty="0"/>
              <a:t>education = skill</a:t>
            </a:r>
          </a:p>
          <a:p>
            <a:pPr lvl="1"/>
            <a:r>
              <a:rPr lang="en-US" dirty="0"/>
              <a:t>more skill = more productive</a:t>
            </a:r>
          </a:p>
          <a:p>
            <a:pPr lvl="1"/>
            <a:r>
              <a:rPr lang="en-US" dirty="0"/>
              <a:t>No accounting of what workers and computers actually do</a:t>
            </a:r>
          </a:p>
          <a:p>
            <a:endParaRPr lang="en-US" dirty="0"/>
          </a:p>
          <a:p>
            <a:r>
              <a:rPr lang="en-US" dirty="0"/>
              <a:t>The task framework</a:t>
            </a:r>
          </a:p>
          <a:p>
            <a:pPr lvl="1"/>
            <a:r>
              <a:rPr lang="en-US" dirty="0"/>
              <a:t>Computers are relatively more productive in routine tasks</a:t>
            </a:r>
          </a:p>
          <a:p>
            <a:pPr lvl="1"/>
            <a:r>
              <a:rPr lang="en-US" dirty="0"/>
              <a:t>Computers </a:t>
            </a:r>
            <a:r>
              <a:rPr lang="en-US" i="1" dirty="0"/>
              <a:t>complement </a:t>
            </a:r>
            <a:r>
              <a:rPr lang="en-US" dirty="0"/>
              <a:t>high-skilled, abstract tasks</a:t>
            </a:r>
          </a:p>
          <a:p>
            <a:pPr lvl="1"/>
            <a:r>
              <a:rPr lang="en-US" dirty="0"/>
              <a:t>Neutral impact on low-skilled, manual tasks </a:t>
            </a:r>
          </a:p>
          <a:p>
            <a:pPr lvl="1"/>
            <a:endParaRPr lang="en-US" dirty="0"/>
          </a:p>
          <a:p>
            <a:r>
              <a:rPr lang="en-US" dirty="0"/>
              <a:t>“Polarization” – the disappearing middle</a:t>
            </a:r>
          </a:p>
          <a:p>
            <a:pPr lvl="1"/>
            <a:endParaRPr lang="en-US" dirty="0"/>
          </a:p>
        </p:txBody>
      </p:sp>
    </p:spTree>
    <p:extLst>
      <p:ext uri="{BB962C8B-B14F-4D97-AF65-F5344CB8AC3E}">
        <p14:creationId xmlns:p14="http://schemas.microsoft.com/office/powerpoint/2010/main" val="167164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and economic growth</a:t>
            </a:r>
          </a:p>
        </p:txBody>
      </p:sp>
      <p:sp>
        <p:nvSpPr>
          <p:cNvPr id="3" name="Content Placeholder 2"/>
          <p:cNvSpPr>
            <a:spLocks noGrp="1"/>
          </p:cNvSpPr>
          <p:nvPr>
            <p:ph idx="1"/>
          </p:nvPr>
        </p:nvSpPr>
        <p:spPr/>
        <p:txBody>
          <a:bodyPr>
            <a:normAutofit lnSpcReduction="10000"/>
          </a:bodyPr>
          <a:lstStyle/>
          <a:p>
            <a:r>
              <a:rPr lang="en-US" dirty="0"/>
              <a:t>Malthus – finite quantity of resources = no possibility of </a:t>
            </a:r>
            <a:r>
              <a:rPr lang="en-US" i="1" dirty="0"/>
              <a:t>sustained</a:t>
            </a:r>
            <a:r>
              <a:rPr lang="en-US" dirty="0"/>
              <a:t> progress </a:t>
            </a:r>
          </a:p>
          <a:p>
            <a:endParaRPr lang="en-US" dirty="0"/>
          </a:p>
          <a:p>
            <a:r>
              <a:rPr lang="en-US" b="1" i="1" dirty="0"/>
              <a:t>Ideas are different</a:t>
            </a:r>
          </a:p>
          <a:p>
            <a:pPr lvl="1"/>
            <a:r>
              <a:rPr lang="en-US" dirty="0"/>
              <a:t>“Codified knowledge about the properties of one from a near-infinite set of possibilities”</a:t>
            </a:r>
          </a:p>
          <a:p>
            <a:pPr lvl="1"/>
            <a:r>
              <a:rPr lang="en-US" i="1" dirty="0"/>
              <a:t>Recipes</a:t>
            </a:r>
            <a:r>
              <a:rPr lang="en-US" dirty="0"/>
              <a:t> that can be copied and shared</a:t>
            </a:r>
          </a:p>
          <a:p>
            <a:pPr lvl="2"/>
            <a:r>
              <a:rPr lang="en-US" dirty="0"/>
              <a:t>Can offset resource scarcity</a:t>
            </a:r>
          </a:p>
          <a:p>
            <a:pPr lvl="2"/>
            <a:r>
              <a:rPr lang="en-US" dirty="0"/>
              <a:t>People are no longer our rivals </a:t>
            </a:r>
          </a:p>
          <a:p>
            <a:pPr lvl="2"/>
            <a:endParaRPr lang="en-US" dirty="0"/>
          </a:p>
          <a:p>
            <a:r>
              <a:rPr lang="en-US" dirty="0"/>
              <a:t>Knowledge is a non-rival good – not depleted by use</a:t>
            </a:r>
          </a:p>
        </p:txBody>
      </p:sp>
    </p:spTree>
    <p:extLst>
      <p:ext uri="{BB962C8B-B14F-4D97-AF65-F5344CB8AC3E}">
        <p14:creationId xmlns:p14="http://schemas.microsoft.com/office/powerpoint/2010/main" val="12219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Romer - endogenous growth</a:t>
            </a:r>
          </a:p>
        </p:txBody>
      </p:sp>
      <p:sp>
        <p:nvSpPr>
          <p:cNvPr id="3" name="Content Placeholder 2"/>
          <p:cNvSpPr>
            <a:spLocks noGrp="1"/>
          </p:cNvSpPr>
          <p:nvPr>
            <p:ph idx="1"/>
          </p:nvPr>
        </p:nvSpPr>
        <p:spPr/>
        <p:txBody>
          <a:bodyPr>
            <a:normAutofit fontScale="70000" lnSpcReduction="20000"/>
          </a:bodyPr>
          <a:lstStyle/>
          <a:p>
            <a:r>
              <a:rPr lang="en-US" dirty="0"/>
              <a:t>Factory, materials, workers – </a:t>
            </a:r>
            <a:r>
              <a:rPr lang="en-US" i="1" dirty="0"/>
              <a:t>constant</a:t>
            </a:r>
            <a:r>
              <a:rPr lang="en-US" dirty="0"/>
              <a:t> returns to scale</a:t>
            </a:r>
          </a:p>
          <a:p>
            <a:pPr lvl="1"/>
            <a:r>
              <a:rPr lang="en-US" dirty="0"/>
              <a:t>Double the inputs, double the outputs</a:t>
            </a:r>
          </a:p>
          <a:p>
            <a:endParaRPr lang="en-US" dirty="0"/>
          </a:p>
          <a:p>
            <a:r>
              <a:rPr lang="en-US" dirty="0"/>
              <a:t>Since ideas are non-rival, ideas + inputs creates </a:t>
            </a:r>
            <a:r>
              <a:rPr lang="en-US" i="1" dirty="0"/>
              <a:t>increasing </a:t>
            </a:r>
            <a:r>
              <a:rPr lang="en-US" dirty="0"/>
              <a:t>returns to scale</a:t>
            </a:r>
          </a:p>
          <a:p>
            <a:pPr lvl="1"/>
            <a:r>
              <a:rPr lang="en-US" dirty="0"/>
              <a:t>Better idea about how to make a product or process = double output, without doubling input</a:t>
            </a:r>
          </a:p>
          <a:p>
            <a:pPr lvl="1"/>
            <a:r>
              <a:rPr lang="en-US" b="1" dirty="0"/>
              <a:t>Result – more growth!</a:t>
            </a:r>
          </a:p>
          <a:p>
            <a:pPr marL="457200" lvl="1" indent="0">
              <a:buNone/>
            </a:pPr>
            <a:endParaRPr lang="en-US" b="1" dirty="0"/>
          </a:p>
          <a:p>
            <a:r>
              <a:rPr lang="en-US" dirty="0"/>
              <a:t>Why </a:t>
            </a:r>
            <a:r>
              <a:rPr lang="en-US" i="1" dirty="0"/>
              <a:t>endogenous</a:t>
            </a:r>
            <a:r>
              <a:rPr lang="en-US" dirty="0"/>
              <a:t>? </a:t>
            </a:r>
          </a:p>
          <a:p>
            <a:pPr marL="0" indent="0">
              <a:buNone/>
            </a:pPr>
            <a:endParaRPr lang="en-US" dirty="0"/>
          </a:p>
          <a:p>
            <a:pPr marL="0" indent="0">
              <a:buNone/>
            </a:pPr>
            <a:r>
              <a:rPr lang="en-US" dirty="0"/>
              <a:t>“the increasing returns associated with non-rivalry means that a perfectly competitive equilibrium with no externalities will not exist and cannot decentralize the allocation of resources. Instead, some departure is necessary.”</a:t>
            </a:r>
          </a:p>
          <a:p>
            <a:endParaRPr lang="en-US" dirty="0"/>
          </a:p>
          <a:p>
            <a:r>
              <a:rPr lang="en-US" i="1" dirty="0"/>
              <a:t>Translation</a:t>
            </a:r>
            <a:r>
              <a:rPr lang="en-US" dirty="0"/>
              <a:t> – knowledge is underprovided by the free market.</a:t>
            </a:r>
          </a:p>
          <a:p>
            <a:pPr lvl="1"/>
            <a:r>
              <a:rPr lang="en-US" dirty="0"/>
              <a:t>Knowledge investment determines long-run growth rate</a:t>
            </a:r>
          </a:p>
          <a:p>
            <a:endParaRPr lang="en-US" dirty="0"/>
          </a:p>
        </p:txBody>
      </p:sp>
    </p:spTree>
    <p:extLst>
      <p:ext uri="{BB962C8B-B14F-4D97-AF65-F5344CB8AC3E}">
        <p14:creationId xmlns:p14="http://schemas.microsoft.com/office/powerpoint/2010/main" val="93621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BDDB6-BB4D-41C9-AB31-9396011EBD9E}"/>
              </a:ext>
            </a:extLst>
          </p:cNvPr>
          <p:cNvSpPr>
            <a:spLocks noGrp="1"/>
          </p:cNvSpPr>
          <p:nvPr>
            <p:ph type="title"/>
          </p:nvPr>
        </p:nvSpPr>
        <p:spPr/>
        <p:txBody>
          <a:bodyPr/>
          <a:lstStyle/>
          <a:p>
            <a:r>
              <a:rPr lang="en-US" dirty="0"/>
              <a:t>Why don’t we have more ideas?</a:t>
            </a:r>
          </a:p>
        </p:txBody>
      </p:sp>
      <p:sp>
        <p:nvSpPr>
          <p:cNvPr id="3" name="Content Placeholder 2">
            <a:extLst>
              <a:ext uri="{FF2B5EF4-FFF2-40B4-BE49-F238E27FC236}">
                <a16:creationId xmlns:a16="http://schemas.microsoft.com/office/drawing/2014/main" id="{547871BC-1724-4047-A115-5C52C6D6D11F}"/>
              </a:ext>
            </a:extLst>
          </p:cNvPr>
          <p:cNvSpPr>
            <a:spLocks noGrp="1"/>
          </p:cNvSpPr>
          <p:nvPr>
            <p:ph idx="1"/>
          </p:nvPr>
        </p:nvSpPr>
        <p:spPr/>
        <p:txBody>
          <a:bodyPr>
            <a:normAutofit fontScale="77500" lnSpcReduction="20000"/>
          </a:bodyPr>
          <a:lstStyle/>
          <a:p>
            <a:r>
              <a:rPr lang="en-US" dirty="0"/>
              <a:t>In a competitive economy, market prices are a “scarcity signal”</a:t>
            </a:r>
          </a:p>
          <a:p>
            <a:pPr lvl="1"/>
            <a:r>
              <a:rPr lang="en-US" dirty="0"/>
              <a:t>Encourage private investment - for private gain - in goods that are valued by society</a:t>
            </a:r>
          </a:p>
          <a:p>
            <a:endParaRPr lang="en-US" dirty="0"/>
          </a:p>
          <a:p>
            <a:r>
              <a:rPr lang="en-US" dirty="0"/>
              <a:t>Skills/education have a private return on investment</a:t>
            </a:r>
          </a:p>
          <a:p>
            <a:endParaRPr lang="en-US" dirty="0"/>
          </a:p>
          <a:p>
            <a:r>
              <a:rPr lang="en-US" dirty="0"/>
              <a:t>Almost all private investments have diminishing returns….</a:t>
            </a:r>
          </a:p>
          <a:p>
            <a:endParaRPr lang="en-US" dirty="0"/>
          </a:p>
          <a:p>
            <a:r>
              <a:rPr lang="en-US" dirty="0"/>
              <a:t>What is the marginal cost of providing more knowledge?</a:t>
            </a:r>
          </a:p>
          <a:p>
            <a:pPr lvl="1"/>
            <a:r>
              <a:rPr lang="en-US" dirty="0"/>
              <a:t>Zero – therefore this is “optimal” price that should be charged to access it</a:t>
            </a:r>
          </a:p>
          <a:p>
            <a:endParaRPr lang="en-US" dirty="0"/>
          </a:p>
          <a:p>
            <a:r>
              <a:rPr lang="en-US" dirty="0"/>
              <a:t>But private investments don’t get us there – </a:t>
            </a:r>
            <a:r>
              <a:rPr lang="en-US" i="1" dirty="0"/>
              <a:t>thus knowledge is underprovided</a:t>
            </a:r>
          </a:p>
          <a:p>
            <a:pPr lvl="2"/>
            <a:endParaRPr lang="en-US" dirty="0"/>
          </a:p>
          <a:p>
            <a:r>
              <a:rPr lang="en-US" dirty="0"/>
              <a:t>How should we think about IP law? Teaching vs. research?</a:t>
            </a:r>
          </a:p>
          <a:p>
            <a:endParaRPr lang="en-US" dirty="0"/>
          </a:p>
        </p:txBody>
      </p:sp>
    </p:spTree>
    <p:extLst>
      <p:ext uri="{BB962C8B-B14F-4D97-AF65-F5344CB8AC3E}">
        <p14:creationId xmlns:p14="http://schemas.microsoft.com/office/powerpoint/2010/main" val="269102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A2DE6-27D3-4D95-8EAC-32A169F4038B}"/>
              </a:ext>
            </a:extLst>
          </p:cNvPr>
          <p:cNvSpPr>
            <a:spLocks noGrp="1"/>
          </p:cNvSpPr>
          <p:nvPr>
            <p:ph type="title"/>
          </p:nvPr>
        </p:nvSpPr>
        <p:spPr>
          <a:xfrm>
            <a:off x="838200" y="235268"/>
            <a:ext cx="10515600" cy="603382"/>
          </a:xfrm>
        </p:spPr>
        <p:txBody>
          <a:bodyPr>
            <a:normAutofit fontScale="90000"/>
          </a:bodyPr>
          <a:lstStyle/>
          <a:p>
            <a:pPr algn="ctr"/>
            <a:r>
              <a:rPr lang="en-US" dirty="0"/>
              <a:t>Are ideas getting harder to find?</a:t>
            </a:r>
          </a:p>
        </p:txBody>
      </p:sp>
      <p:sp>
        <p:nvSpPr>
          <p:cNvPr id="3" name="Content Placeholder 2">
            <a:extLst>
              <a:ext uri="{FF2B5EF4-FFF2-40B4-BE49-F238E27FC236}">
                <a16:creationId xmlns:a16="http://schemas.microsoft.com/office/drawing/2014/main" id="{C7CB0576-D1B6-4D7A-828B-DD208AEC26B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581EEAE-EE06-41A8-BD9C-31CDA939AA23}"/>
              </a:ext>
            </a:extLst>
          </p:cNvPr>
          <p:cNvPicPr>
            <a:picLocks noChangeAspect="1"/>
          </p:cNvPicPr>
          <p:nvPr/>
        </p:nvPicPr>
        <p:blipFill>
          <a:blip r:embed="rId2"/>
          <a:stretch>
            <a:fillRect/>
          </a:stretch>
        </p:blipFill>
        <p:spPr>
          <a:xfrm>
            <a:off x="1043809" y="848013"/>
            <a:ext cx="9696337" cy="5978316"/>
          </a:xfrm>
          <a:prstGeom prst="rect">
            <a:avLst/>
          </a:prstGeom>
        </p:spPr>
      </p:pic>
    </p:spTree>
    <p:extLst>
      <p:ext uri="{BB962C8B-B14F-4D97-AF65-F5344CB8AC3E}">
        <p14:creationId xmlns:p14="http://schemas.microsoft.com/office/powerpoint/2010/main" val="4035299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2906-DA2C-4E70-8293-89736D12E0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AED272E-A932-4A77-B70B-19731A1CEF86}"/>
              </a:ext>
            </a:extLst>
          </p:cNvPr>
          <p:cNvSpPr>
            <a:spLocks noGrp="1"/>
          </p:cNvSpPr>
          <p:nvPr>
            <p:ph idx="1"/>
          </p:nvPr>
        </p:nvSpPr>
        <p:spPr/>
        <p:txBody>
          <a:bodyPr/>
          <a:lstStyle/>
          <a:p>
            <a:endParaRPr lang="en-US"/>
          </a:p>
        </p:txBody>
      </p:sp>
      <p:pic>
        <p:nvPicPr>
          <p:cNvPr id="1026" name="Picture 2" descr="https://ourworldindata.org/uploads/2019/05/Transistor-Count-over-time-to-2018.png">
            <a:extLst>
              <a:ext uri="{FF2B5EF4-FFF2-40B4-BE49-F238E27FC236}">
                <a16:creationId xmlns:a16="http://schemas.microsoft.com/office/drawing/2014/main" id="{E2F6AA83-2FC4-4B30-AE18-58CF437FF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7788" y="0"/>
            <a:ext cx="94948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514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4B603-674A-45D2-8598-A49C6FD26C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28A5E3-D448-4927-A257-FDFB459B146D}"/>
              </a:ext>
            </a:extLst>
          </p:cNvPr>
          <p:cNvSpPr>
            <a:spLocks noGrp="1"/>
          </p:cNvSpPr>
          <p:nvPr>
            <p:ph idx="1"/>
          </p:nvPr>
        </p:nvSpPr>
        <p:spPr/>
        <p:txBody>
          <a:bodyPr/>
          <a:lstStyle/>
          <a:p>
            <a:endParaRPr lang="en-US"/>
          </a:p>
        </p:txBody>
      </p:sp>
      <p:pic>
        <p:nvPicPr>
          <p:cNvPr id="2050" name="Picture 2" descr="https://ourworldindata.org/uploads/2013/05/Exponentially-increasing-Computational-Capacity-over-Time-Computations-per-Second-Koomey-Berard-Sanchez-and-Wong-2011.png">
            <a:extLst>
              <a:ext uri="{FF2B5EF4-FFF2-40B4-BE49-F238E27FC236}">
                <a16:creationId xmlns:a16="http://schemas.microsoft.com/office/drawing/2014/main" id="{3E3C941D-89D6-4FB8-92E3-EE05F4E3A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681" y="0"/>
            <a:ext cx="6495965" cy="671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475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B6190-3378-4216-A8B0-3ABAD9269D0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58FBC7-F6C4-4FD4-A357-6AA52E83065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82608D7-FEAE-4001-B794-AE7DD1426226}"/>
              </a:ext>
            </a:extLst>
          </p:cNvPr>
          <p:cNvPicPr>
            <a:picLocks noChangeAspect="1"/>
          </p:cNvPicPr>
          <p:nvPr/>
        </p:nvPicPr>
        <p:blipFill>
          <a:blip r:embed="rId2"/>
          <a:stretch>
            <a:fillRect/>
          </a:stretch>
        </p:blipFill>
        <p:spPr>
          <a:xfrm>
            <a:off x="1987532" y="0"/>
            <a:ext cx="8211548" cy="6830071"/>
          </a:xfrm>
          <a:prstGeom prst="rect">
            <a:avLst/>
          </a:prstGeom>
        </p:spPr>
      </p:pic>
    </p:spTree>
    <p:extLst>
      <p:ext uri="{BB962C8B-B14F-4D97-AF65-F5344CB8AC3E}">
        <p14:creationId xmlns:p14="http://schemas.microsoft.com/office/powerpoint/2010/main" val="754100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examples</a:t>
            </a:r>
          </a:p>
        </p:txBody>
      </p:sp>
      <p:sp>
        <p:nvSpPr>
          <p:cNvPr id="3" name="Content Placeholder 2"/>
          <p:cNvSpPr>
            <a:spLocks noGrp="1"/>
          </p:cNvSpPr>
          <p:nvPr>
            <p:ph idx="1"/>
          </p:nvPr>
        </p:nvSpPr>
        <p:spPr/>
        <p:txBody>
          <a:bodyPr>
            <a:normAutofit/>
          </a:bodyPr>
          <a:lstStyle/>
          <a:p>
            <a:r>
              <a:rPr lang="en-US" dirty="0"/>
              <a:t>Agricultural yields</a:t>
            </a:r>
          </a:p>
          <a:p>
            <a:endParaRPr lang="en-US" dirty="0"/>
          </a:p>
          <a:p>
            <a:r>
              <a:rPr lang="en-US" dirty="0"/>
              <a:t>Medical innovation</a:t>
            </a:r>
          </a:p>
          <a:p>
            <a:endParaRPr lang="en-US" dirty="0"/>
          </a:p>
          <a:p>
            <a:r>
              <a:rPr lang="en-US" dirty="0"/>
              <a:t>Why?</a:t>
            </a:r>
          </a:p>
          <a:p>
            <a:pPr lvl="1"/>
            <a:r>
              <a:rPr lang="en-US" dirty="0"/>
              <a:t>Diminishing returns</a:t>
            </a:r>
          </a:p>
          <a:p>
            <a:pPr lvl="1"/>
            <a:r>
              <a:rPr lang="en-US" dirty="0"/>
              <a:t>Basic vs. applied research</a:t>
            </a:r>
          </a:p>
          <a:p>
            <a:pPr lvl="1"/>
            <a:r>
              <a:rPr lang="en-US" dirty="0"/>
              <a:t>Defensive R&amp;D</a:t>
            </a:r>
          </a:p>
          <a:p>
            <a:pPr lvl="1"/>
            <a:endParaRPr lang="en-US" dirty="0"/>
          </a:p>
        </p:txBody>
      </p:sp>
    </p:spTree>
    <p:extLst>
      <p:ext uri="{BB962C8B-B14F-4D97-AF65-F5344CB8AC3E}">
        <p14:creationId xmlns:p14="http://schemas.microsoft.com/office/powerpoint/2010/main" val="404955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89355"/>
          </a:xfrm>
        </p:spPr>
        <p:txBody>
          <a:bodyPr>
            <a:normAutofit fontScale="90000"/>
          </a:bodyPr>
          <a:lstStyle/>
          <a:p>
            <a:r>
              <a:rPr lang="en-US" dirty="0"/>
              <a:t>If you think education is expensive, try ignorance.</a:t>
            </a:r>
          </a:p>
        </p:txBody>
      </p:sp>
      <p:sp>
        <p:nvSpPr>
          <p:cNvPr id="3" name="Content Placeholder 2"/>
          <p:cNvSpPr>
            <a:spLocks noGrp="1"/>
          </p:cNvSpPr>
          <p:nvPr>
            <p:ph idx="1"/>
          </p:nvPr>
        </p:nvSpPr>
        <p:spPr>
          <a:xfrm>
            <a:off x="838200" y="1371600"/>
            <a:ext cx="10515600" cy="5146765"/>
          </a:xfrm>
        </p:spPr>
        <p:txBody>
          <a:bodyPr>
            <a:normAutofit fontScale="92500" lnSpcReduction="20000"/>
          </a:bodyPr>
          <a:lstStyle/>
          <a:p>
            <a:endParaRPr lang="en-US" dirty="0"/>
          </a:p>
          <a:p>
            <a:r>
              <a:rPr lang="en-US" dirty="0"/>
              <a:t>My bottom line – the evidence that education increases skills/earnings is among the strongest and most robust relationships in social science.</a:t>
            </a:r>
          </a:p>
          <a:p>
            <a:pPr marL="0" indent="0">
              <a:buNone/>
            </a:pPr>
            <a:endParaRPr lang="en-US" dirty="0"/>
          </a:p>
          <a:p>
            <a:r>
              <a:rPr lang="en-US" dirty="0"/>
              <a:t>Understanding what education does has obvious policy implications.</a:t>
            </a:r>
          </a:p>
          <a:p>
            <a:pPr lvl="1"/>
            <a:r>
              <a:rPr lang="en-US" dirty="0"/>
              <a:t>Economists should understand this better than we do.</a:t>
            </a:r>
          </a:p>
          <a:p>
            <a:endParaRPr lang="en-US" dirty="0"/>
          </a:p>
          <a:p>
            <a:r>
              <a:rPr lang="en-US" dirty="0"/>
              <a:t>If education has such high returns, why don’t people invest more?</a:t>
            </a:r>
          </a:p>
          <a:p>
            <a:pPr lvl="1"/>
            <a:r>
              <a:rPr lang="en-US" dirty="0"/>
              <a:t>Credit constraints</a:t>
            </a:r>
          </a:p>
          <a:p>
            <a:pPr lvl="1"/>
            <a:r>
              <a:rPr lang="en-US" dirty="0"/>
              <a:t>Information</a:t>
            </a:r>
          </a:p>
          <a:p>
            <a:pPr lvl="1"/>
            <a:r>
              <a:rPr lang="en-US" dirty="0"/>
              <a:t>Externalities and the accident of birth</a:t>
            </a:r>
          </a:p>
          <a:p>
            <a:endParaRPr lang="en-US" dirty="0"/>
          </a:p>
          <a:p>
            <a:r>
              <a:rPr lang="en-US" dirty="0"/>
              <a:t>If knowledge production has such high returns, why doesn’t society invest more?</a:t>
            </a:r>
          </a:p>
        </p:txBody>
      </p:sp>
    </p:spTree>
    <p:extLst>
      <p:ext uri="{BB962C8B-B14F-4D97-AF65-F5344CB8AC3E}">
        <p14:creationId xmlns:p14="http://schemas.microsoft.com/office/powerpoint/2010/main" val="289811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5004" y="-1"/>
            <a:ext cx="9696358" cy="6844489"/>
          </a:xfrm>
        </p:spPr>
      </p:pic>
    </p:spTree>
    <p:extLst>
      <p:ext uri="{BB962C8B-B14F-4D97-AF65-F5344CB8AC3E}">
        <p14:creationId xmlns:p14="http://schemas.microsoft.com/office/powerpoint/2010/main" val="2286074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7253" y="-1"/>
            <a:ext cx="9683294" cy="6835267"/>
          </a:xfrm>
        </p:spPr>
      </p:pic>
    </p:spTree>
    <p:extLst>
      <p:ext uri="{BB962C8B-B14F-4D97-AF65-F5344CB8AC3E}">
        <p14:creationId xmlns:p14="http://schemas.microsoft.com/office/powerpoint/2010/main" val="3013199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0315" y="-1"/>
            <a:ext cx="9715500" cy="6858001"/>
          </a:xfrm>
        </p:spPr>
      </p:pic>
    </p:spTree>
    <p:extLst>
      <p:ext uri="{BB962C8B-B14F-4D97-AF65-F5344CB8AC3E}">
        <p14:creationId xmlns:p14="http://schemas.microsoft.com/office/powerpoint/2010/main" val="2151604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education do?</a:t>
            </a:r>
          </a:p>
        </p:txBody>
      </p:sp>
      <p:sp>
        <p:nvSpPr>
          <p:cNvPr id="3" name="Content Placeholder 2"/>
          <p:cNvSpPr>
            <a:spLocks noGrp="1"/>
          </p:cNvSpPr>
          <p:nvPr>
            <p:ph idx="1"/>
          </p:nvPr>
        </p:nvSpPr>
        <p:spPr/>
        <p:txBody>
          <a:bodyPr/>
          <a:lstStyle/>
          <a:p>
            <a:r>
              <a:rPr lang="en-US" dirty="0"/>
              <a:t>The human capital model</a:t>
            </a:r>
          </a:p>
          <a:p>
            <a:pPr lvl="1"/>
            <a:r>
              <a:rPr lang="en-US" dirty="0"/>
              <a:t>More education = more </a:t>
            </a:r>
            <a:r>
              <a:rPr lang="en-US" i="1" dirty="0"/>
              <a:t>productive</a:t>
            </a:r>
          </a:p>
          <a:p>
            <a:pPr lvl="1"/>
            <a:r>
              <a:rPr lang="en-US" dirty="0"/>
              <a:t>This is surprisingly hard to prove!</a:t>
            </a:r>
          </a:p>
          <a:p>
            <a:pPr lvl="1"/>
            <a:endParaRPr lang="en-US" dirty="0"/>
          </a:p>
          <a:p>
            <a:r>
              <a:rPr lang="en-US" dirty="0"/>
              <a:t>Indirect evidence – wages</a:t>
            </a:r>
          </a:p>
          <a:p>
            <a:pPr lvl="1"/>
            <a:r>
              <a:rPr lang="en-US" dirty="0"/>
              <a:t>Employers observe productivity, and pay accordingly</a:t>
            </a:r>
          </a:p>
          <a:p>
            <a:pPr lvl="1"/>
            <a:r>
              <a:rPr lang="en-US" dirty="0"/>
              <a:t>Wage differential between college grad and HS grad is the </a:t>
            </a:r>
            <a:r>
              <a:rPr lang="en-US" i="1" dirty="0"/>
              <a:t>skill premium</a:t>
            </a:r>
            <a:endParaRPr lang="en-US" dirty="0"/>
          </a:p>
        </p:txBody>
      </p:sp>
    </p:spTree>
    <p:extLst>
      <p:ext uri="{BB962C8B-B14F-4D97-AF65-F5344CB8AC3E}">
        <p14:creationId xmlns:p14="http://schemas.microsoft.com/office/powerpoint/2010/main" val="79802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4227"/>
          </a:xfrm>
        </p:spPr>
        <p:txBody>
          <a:bodyPr/>
          <a:lstStyle/>
          <a:p>
            <a:r>
              <a:rPr lang="en-US" dirty="0"/>
              <a:t>An alternative theory – signaling model</a:t>
            </a:r>
          </a:p>
        </p:txBody>
      </p:sp>
      <p:sp>
        <p:nvSpPr>
          <p:cNvPr id="3" name="Content Placeholder 2"/>
          <p:cNvSpPr>
            <a:spLocks noGrp="1"/>
          </p:cNvSpPr>
          <p:nvPr>
            <p:ph idx="1"/>
          </p:nvPr>
        </p:nvSpPr>
        <p:spPr>
          <a:xfrm>
            <a:off x="838200" y="1828800"/>
            <a:ext cx="10515600" cy="4729655"/>
          </a:xfrm>
        </p:spPr>
        <p:txBody>
          <a:bodyPr>
            <a:normAutofit fontScale="92500"/>
          </a:bodyPr>
          <a:lstStyle/>
          <a:p>
            <a:r>
              <a:rPr lang="en-US" dirty="0"/>
              <a:t>College doesn’t improve productivity – it is a </a:t>
            </a:r>
            <a:r>
              <a:rPr lang="en-US" i="1" dirty="0"/>
              <a:t>sorting mechanism</a:t>
            </a:r>
            <a:r>
              <a:rPr lang="en-US" dirty="0"/>
              <a:t> that helps employer identify the skilled</a:t>
            </a:r>
          </a:p>
          <a:p>
            <a:pPr lvl="1"/>
            <a:r>
              <a:rPr lang="en-US" dirty="0"/>
              <a:t>Getting a college degree is hard</a:t>
            </a:r>
          </a:p>
          <a:p>
            <a:pPr lvl="1"/>
            <a:r>
              <a:rPr lang="en-US" dirty="0"/>
              <a:t>Only the skilled make it through</a:t>
            </a:r>
          </a:p>
          <a:p>
            <a:pPr lvl="1"/>
            <a:r>
              <a:rPr lang="en-US" dirty="0"/>
              <a:t>The degree acts as a </a:t>
            </a:r>
            <a:r>
              <a:rPr lang="en-US" i="1" dirty="0"/>
              <a:t>signal</a:t>
            </a:r>
            <a:r>
              <a:rPr lang="en-US" dirty="0"/>
              <a:t> of skill, even if one learns nothing in college</a:t>
            </a:r>
          </a:p>
          <a:p>
            <a:pPr lvl="1"/>
            <a:endParaRPr lang="en-US" dirty="0"/>
          </a:p>
          <a:p>
            <a:r>
              <a:rPr lang="en-US" dirty="0"/>
              <a:t>Evidence – returns to education highest early in career, declining thereafter as employers “learn” about productivity (</a:t>
            </a:r>
            <a:r>
              <a:rPr lang="en-US" dirty="0" err="1"/>
              <a:t>Altonji</a:t>
            </a:r>
            <a:r>
              <a:rPr lang="en-US" dirty="0"/>
              <a:t> and </a:t>
            </a:r>
            <a:r>
              <a:rPr lang="en-US" dirty="0" err="1"/>
              <a:t>Pierret</a:t>
            </a:r>
            <a:r>
              <a:rPr lang="en-US" dirty="0"/>
              <a:t> 2001)</a:t>
            </a:r>
          </a:p>
          <a:p>
            <a:pPr lvl="1"/>
            <a:r>
              <a:rPr lang="en-US" dirty="0"/>
              <a:t>Counterpoint – employer learning model doesn’t work as well for recent cohorts</a:t>
            </a:r>
          </a:p>
          <a:p>
            <a:endParaRPr lang="en-US" dirty="0"/>
          </a:p>
          <a:p>
            <a:r>
              <a:rPr lang="en-US" dirty="0"/>
              <a:t>Caplan – </a:t>
            </a:r>
            <a:r>
              <a:rPr lang="en-US" i="1" dirty="0"/>
              <a:t>The Case Against Education </a:t>
            </a:r>
            <a:r>
              <a:rPr lang="en-US" dirty="0"/>
              <a:t>(2017)</a:t>
            </a:r>
          </a:p>
          <a:p>
            <a:endParaRPr lang="en-US" dirty="0"/>
          </a:p>
        </p:txBody>
      </p:sp>
    </p:spTree>
    <p:extLst>
      <p:ext uri="{BB962C8B-B14F-4D97-AF65-F5344CB8AC3E}">
        <p14:creationId xmlns:p14="http://schemas.microsoft.com/office/powerpoint/2010/main" val="384171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16079</TotalTime>
  <Words>1506</Words>
  <Application>Microsoft Office PowerPoint</Application>
  <PresentationFormat>Widescreen</PresentationFormat>
  <Paragraphs>197</Paragraphs>
  <Slides>49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Roboto Slab</vt:lpstr>
      <vt:lpstr>Office Theme</vt:lpstr>
      <vt:lpstr>Education and Skills –  Macro Perspective</vt:lpstr>
      <vt:lpstr>PowerPoint Presentation</vt:lpstr>
      <vt:lpstr>PowerPoint Presentation</vt:lpstr>
      <vt:lpstr>PowerPoint Presentation</vt:lpstr>
      <vt:lpstr>PowerPoint Presentation</vt:lpstr>
      <vt:lpstr>PowerPoint Presentation</vt:lpstr>
      <vt:lpstr>PowerPoint Presentation</vt:lpstr>
      <vt:lpstr>What does education do?</vt:lpstr>
      <vt:lpstr>An alternative theory – signaling model</vt:lpstr>
      <vt:lpstr>Signaling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Connecting education and skills</vt:lpstr>
      <vt:lpstr>PowerPoint Presentation</vt:lpstr>
      <vt:lpstr>PowerPoint Presentation</vt:lpstr>
      <vt:lpstr>PowerPoint Presentation</vt:lpstr>
      <vt:lpstr>Education and the College Wage Premium</vt:lpstr>
      <vt:lpstr>PowerPoint Presentation</vt:lpstr>
      <vt:lpstr>The supply-demand framework</vt:lpstr>
      <vt:lpstr>PowerPoint Presentation</vt:lpstr>
      <vt:lpstr>PowerPoint Presentation</vt:lpstr>
      <vt:lpstr>The Race</vt:lpstr>
      <vt:lpstr>PowerPoint Presentation</vt:lpstr>
      <vt:lpstr>PowerPoint Presentation</vt:lpstr>
      <vt:lpstr>PowerPoint Presentation</vt:lpstr>
      <vt:lpstr>Why is the return to education rising?</vt:lpstr>
      <vt:lpstr>How have computers changed the labor market?</vt:lpstr>
      <vt:lpstr>PowerPoint Presentation</vt:lpstr>
      <vt:lpstr>PowerPoint Presentation</vt:lpstr>
      <vt:lpstr>Technology in banking</vt:lpstr>
      <vt:lpstr>Upstairs, downstairs</vt:lpstr>
      <vt:lpstr>PowerPoint Presentation</vt:lpstr>
      <vt:lpstr>Discussion Exercise</vt:lpstr>
      <vt:lpstr>How do computers fit into the “race”?</vt:lpstr>
      <vt:lpstr>Education and economic growth</vt:lpstr>
      <vt:lpstr>Romer - endogenous growth</vt:lpstr>
      <vt:lpstr>Why don’t we have more ideas?</vt:lpstr>
      <vt:lpstr>Are ideas getting harder to find?</vt:lpstr>
      <vt:lpstr>PowerPoint Presentation</vt:lpstr>
      <vt:lpstr>PowerPoint Presentation</vt:lpstr>
      <vt:lpstr>PowerPoint Presentation</vt:lpstr>
      <vt:lpstr>Other examples</vt:lpstr>
      <vt:lpstr>If you think education is expensive, try ignorance.</vt:lpstr>
    </vt:vector>
  </TitlesOfParts>
  <Company>Harvard Graduate School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Inequality and the Rising Returns to Skill</dc:title>
  <dc:creator>Deming, David</dc:creator>
  <cp:lastModifiedBy>Deming, David J.</cp:lastModifiedBy>
  <cp:revision>76</cp:revision>
  <dcterms:created xsi:type="dcterms:W3CDTF">2017-02-05T20:25:01Z</dcterms:created>
  <dcterms:modified xsi:type="dcterms:W3CDTF">2019-09-25T15:38:39Z</dcterms:modified>
</cp:coreProperties>
</file>