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51" r:id="rId3"/>
    <p:sldId id="375" r:id="rId4"/>
    <p:sldId id="378" r:id="rId5"/>
    <p:sldId id="380" r:id="rId6"/>
    <p:sldId id="376" r:id="rId7"/>
    <p:sldId id="382" r:id="rId8"/>
    <p:sldId id="377" r:id="rId9"/>
    <p:sldId id="427" r:id="rId10"/>
    <p:sldId id="428" r:id="rId11"/>
    <p:sldId id="429" r:id="rId12"/>
    <p:sldId id="430" r:id="rId13"/>
    <p:sldId id="431" r:id="rId14"/>
    <p:sldId id="432" r:id="rId15"/>
    <p:sldId id="433" r:id="rId16"/>
    <p:sldId id="434" r:id="rId17"/>
    <p:sldId id="435" r:id="rId18"/>
    <p:sldId id="436" r:id="rId19"/>
    <p:sldId id="452" r:id="rId20"/>
    <p:sldId id="453" r:id="rId21"/>
    <p:sldId id="442" r:id="rId22"/>
    <p:sldId id="383" r:id="rId23"/>
    <p:sldId id="384" r:id="rId24"/>
    <p:sldId id="340" r:id="rId25"/>
    <p:sldId id="344" r:id="rId26"/>
    <p:sldId id="347" r:id="rId27"/>
    <p:sldId id="348" r:id="rId28"/>
    <p:sldId id="349" r:id="rId29"/>
    <p:sldId id="350" r:id="rId30"/>
    <p:sldId id="457" r:id="rId31"/>
    <p:sldId id="458" r:id="rId32"/>
    <p:sldId id="459" r:id="rId33"/>
    <p:sldId id="351" r:id="rId34"/>
    <p:sldId id="352" r:id="rId35"/>
    <p:sldId id="353" r:id="rId36"/>
    <p:sldId id="354" r:id="rId37"/>
    <p:sldId id="355" r:id="rId38"/>
    <p:sldId id="454" r:id="rId39"/>
    <p:sldId id="260" r:id="rId40"/>
    <p:sldId id="462" r:id="rId41"/>
    <p:sldId id="463" r:id="rId42"/>
    <p:sldId id="465" r:id="rId43"/>
    <p:sldId id="466" r:id="rId44"/>
    <p:sldId id="464" r:id="rId45"/>
    <p:sldId id="467" r:id="rId46"/>
    <p:sldId id="468" r:id="rId47"/>
    <p:sldId id="445" r:id="rId48"/>
    <p:sldId id="446" r:id="rId49"/>
    <p:sldId id="447" r:id="rId50"/>
    <p:sldId id="450" r:id="rId51"/>
    <p:sldId id="469" r:id="rId52"/>
    <p:sldId id="456" r:id="rId53"/>
    <p:sldId id="455" r:id="rId54"/>
    <p:sldId id="443" r:id="rId55"/>
    <p:sldId id="444" r:id="rId56"/>
    <p:sldId id="460" r:id="rId57"/>
    <p:sldId id="46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8" d="100"/>
          <a:sy n="148" d="100"/>
        </p:scale>
        <p:origin x="115" y="4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7A1DF5-A537-4321-A491-23416481AF88}"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1383097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A1DF5-A537-4321-A491-23416481AF88}"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401344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A1DF5-A537-4321-A491-23416481AF88}"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19030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A1DF5-A537-4321-A491-23416481AF88}"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49039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7A1DF5-A537-4321-A491-23416481AF88}"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394221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7A1DF5-A537-4321-A491-23416481AF88}"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274645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7A1DF5-A537-4321-A491-23416481AF88}"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400239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7A1DF5-A537-4321-A491-23416481AF88}"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311706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A1DF5-A537-4321-A491-23416481AF88}"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258307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7A1DF5-A537-4321-A491-23416481AF88}"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223619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7A1DF5-A537-4321-A491-23416481AF88}"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E31EC-3C9F-4EF3-B1EF-35FCB6DEB0F1}" type="slidenum">
              <a:rPr lang="en-US" smtClean="0"/>
              <a:t>‹#›</a:t>
            </a:fld>
            <a:endParaRPr lang="en-US"/>
          </a:p>
        </p:txBody>
      </p:sp>
    </p:spTree>
    <p:extLst>
      <p:ext uri="{BB962C8B-B14F-4D97-AF65-F5344CB8AC3E}">
        <p14:creationId xmlns:p14="http://schemas.microsoft.com/office/powerpoint/2010/main" val="2439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A1DF5-A537-4321-A491-23416481AF88}"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E31EC-3C9F-4EF3-B1EF-35FCB6DEB0F1}" type="slidenum">
              <a:rPr lang="en-US" smtClean="0"/>
              <a:t>‹#›</a:t>
            </a:fld>
            <a:endParaRPr lang="en-US"/>
          </a:p>
        </p:txBody>
      </p:sp>
    </p:spTree>
    <p:extLst>
      <p:ext uri="{BB962C8B-B14F-4D97-AF65-F5344CB8AC3E}">
        <p14:creationId xmlns:p14="http://schemas.microsoft.com/office/powerpoint/2010/main" val="63974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aspe.hhs.gov/mollie-orshansky-her-career-achievements-and-publications" TargetMode="External"/><Relationship Id="rId2" Type="http://schemas.openxmlformats.org/officeDocument/2006/relationships/hyperlink" Target="https://aspe.hhs.gov/2019-poverty-guidelines" TargetMode="External"/><Relationship Id="rId1" Type="http://schemas.openxmlformats.org/officeDocument/2006/relationships/slideLayout" Target="../slideLayouts/slideLayout2.xml"/><Relationship Id="rId4" Type="http://schemas.openxmlformats.org/officeDocument/2006/relationships/hyperlink" Target="https://aspe.hhs.gov/pdf-document/family-food-plans-and-food-costs"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Families, Children and Early Environments</a:t>
            </a:r>
          </a:p>
        </p:txBody>
      </p:sp>
      <p:sp>
        <p:nvSpPr>
          <p:cNvPr id="3" name="Subtitle 2"/>
          <p:cNvSpPr>
            <a:spLocks noGrp="1"/>
          </p:cNvSpPr>
          <p:nvPr>
            <p:ph type="subTitle" idx="1"/>
          </p:nvPr>
        </p:nvSpPr>
        <p:spPr/>
        <p:txBody>
          <a:bodyPr/>
          <a:lstStyle/>
          <a:p>
            <a:r>
              <a:rPr lang="en-US" dirty="0"/>
              <a:t>David J. Deming</a:t>
            </a:r>
          </a:p>
          <a:p>
            <a:r>
              <a:rPr lang="en-US" dirty="0"/>
              <a:t>SUP 206, Fall 2019</a:t>
            </a:r>
          </a:p>
        </p:txBody>
      </p:sp>
    </p:spTree>
    <p:extLst>
      <p:ext uri="{BB962C8B-B14F-4D97-AF65-F5344CB8AC3E}">
        <p14:creationId xmlns:p14="http://schemas.microsoft.com/office/powerpoint/2010/main" val="1902283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725678" y="23291"/>
            <a:ext cx="8854011" cy="6795334"/>
          </a:xfrm>
          <a:prstGeom prst="rect">
            <a:avLst/>
          </a:prstGeom>
        </p:spPr>
      </p:pic>
      <p:sp>
        <p:nvSpPr>
          <p:cNvPr id="6" name="Content Placeholder 2"/>
          <p:cNvSpPr txBox="1">
            <a:spLocks/>
          </p:cNvSpPr>
          <p:nvPr/>
        </p:nvSpPr>
        <p:spPr>
          <a:xfrm>
            <a:off x="10794565" y="5745619"/>
            <a:ext cx="1311015" cy="8954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Almond (2006)</a:t>
            </a:r>
          </a:p>
        </p:txBody>
      </p:sp>
    </p:spTree>
    <p:extLst>
      <p:ext uri="{BB962C8B-B14F-4D97-AF65-F5344CB8AC3E}">
        <p14:creationId xmlns:p14="http://schemas.microsoft.com/office/powerpoint/2010/main" val="377992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97987" y="14117"/>
            <a:ext cx="9857722" cy="6813042"/>
          </a:xfrm>
          <a:prstGeom prst="rect">
            <a:avLst/>
          </a:prstGeom>
        </p:spPr>
      </p:pic>
      <p:sp>
        <p:nvSpPr>
          <p:cNvPr id="5" name="Content Placeholder 2"/>
          <p:cNvSpPr txBox="1">
            <a:spLocks/>
          </p:cNvSpPr>
          <p:nvPr/>
        </p:nvSpPr>
        <p:spPr>
          <a:xfrm>
            <a:off x="10965043" y="5745619"/>
            <a:ext cx="1311015" cy="8954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Almond (2006)</a:t>
            </a:r>
          </a:p>
        </p:txBody>
      </p:sp>
    </p:spTree>
    <p:extLst>
      <p:ext uri="{BB962C8B-B14F-4D97-AF65-F5344CB8AC3E}">
        <p14:creationId xmlns:p14="http://schemas.microsoft.com/office/powerpoint/2010/main" val="181027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65492" y="26595"/>
            <a:ext cx="9365479" cy="6811461"/>
          </a:xfrm>
          <a:prstGeom prst="rect">
            <a:avLst/>
          </a:prstGeom>
        </p:spPr>
      </p:pic>
      <p:sp>
        <p:nvSpPr>
          <p:cNvPr id="5" name="Content Placeholder 2"/>
          <p:cNvSpPr txBox="1">
            <a:spLocks/>
          </p:cNvSpPr>
          <p:nvPr/>
        </p:nvSpPr>
        <p:spPr>
          <a:xfrm>
            <a:off x="10794565" y="5745619"/>
            <a:ext cx="1311015" cy="8954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Almond (2006)</a:t>
            </a:r>
          </a:p>
        </p:txBody>
      </p:sp>
    </p:spTree>
    <p:extLst>
      <p:ext uri="{BB962C8B-B14F-4D97-AF65-F5344CB8AC3E}">
        <p14:creationId xmlns:p14="http://schemas.microsoft.com/office/powerpoint/2010/main" val="57602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58235" y="0"/>
            <a:ext cx="7914706" cy="6819928"/>
          </a:xfrm>
          <a:prstGeom prst="rect">
            <a:avLst/>
          </a:prstGeom>
        </p:spPr>
      </p:pic>
    </p:spTree>
    <p:extLst>
      <p:ext uri="{BB962C8B-B14F-4D97-AF65-F5344CB8AC3E}">
        <p14:creationId xmlns:p14="http://schemas.microsoft.com/office/powerpoint/2010/main" val="190326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72421" y="0"/>
            <a:ext cx="9638008" cy="6815572"/>
          </a:xfrm>
          <a:prstGeom prst="rect">
            <a:avLst/>
          </a:prstGeom>
        </p:spPr>
      </p:pic>
      <p:sp>
        <p:nvSpPr>
          <p:cNvPr id="5" name="Content Placeholder 2"/>
          <p:cNvSpPr txBox="1">
            <a:spLocks/>
          </p:cNvSpPr>
          <p:nvPr/>
        </p:nvSpPr>
        <p:spPr>
          <a:xfrm>
            <a:off x="10794565" y="5745619"/>
            <a:ext cx="1311015" cy="89540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Almond, </a:t>
            </a:r>
            <a:r>
              <a:rPr lang="en-US" sz="2000" dirty="0" err="1"/>
              <a:t>Edlund</a:t>
            </a:r>
            <a:r>
              <a:rPr lang="en-US" sz="2000" dirty="0"/>
              <a:t> and Palme (2009)</a:t>
            </a:r>
          </a:p>
        </p:txBody>
      </p:sp>
    </p:spTree>
    <p:extLst>
      <p:ext uri="{BB962C8B-B14F-4D97-AF65-F5344CB8AC3E}">
        <p14:creationId xmlns:p14="http://schemas.microsoft.com/office/powerpoint/2010/main" val="151367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759"/>
            <a:ext cx="10515600" cy="1325563"/>
          </a:xfrm>
        </p:spPr>
        <p:txBody>
          <a:bodyPr>
            <a:normAutofit/>
          </a:bodyPr>
          <a:lstStyle/>
          <a:p>
            <a:r>
              <a:rPr lang="en-US" dirty="0"/>
              <a:t>Does the logic of fetal origins apply to “regular” life?</a:t>
            </a:r>
          </a:p>
        </p:txBody>
      </p:sp>
    </p:spTree>
    <p:extLst>
      <p:ext uri="{BB962C8B-B14F-4D97-AF65-F5344CB8AC3E}">
        <p14:creationId xmlns:p14="http://schemas.microsoft.com/office/powerpoint/2010/main" val="357029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50239" y="13776"/>
            <a:ext cx="8856133" cy="6822773"/>
          </a:xfrm>
          <a:prstGeom prst="rect">
            <a:avLst/>
          </a:prstGeom>
        </p:spPr>
      </p:pic>
      <p:sp>
        <p:nvSpPr>
          <p:cNvPr id="5" name="Content Placeholder 2"/>
          <p:cNvSpPr txBox="1">
            <a:spLocks/>
          </p:cNvSpPr>
          <p:nvPr/>
        </p:nvSpPr>
        <p:spPr>
          <a:xfrm>
            <a:off x="10794565" y="5745619"/>
            <a:ext cx="1311015" cy="8954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Currie (2011)</a:t>
            </a:r>
          </a:p>
        </p:txBody>
      </p:sp>
    </p:spTree>
    <p:extLst>
      <p:ext uri="{BB962C8B-B14F-4D97-AF65-F5344CB8AC3E}">
        <p14:creationId xmlns:p14="http://schemas.microsoft.com/office/powerpoint/2010/main" val="140931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63143" y="-1"/>
            <a:ext cx="9835293" cy="6865801"/>
          </a:xfrm>
          <a:prstGeom prst="rect">
            <a:avLst/>
          </a:prstGeom>
        </p:spPr>
      </p:pic>
      <p:sp>
        <p:nvSpPr>
          <p:cNvPr id="5" name="Content Placeholder 2"/>
          <p:cNvSpPr txBox="1">
            <a:spLocks/>
          </p:cNvSpPr>
          <p:nvPr/>
        </p:nvSpPr>
        <p:spPr>
          <a:xfrm>
            <a:off x="10794565" y="5745619"/>
            <a:ext cx="1311015" cy="8954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t>
            </a:r>
            <a:r>
              <a:rPr lang="en-US" sz="2000" dirty="0" err="1"/>
              <a:t>Figlio</a:t>
            </a:r>
            <a:r>
              <a:rPr lang="en-US" sz="2000" dirty="0"/>
              <a:t> et al (2016)</a:t>
            </a:r>
          </a:p>
        </p:txBody>
      </p:sp>
    </p:spTree>
    <p:extLst>
      <p:ext uri="{BB962C8B-B14F-4D97-AF65-F5344CB8AC3E}">
        <p14:creationId xmlns:p14="http://schemas.microsoft.com/office/powerpoint/2010/main" val="2115939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11389" y="35089"/>
            <a:ext cx="10657065" cy="6810616"/>
          </a:xfrm>
          <a:prstGeom prst="rect">
            <a:avLst/>
          </a:prstGeom>
        </p:spPr>
      </p:pic>
      <p:sp>
        <p:nvSpPr>
          <p:cNvPr id="5" name="Content Placeholder 2"/>
          <p:cNvSpPr txBox="1">
            <a:spLocks/>
          </p:cNvSpPr>
          <p:nvPr/>
        </p:nvSpPr>
        <p:spPr>
          <a:xfrm>
            <a:off x="10794565" y="5745619"/>
            <a:ext cx="1311015" cy="8954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t>
            </a:r>
            <a:r>
              <a:rPr lang="en-US" sz="2000" dirty="0" err="1"/>
              <a:t>Figlio</a:t>
            </a:r>
            <a:r>
              <a:rPr lang="en-US" sz="2000" dirty="0"/>
              <a:t> et al (2016)</a:t>
            </a:r>
          </a:p>
        </p:txBody>
      </p:sp>
    </p:spTree>
    <p:extLst>
      <p:ext uri="{BB962C8B-B14F-4D97-AF65-F5344CB8AC3E}">
        <p14:creationId xmlns:p14="http://schemas.microsoft.com/office/powerpoint/2010/main" val="323520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444D-7449-4043-BB73-A0E11DDE5B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720DCD-BE5F-434E-AA22-B3871C2CB520}"/>
              </a:ext>
            </a:extLst>
          </p:cNvPr>
          <p:cNvSpPr>
            <a:spLocks noGrp="1"/>
          </p:cNvSpPr>
          <p:nvPr>
            <p:ph idx="1"/>
          </p:nvPr>
        </p:nvSpPr>
        <p:spPr/>
        <p:txBody>
          <a:bodyPr/>
          <a:lstStyle/>
          <a:p>
            <a:endParaRPr lang="en-US" dirty="0"/>
          </a:p>
        </p:txBody>
      </p:sp>
      <p:pic>
        <p:nvPicPr>
          <p:cNvPr id="1026" name="Picture 2" descr="https://science.sciencemag.org/content/sci/344/6186/856/F1.large.jpg?width=800&amp;height=600&amp;carousel=1">
            <a:extLst>
              <a:ext uri="{FF2B5EF4-FFF2-40B4-BE49-F238E27FC236}">
                <a16:creationId xmlns:a16="http://schemas.microsoft.com/office/drawing/2014/main" id="{97CACB05-7C6A-4E00-A238-CD0493F84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0" y="0"/>
            <a:ext cx="7554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97A7ABE-628C-4800-8EE4-393659370F32}"/>
              </a:ext>
            </a:extLst>
          </p:cNvPr>
          <p:cNvSpPr txBox="1">
            <a:spLocks/>
          </p:cNvSpPr>
          <p:nvPr/>
        </p:nvSpPr>
        <p:spPr>
          <a:xfrm>
            <a:off x="10046526" y="6032665"/>
            <a:ext cx="2018804" cy="788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t>
            </a:r>
            <a:r>
              <a:rPr lang="en-US" sz="2000" dirty="0" err="1"/>
              <a:t>Aizer</a:t>
            </a:r>
            <a:r>
              <a:rPr lang="en-US" sz="2000" dirty="0"/>
              <a:t> and Currie (2014)</a:t>
            </a:r>
          </a:p>
        </p:txBody>
      </p:sp>
    </p:spTree>
    <p:extLst>
      <p:ext uri="{BB962C8B-B14F-4D97-AF65-F5344CB8AC3E}">
        <p14:creationId xmlns:p14="http://schemas.microsoft.com/office/powerpoint/2010/main" val="253465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DAD4-B678-4A07-A757-7845C1BE9D27}"/>
              </a:ext>
            </a:extLst>
          </p:cNvPr>
          <p:cNvSpPr>
            <a:spLocks noGrp="1"/>
          </p:cNvSpPr>
          <p:nvPr>
            <p:ph type="title"/>
          </p:nvPr>
        </p:nvSpPr>
        <p:spPr/>
        <p:txBody>
          <a:bodyPr/>
          <a:lstStyle/>
          <a:p>
            <a:r>
              <a:rPr lang="en-US" dirty="0"/>
              <a:t>The Plan</a:t>
            </a:r>
          </a:p>
        </p:txBody>
      </p:sp>
      <p:sp>
        <p:nvSpPr>
          <p:cNvPr id="3" name="Content Placeholder 2">
            <a:extLst>
              <a:ext uri="{FF2B5EF4-FFF2-40B4-BE49-F238E27FC236}">
                <a16:creationId xmlns:a16="http://schemas.microsoft.com/office/drawing/2014/main" id="{DB7BCBBE-70AD-4B05-8AD0-DC4DADFD4400}"/>
              </a:ext>
            </a:extLst>
          </p:cNvPr>
          <p:cNvSpPr>
            <a:spLocks noGrp="1"/>
          </p:cNvSpPr>
          <p:nvPr>
            <p:ph idx="1"/>
          </p:nvPr>
        </p:nvSpPr>
        <p:spPr/>
        <p:txBody>
          <a:bodyPr/>
          <a:lstStyle/>
          <a:p>
            <a:pPr marL="514350" indent="-514350">
              <a:buFont typeface="+mj-lt"/>
              <a:buAutoNum type="arabicPeriod"/>
            </a:pPr>
            <a:r>
              <a:rPr lang="en-US" dirty="0"/>
              <a:t>Early life circumstances and child development</a:t>
            </a:r>
          </a:p>
          <a:p>
            <a:pPr marL="514350" indent="-514350">
              <a:buFont typeface="+mj-lt"/>
              <a:buAutoNum type="arabicPeriod"/>
            </a:pPr>
            <a:endParaRPr lang="en-US" dirty="0"/>
          </a:p>
          <a:p>
            <a:pPr marL="514350" indent="-514350">
              <a:buFont typeface="+mj-lt"/>
              <a:buAutoNum type="arabicPeriod"/>
            </a:pPr>
            <a:r>
              <a:rPr lang="en-US" dirty="0"/>
              <a:t>The Fetal Origins Hypothesis</a:t>
            </a:r>
          </a:p>
          <a:p>
            <a:pPr marL="514350" indent="-514350">
              <a:buFont typeface="+mj-lt"/>
              <a:buAutoNum type="arabicPeriod"/>
            </a:pPr>
            <a:endParaRPr lang="en-US" dirty="0"/>
          </a:p>
          <a:p>
            <a:pPr marL="514350" indent="-514350">
              <a:buFont typeface="+mj-lt"/>
              <a:buAutoNum type="arabicPeriod"/>
            </a:pPr>
            <a:r>
              <a:rPr lang="en-US" dirty="0"/>
              <a:t>Skill begets skill?</a:t>
            </a:r>
          </a:p>
          <a:p>
            <a:pPr marL="514350" indent="-514350">
              <a:buFont typeface="+mj-lt"/>
              <a:buAutoNum type="arabicPeriod"/>
            </a:pPr>
            <a:endParaRPr lang="en-US" dirty="0"/>
          </a:p>
          <a:p>
            <a:pPr marL="514350" indent="-514350">
              <a:buFont typeface="+mj-lt"/>
              <a:buAutoNum type="arabicPeriod"/>
            </a:pPr>
            <a:r>
              <a:rPr lang="en-US" dirty="0"/>
              <a:t>Return on investment, throughout the life cycle</a:t>
            </a:r>
          </a:p>
          <a:p>
            <a:endParaRPr lang="en-US" dirty="0"/>
          </a:p>
        </p:txBody>
      </p:sp>
    </p:spTree>
    <p:extLst>
      <p:ext uri="{BB962C8B-B14F-4D97-AF65-F5344CB8AC3E}">
        <p14:creationId xmlns:p14="http://schemas.microsoft.com/office/powerpoint/2010/main" val="116841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84D9-7AE6-4495-820E-DFD2D0C4F7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3F33B4-227D-4580-BDD3-9786F0EA0EE6}"/>
              </a:ext>
            </a:extLst>
          </p:cNvPr>
          <p:cNvSpPr>
            <a:spLocks noGrp="1"/>
          </p:cNvSpPr>
          <p:nvPr>
            <p:ph idx="1"/>
          </p:nvPr>
        </p:nvSpPr>
        <p:spPr/>
        <p:txBody>
          <a:bodyPr/>
          <a:lstStyle/>
          <a:p>
            <a:endParaRPr lang="en-US"/>
          </a:p>
        </p:txBody>
      </p:sp>
      <p:pic>
        <p:nvPicPr>
          <p:cNvPr id="2050" name="Picture 2" descr="https://science.sciencemag.org/content/sci/344/6186/856/F3.large.jpg?width=800&amp;height=600&amp;carousel=1">
            <a:extLst>
              <a:ext uri="{FF2B5EF4-FFF2-40B4-BE49-F238E27FC236}">
                <a16:creationId xmlns:a16="http://schemas.microsoft.com/office/drawing/2014/main" id="{8489BDD3-5A36-41D0-B61C-6F43692C1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268" y="-5938"/>
            <a:ext cx="622784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C64005A-5E73-43C9-BEAE-4EBED9F50F36}"/>
              </a:ext>
            </a:extLst>
          </p:cNvPr>
          <p:cNvSpPr txBox="1">
            <a:spLocks/>
          </p:cNvSpPr>
          <p:nvPr/>
        </p:nvSpPr>
        <p:spPr>
          <a:xfrm>
            <a:off x="9921834" y="6032665"/>
            <a:ext cx="1993239" cy="788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t>
            </a:r>
            <a:r>
              <a:rPr lang="en-US" sz="2000" dirty="0" err="1"/>
              <a:t>Aizer</a:t>
            </a:r>
            <a:r>
              <a:rPr lang="en-US" sz="2000" dirty="0"/>
              <a:t> and Currie (2014)</a:t>
            </a:r>
          </a:p>
        </p:txBody>
      </p:sp>
    </p:spTree>
    <p:extLst>
      <p:ext uri="{BB962C8B-B14F-4D97-AF65-F5344CB8AC3E}">
        <p14:creationId xmlns:p14="http://schemas.microsoft.com/office/powerpoint/2010/main" val="1384094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and human capital</a:t>
            </a:r>
          </a:p>
        </p:txBody>
      </p:sp>
      <p:sp>
        <p:nvSpPr>
          <p:cNvPr id="3" name="Content Placeholder 2"/>
          <p:cNvSpPr>
            <a:spLocks noGrp="1"/>
          </p:cNvSpPr>
          <p:nvPr>
            <p:ph idx="1"/>
          </p:nvPr>
        </p:nvSpPr>
        <p:spPr/>
        <p:txBody>
          <a:bodyPr/>
          <a:lstStyle/>
          <a:p>
            <a:r>
              <a:rPr lang="en-US" dirty="0"/>
              <a:t>Early life health strongly linked to later life development</a:t>
            </a:r>
          </a:p>
          <a:p>
            <a:endParaRPr lang="en-US" dirty="0"/>
          </a:p>
          <a:p>
            <a:r>
              <a:rPr lang="en-US" dirty="0"/>
              <a:t>Stunting, low birthweight, other markers of distress</a:t>
            </a:r>
          </a:p>
          <a:p>
            <a:endParaRPr lang="en-US" dirty="0"/>
          </a:p>
          <a:p>
            <a:r>
              <a:rPr lang="en-US" dirty="0"/>
              <a:t>Many of these are linked to child poverty </a:t>
            </a:r>
          </a:p>
          <a:p>
            <a:endParaRPr lang="en-US" dirty="0"/>
          </a:p>
          <a:p>
            <a:r>
              <a:rPr lang="en-US" dirty="0"/>
              <a:t>What is the role of child care and schooling? Can early intervention help?</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009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6639-DB2F-413E-A182-94FBFD36B2E7}"/>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C1889037-B0EC-4041-B9C7-D368CDAFB9B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6989" y="0"/>
            <a:ext cx="9662626" cy="6820678"/>
          </a:xfrm>
        </p:spPr>
      </p:pic>
    </p:spTree>
    <p:extLst>
      <p:ext uri="{BB962C8B-B14F-4D97-AF65-F5344CB8AC3E}">
        <p14:creationId xmlns:p14="http://schemas.microsoft.com/office/powerpoint/2010/main" val="187525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18485-0F95-4E35-AA92-7B31F73F97CB}"/>
              </a:ext>
            </a:extLst>
          </p:cNvPr>
          <p:cNvSpPr>
            <a:spLocks noGrp="1"/>
          </p:cNvSpPr>
          <p:nvPr>
            <p:ph type="title"/>
          </p:nvPr>
        </p:nvSpPr>
        <p:spPr/>
        <p:txBody>
          <a:bodyPr/>
          <a:lstStyle/>
          <a:p>
            <a:endParaRPr lang="en-US"/>
          </a:p>
        </p:txBody>
      </p:sp>
      <p:pic>
        <p:nvPicPr>
          <p:cNvPr id="5" name="Content Placeholder 4" descr="A picture containing text, map&#10;&#10;Description automatically generated">
            <a:extLst>
              <a:ext uri="{FF2B5EF4-FFF2-40B4-BE49-F238E27FC236}">
                <a16:creationId xmlns:a16="http://schemas.microsoft.com/office/drawing/2014/main" id="{9D71F4EE-28C7-4F0A-BE37-C8B83124187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47" y="0"/>
            <a:ext cx="9689827" cy="6839878"/>
          </a:xfrm>
        </p:spPr>
      </p:pic>
    </p:spTree>
    <p:extLst>
      <p:ext uri="{BB962C8B-B14F-4D97-AF65-F5344CB8AC3E}">
        <p14:creationId xmlns:p14="http://schemas.microsoft.com/office/powerpoint/2010/main" val="52994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5247" y="36668"/>
            <a:ext cx="9632963" cy="6821332"/>
          </a:xfrm>
          <a:prstGeom prst="rect">
            <a:avLst/>
          </a:prstGeom>
        </p:spPr>
      </p:pic>
      <p:sp>
        <p:nvSpPr>
          <p:cNvPr id="3" name="Content Placeholder 2"/>
          <p:cNvSpPr txBox="1">
            <a:spLocks/>
          </p:cNvSpPr>
          <p:nvPr/>
        </p:nvSpPr>
        <p:spPr>
          <a:xfrm>
            <a:off x="10593977" y="5068389"/>
            <a:ext cx="1598024" cy="91624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Duncan and Magnuson (2011)</a:t>
            </a:r>
          </a:p>
        </p:txBody>
      </p:sp>
    </p:spTree>
    <p:extLst>
      <p:ext uri="{BB962C8B-B14F-4D97-AF65-F5344CB8AC3E}">
        <p14:creationId xmlns:p14="http://schemas.microsoft.com/office/powerpoint/2010/main" val="3868037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931" y="39188"/>
            <a:ext cx="11692393" cy="6691783"/>
          </a:xfrm>
          <a:prstGeom prst="rect">
            <a:avLst/>
          </a:prstGeom>
        </p:spPr>
      </p:pic>
    </p:spTree>
    <p:extLst>
      <p:ext uri="{BB962C8B-B14F-4D97-AF65-F5344CB8AC3E}">
        <p14:creationId xmlns:p14="http://schemas.microsoft.com/office/powerpoint/2010/main" val="210909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capital investments over the life cycle</a:t>
            </a:r>
          </a:p>
        </p:txBody>
      </p:sp>
      <p:sp>
        <p:nvSpPr>
          <p:cNvPr id="3" name="Content Placeholder 2"/>
          <p:cNvSpPr>
            <a:spLocks noGrp="1"/>
          </p:cNvSpPr>
          <p:nvPr>
            <p:ph idx="1"/>
          </p:nvPr>
        </p:nvSpPr>
        <p:spPr/>
        <p:txBody>
          <a:bodyPr>
            <a:normAutofit/>
          </a:bodyPr>
          <a:lstStyle/>
          <a:p>
            <a:r>
              <a:rPr lang="en-US" dirty="0"/>
              <a:t>Large achievement/attainment gaps by race, income, parental education</a:t>
            </a:r>
          </a:p>
          <a:p>
            <a:endParaRPr lang="en-US" dirty="0"/>
          </a:p>
          <a:p>
            <a:r>
              <a:rPr lang="en-US" dirty="0"/>
              <a:t>Gaps emerge very early, little evidence that they widen over time</a:t>
            </a:r>
          </a:p>
          <a:p>
            <a:pPr lvl="1"/>
            <a:endParaRPr lang="en-US" dirty="0"/>
          </a:p>
          <a:p>
            <a:r>
              <a:rPr lang="en-US" dirty="0"/>
              <a:t>Does this imply that it is “too late” to intervene?</a:t>
            </a:r>
          </a:p>
        </p:txBody>
      </p:sp>
    </p:spTree>
    <p:extLst>
      <p:ext uri="{BB962C8B-B14F-4D97-AF65-F5344CB8AC3E}">
        <p14:creationId xmlns:p14="http://schemas.microsoft.com/office/powerpoint/2010/main" val="368467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begets skill”</a:t>
            </a:r>
          </a:p>
        </p:txBody>
      </p:sp>
      <p:sp>
        <p:nvSpPr>
          <p:cNvPr id="3" name="Content Placeholder 2"/>
          <p:cNvSpPr>
            <a:spLocks noGrp="1"/>
          </p:cNvSpPr>
          <p:nvPr>
            <p:ph idx="1"/>
          </p:nvPr>
        </p:nvSpPr>
        <p:spPr/>
        <p:txBody>
          <a:bodyPr>
            <a:normAutofit fontScale="92500" lnSpcReduction="20000"/>
          </a:bodyPr>
          <a:lstStyle/>
          <a:p>
            <a:r>
              <a:rPr lang="en-US" dirty="0"/>
              <a:t>Adult health and cognitive development are clearly responsive to early life conditions</a:t>
            </a:r>
          </a:p>
          <a:p>
            <a:pPr lvl="1"/>
            <a:r>
              <a:rPr lang="en-US" dirty="0"/>
              <a:t>Are we </a:t>
            </a:r>
            <a:r>
              <a:rPr lang="en-US" i="1" dirty="0"/>
              <a:t>more </a:t>
            </a:r>
            <a:r>
              <a:rPr lang="en-US" dirty="0"/>
              <a:t>responsive at earlier stages of life?</a:t>
            </a:r>
          </a:p>
          <a:p>
            <a:endParaRPr lang="en-US" dirty="0"/>
          </a:p>
          <a:p>
            <a:r>
              <a:rPr lang="en-US" dirty="0"/>
              <a:t>Critical and sensitive periods</a:t>
            </a:r>
          </a:p>
          <a:p>
            <a:pPr lvl="1"/>
            <a:r>
              <a:rPr lang="en-US" dirty="0"/>
              <a:t>Vision, language development, IQ</a:t>
            </a:r>
          </a:p>
          <a:p>
            <a:pPr lvl="1"/>
            <a:endParaRPr lang="en-US" dirty="0"/>
          </a:p>
          <a:p>
            <a:r>
              <a:rPr lang="en-US" dirty="0"/>
              <a:t>Heckman – human capital investments at one life stage make later stage investments </a:t>
            </a:r>
            <a:r>
              <a:rPr lang="en-US" i="1" dirty="0"/>
              <a:t>more productive</a:t>
            </a:r>
            <a:endParaRPr lang="en-US" dirty="0"/>
          </a:p>
          <a:p>
            <a:pPr lvl="1"/>
            <a:r>
              <a:rPr lang="en-US" dirty="0"/>
              <a:t>Skill begets skill</a:t>
            </a:r>
          </a:p>
          <a:p>
            <a:endParaRPr lang="en-US" dirty="0"/>
          </a:p>
          <a:p>
            <a:r>
              <a:rPr lang="en-US" dirty="0"/>
              <a:t>Implication is that earlier investments have a higher rate of return</a:t>
            </a:r>
          </a:p>
          <a:p>
            <a:pPr lvl="1"/>
            <a:endParaRPr lang="en-US" dirty="0"/>
          </a:p>
          <a:p>
            <a:pPr lvl="1"/>
            <a:endParaRPr lang="en-US" dirty="0"/>
          </a:p>
        </p:txBody>
      </p:sp>
    </p:spTree>
    <p:extLst>
      <p:ext uri="{BB962C8B-B14F-4D97-AF65-F5344CB8AC3E}">
        <p14:creationId xmlns:p14="http://schemas.microsoft.com/office/powerpoint/2010/main" val="29548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36548" y="0"/>
            <a:ext cx="9248245" cy="6844197"/>
          </a:xfrm>
          <a:prstGeom prst="rect">
            <a:avLst/>
          </a:prstGeom>
        </p:spPr>
      </p:pic>
      <p:sp>
        <p:nvSpPr>
          <p:cNvPr id="5" name="Content Placeholder 2"/>
          <p:cNvSpPr txBox="1">
            <a:spLocks/>
          </p:cNvSpPr>
          <p:nvPr/>
        </p:nvSpPr>
        <p:spPr>
          <a:xfrm>
            <a:off x="10794565" y="5745619"/>
            <a:ext cx="1311015" cy="8954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Cunha et al (2006)</a:t>
            </a:r>
          </a:p>
        </p:txBody>
      </p:sp>
    </p:spTree>
    <p:extLst>
      <p:ext uri="{BB962C8B-B14F-4D97-AF65-F5344CB8AC3E}">
        <p14:creationId xmlns:p14="http://schemas.microsoft.com/office/powerpoint/2010/main" val="4078306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0501" y="-1097"/>
            <a:ext cx="8778994" cy="6830481"/>
          </a:xfrm>
          <a:prstGeom prst="rect">
            <a:avLst/>
          </a:prstGeom>
        </p:spPr>
      </p:pic>
      <p:sp>
        <p:nvSpPr>
          <p:cNvPr id="5" name="Content Placeholder 2"/>
          <p:cNvSpPr txBox="1">
            <a:spLocks/>
          </p:cNvSpPr>
          <p:nvPr/>
        </p:nvSpPr>
        <p:spPr>
          <a:xfrm>
            <a:off x="10794565" y="5745619"/>
            <a:ext cx="1311015" cy="8954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Cunha et al (2006)</a:t>
            </a:r>
          </a:p>
        </p:txBody>
      </p:sp>
    </p:spTree>
    <p:extLst>
      <p:ext uri="{BB962C8B-B14F-4D97-AF65-F5344CB8AC3E}">
        <p14:creationId xmlns:p14="http://schemas.microsoft.com/office/powerpoint/2010/main" val="131780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D0F6-1204-44A1-B3C0-E51FA93320C9}"/>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2CE7247D-FFF5-4A82-8B14-95D479265FF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9667" y="0"/>
            <a:ext cx="9715499" cy="6858000"/>
          </a:xfrm>
        </p:spPr>
      </p:pic>
    </p:spTree>
    <p:extLst>
      <p:ext uri="{BB962C8B-B14F-4D97-AF65-F5344CB8AC3E}">
        <p14:creationId xmlns:p14="http://schemas.microsoft.com/office/powerpoint/2010/main" val="4062364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35C37-52A6-40DC-A8E4-6A0D7CE9FE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A58115-2451-425E-BC93-41900E2C788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F2CF0A7-72E7-481E-8B71-F789B6691366}"/>
              </a:ext>
            </a:extLst>
          </p:cNvPr>
          <p:cNvPicPr>
            <a:picLocks noChangeAspect="1"/>
          </p:cNvPicPr>
          <p:nvPr/>
        </p:nvPicPr>
        <p:blipFill>
          <a:blip r:embed="rId2"/>
          <a:stretch>
            <a:fillRect/>
          </a:stretch>
        </p:blipFill>
        <p:spPr>
          <a:xfrm>
            <a:off x="1488146" y="0"/>
            <a:ext cx="9215708" cy="6858000"/>
          </a:xfrm>
          <a:prstGeom prst="rect">
            <a:avLst/>
          </a:prstGeom>
        </p:spPr>
      </p:pic>
    </p:spTree>
    <p:extLst>
      <p:ext uri="{BB962C8B-B14F-4D97-AF65-F5344CB8AC3E}">
        <p14:creationId xmlns:p14="http://schemas.microsoft.com/office/powerpoint/2010/main" val="427347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B862-29F1-40A0-B44C-520D4CB575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80F06D-C94E-4A92-A25D-AF38199CDBB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2E19294-40F3-4DA6-946A-A71F1199F6FD}"/>
              </a:ext>
            </a:extLst>
          </p:cNvPr>
          <p:cNvPicPr>
            <a:picLocks noChangeAspect="1"/>
          </p:cNvPicPr>
          <p:nvPr/>
        </p:nvPicPr>
        <p:blipFill>
          <a:blip r:embed="rId2"/>
          <a:stretch>
            <a:fillRect/>
          </a:stretch>
        </p:blipFill>
        <p:spPr>
          <a:xfrm>
            <a:off x="1757051" y="0"/>
            <a:ext cx="8677898" cy="6858000"/>
          </a:xfrm>
          <a:prstGeom prst="rect">
            <a:avLst/>
          </a:prstGeom>
        </p:spPr>
      </p:pic>
    </p:spTree>
    <p:extLst>
      <p:ext uri="{BB962C8B-B14F-4D97-AF65-F5344CB8AC3E}">
        <p14:creationId xmlns:p14="http://schemas.microsoft.com/office/powerpoint/2010/main" val="2279465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C8D2-B4E7-4E0D-AA49-A433C6B2C8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64C763-350F-4AAC-B6D3-D30567C9F64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3E920B-2FF0-4BC4-ABA3-C84749D7FAA9}"/>
              </a:ext>
            </a:extLst>
          </p:cNvPr>
          <p:cNvPicPr>
            <a:picLocks noChangeAspect="1"/>
          </p:cNvPicPr>
          <p:nvPr/>
        </p:nvPicPr>
        <p:blipFill>
          <a:blip r:embed="rId2"/>
          <a:stretch>
            <a:fillRect/>
          </a:stretch>
        </p:blipFill>
        <p:spPr>
          <a:xfrm>
            <a:off x="1091745" y="0"/>
            <a:ext cx="10008510" cy="6858000"/>
          </a:xfrm>
          <a:prstGeom prst="rect">
            <a:avLst/>
          </a:prstGeom>
        </p:spPr>
      </p:pic>
    </p:spTree>
    <p:extLst>
      <p:ext uri="{BB962C8B-B14F-4D97-AF65-F5344CB8AC3E}">
        <p14:creationId xmlns:p14="http://schemas.microsoft.com/office/powerpoint/2010/main" val="3581145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Perry Preschool Project</a:t>
            </a:r>
          </a:p>
        </p:txBody>
      </p:sp>
      <p:sp>
        <p:nvSpPr>
          <p:cNvPr id="3" name="Content Placeholder 2"/>
          <p:cNvSpPr>
            <a:spLocks noGrp="1"/>
          </p:cNvSpPr>
          <p:nvPr>
            <p:ph idx="1"/>
          </p:nvPr>
        </p:nvSpPr>
        <p:spPr/>
        <p:txBody>
          <a:bodyPr>
            <a:normAutofit/>
          </a:bodyPr>
          <a:lstStyle/>
          <a:p>
            <a:r>
              <a:rPr lang="en-US" dirty="0"/>
              <a:t>123 low-income African-American children from Ypsilanti, MI</a:t>
            </a:r>
          </a:p>
          <a:p>
            <a:pPr lvl="1"/>
            <a:r>
              <a:rPr lang="en-US" dirty="0"/>
              <a:t>58 received two years of preschool at ages 3 and 4, 5 days a week, 2.5 hours per day</a:t>
            </a:r>
          </a:p>
          <a:p>
            <a:pPr lvl="2"/>
            <a:r>
              <a:rPr lang="en-US" dirty="0"/>
              <a:t>Teachers had BA degrees; home visitation and parental involvement component</a:t>
            </a:r>
          </a:p>
          <a:p>
            <a:pPr lvl="1"/>
            <a:r>
              <a:rPr lang="en-US" dirty="0"/>
              <a:t>65 received nothing</a:t>
            </a:r>
          </a:p>
          <a:p>
            <a:pPr lvl="1"/>
            <a:r>
              <a:rPr lang="en-US" dirty="0"/>
              <a:t>Sample was selected for low child IQ, low income, low parental education</a:t>
            </a:r>
          </a:p>
          <a:p>
            <a:pPr marL="457200" lvl="1" indent="0">
              <a:buNone/>
            </a:pPr>
            <a:endParaRPr lang="en-US" dirty="0"/>
          </a:p>
          <a:p>
            <a:r>
              <a:rPr lang="en-US" dirty="0"/>
              <a:t>High/Scope curriculum – “active learning”, planning, collaboration</a:t>
            </a:r>
          </a:p>
          <a:p>
            <a:endParaRPr lang="en-US" dirty="0"/>
          </a:p>
          <a:p>
            <a:r>
              <a:rPr lang="en-US" dirty="0"/>
              <a:t>Large initial impacts on IQ, but “fade out” over time</a:t>
            </a:r>
          </a:p>
        </p:txBody>
      </p:sp>
    </p:spTree>
    <p:extLst>
      <p:ext uri="{BB962C8B-B14F-4D97-AF65-F5344CB8AC3E}">
        <p14:creationId xmlns:p14="http://schemas.microsoft.com/office/powerpoint/2010/main" val="36063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perry preschool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23" y="96701"/>
            <a:ext cx="11014483" cy="642373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1003790" y="5745619"/>
            <a:ext cx="1311015" cy="895404"/>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t>
            </a:r>
            <a:r>
              <a:rPr lang="en-US" sz="2000" dirty="0" err="1"/>
              <a:t>Schweinhart</a:t>
            </a:r>
            <a:r>
              <a:rPr lang="en-US" sz="2000" dirty="0"/>
              <a:t> et al (2011)</a:t>
            </a:r>
          </a:p>
        </p:txBody>
      </p:sp>
    </p:spTree>
    <p:extLst>
      <p:ext uri="{BB962C8B-B14F-4D97-AF65-F5344CB8AC3E}">
        <p14:creationId xmlns:p14="http://schemas.microsoft.com/office/powerpoint/2010/main" val="189734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calculate the “rate of return”</a:t>
            </a:r>
          </a:p>
        </p:txBody>
      </p:sp>
      <p:sp>
        <p:nvSpPr>
          <p:cNvPr id="3" name="Content Placeholder 2"/>
          <p:cNvSpPr>
            <a:spLocks noGrp="1"/>
          </p:cNvSpPr>
          <p:nvPr>
            <p:ph idx="1"/>
          </p:nvPr>
        </p:nvSpPr>
        <p:spPr/>
        <p:txBody>
          <a:bodyPr>
            <a:normAutofit fontScale="92500" lnSpcReduction="20000"/>
          </a:bodyPr>
          <a:lstStyle/>
          <a:p>
            <a:r>
              <a:rPr lang="en-US" dirty="0"/>
              <a:t>Administrative costs – salaries, training, facilities etc..</a:t>
            </a:r>
          </a:p>
          <a:p>
            <a:pPr lvl="1"/>
            <a:r>
              <a:rPr lang="en-US" dirty="0"/>
              <a:t>This is usually straightforward</a:t>
            </a:r>
          </a:p>
          <a:p>
            <a:endParaRPr lang="en-US" dirty="0"/>
          </a:p>
          <a:p>
            <a:r>
              <a:rPr lang="en-US" dirty="0"/>
              <a:t>Benefits – education, earnings gains, health, etc.</a:t>
            </a:r>
          </a:p>
          <a:p>
            <a:pPr lvl="1"/>
            <a:r>
              <a:rPr lang="en-US" dirty="0"/>
              <a:t>Private benefits – was the child better off?</a:t>
            </a:r>
          </a:p>
          <a:p>
            <a:pPr lvl="1"/>
            <a:r>
              <a:rPr lang="en-US" dirty="0"/>
              <a:t>Social benefits – was society made better off?</a:t>
            </a:r>
          </a:p>
          <a:p>
            <a:pPr lvl="2"/>
            <a:r>
              <a:rPr lang="en-US" dirty="0"/>
              <a:t>Savings from grade promotion</a:t>
            </a:r>
          </a:p>
          <a:p>
            <a:pPr lvl="2"/>
            <a:r>
              <a:rPr lang="en-US" dirty="0"/>
              <a:t>Reduced social assistance payments</a:t>
            </a:r>
          </a:p>
          <a:p>
            <a:pPr lvl="2"/>
            <a:r>
              <a:rPr lang="en-US" dirty="0"/>
              <a:t>Increased tax revenues</a:t>
            </a:r>
          </a:p>
          <a:p>
            <a:pPr lvl="2"/>
            <a:r>
              <a:rPr lang="en-US" dirty="0"/>
              <a:t>Criminal victimization</a:t>
            </a:r>
          </a:p>
          <a:p>
            <a:endParaRPr lang="en-US" dirty="0"/>
          </a:p>
          <a:p>
            <a:r>
              <a:rPr lang="en-US" dirty="0"/>
              <a:t>If the social returns are high enough, there is no equity-efficiency tradeoff</a:t>
            </a:r>
          </a:p>
        </p:txBody>
      </p:sp>
    </p:spTree>
    <p:extLst>
      <p:ext uri="{BB962C8B-B14F-4D97-AF65-F5344CB8AC3E}">
        <p14:creationId xmlns:p14="http://schemas.microsoft.com/office/powerpoint/2010/main" val="264956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perry preschool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17" y="155856"/>
            <a:ext cx="9740455" cy="62361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1003790" y="5745619"/>
            <a:ext cx="1311015" cy="895404"/>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a:t>
            </a:r>
            <a:r>
              <a:rPr lang="en-US" sz="2000" dirty="0" err="1"/>
              <a:t>Schweinhart</a:t>
            </a:r>
            <a:r>
              <a:rPr lang="en-US" sz="2000" dirty="0"/>
              <a:t> et al (2011)</a:t>
            </a:r>
          </a:p>
        </p:txBody>
      </p:sp>
    </p:spTree>
    <p:extLst>
      <p:ext uri="{BB962C8B-B14F-4D97-AF65-F5344CB8AC3E}">
        <p14:creationId xmlns:p14="http://schemas.microsoft.com/office/powerpoint/2010/main" val="501655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Perry</a:t>
            </a:r>
          </a:p>
        </p:txBody>
      </p:sp>
      <p:sp>
        <p:nvSpPr>
          <p:cNvPr id="3" name="Content Placeholder 2"/>
          <p:cNvSpPr>
            <a:spLocks noGrp="1"/>
          </p:cNvSpPr>
          <p:nvPr>
            <p:ph idx="1"/>
          </p:nvPr>
        </p:nvSpPr>
        <p:spPr/>
        <p:txBody>
          <a:bodyPr>
            <a:normAutofit fontScale="92500"/>
          </a:bodyPr>
          <a:lstStyle/>
          <a:p>
            <a:r>
              <a:rPr lang="en-US" dirty="0"/>
              <a:t>Other programs (Carolina Abecedarian) have shown long-term benefits</a:t>
            </a:r>
          </a:p>
          <a:p>
            <a:pPr lvl="1"/>
            <a:r>
              <a:rPr lang="en-US" dirty="0"/>
              <a:t>Also a small, “model” program targeted toward extremely disadvantaged children</a:t>
            </a:r>
          </a:p>
          <a:p>
            <a:endParaRPr lang="en-US" dirty="0"/>
          </a:p>
          <a:p>
            <a:r>
              <a:rPr lang="en-US" dirty="0"/>
              <a:t>Head Start (Deming 2009)</a:t>
            </a:r>
          </a:p>
          <a:p>
            <a:pPr lvl="1"/>
            <a:r>
              <a:rPr lang="en-US" dirty="0"/>
              <a:t>Long-run impacts on attainment, health</a:t>
            </a:r>
          </a:p>
          <a:p>
            <a:pPr lvl="1"/>
            <a:r>
              <a:rPr lang="en-US" dirty="0"/>
              <a:t>No impact on crime; effect sizes vs. monetary value of benefits</a:t>
            </a:r>
          </a:p>
          <a:p>
            <a:endParaRPr lang="en-US" dirty="0"/>
          </a:p>
          <a:p>
            <a:r>
              <a:rPr lang="en-US" dirty="0"/>
              <a:t>What can we learn from these studies?</a:t>
            </a:r>
          </a:p>
          <a:p>
            <a:pPr lvl="1"/>
            <a:r>
              <a:rPr lang="en-US" dirty="0"/>
              <a:t>Higher return for more disadvantaged children</a:t>
            </a:r>
          </a:p>
          <a:p>
            <a:pPr lvl="1"/>
            <a:r>
              <a:rPr lang="en-US" dirty="0"/>
              <a:t>Access more important than quality diffs (e.g. Kline and Walters 2016)</a:t>
            </a:r>
          </a:p>
        </p:txBody>
      </p:sp>
    </p:spTree>
    <p:extLst>
      <p:ext uri="{BB962C8B-B14F-4D97-AF65-F5344CB8AC3E}">
        <p14:creationId xmlns:p14="http://schemas.microsoft.com/office/powerpoint/2010/main" val="39162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6580-9948-4E92-B9D4-D00B8802A24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BACE682-2009-4165-9883-9D73CA0B7A82}"/>
              </a:ext>
            </a:extLst>
          </p:cNvPr>
          <p:cNvPicPr>
            <a:picLocks noGrp="1" noChangeAspect="1"/>
          </p:cNvPicPr>
          <p:nvPr>
            <p:ph idx="1"/>
          </p:nvPr>
        </p:nvPicPr>
        <p:blipFill>
          <a:blip r:embed="rId2"/>
          <a:stretch>
            <a:fillRect/>
          </a:stretch>
        </p:blipFill>
        <p:spPr>
          <a:xfrm>
            <a:off x="6096000" y="89065"/>
            <a:ext cx="5819074" cy="5938357"/>
          </a:xfrm>
          <a:prstGeom prst="rect">
            <a:avLst/>
          </a:prstGeom>
        </p:spPr>
      </p:pic>
      <p:pic>
        <p:nvPicPr>
          <p:cNvPr id="4" name="Picture 3">
            <a:extLst>
              <a:ext uri="{FF2B5EF4-FFF2-40B4-BE49-F238E27FC236}">
                <a16:creationId xmlns:a16="http://schemas.microsoft.com/office/drawing/2014/main" id="{8E84300D-83AF-4D8C-B4DC-4C4E52254B8F}"/>
              </a:ext>
            </a:extLst>
          </p:cNvPr>
          <p:cNvPicPr>
            <a:picLocks noChangeAspect="1"/>
          </p:cNvPicPr>
          <p:nvPr/>
        </p:nvPicPr>
        <p:blipFill>
          <a:blip r:embed="rId3"/>
          <a:stretch>
            <a:fillRect/>
          </a:stretch>
        </p:blipFill>
        <p:spPr>
          <a:xfrm>
            <a:off x="8739" y="5242"/>
            <a:ext cx="6137081" cy="5938357"/>
          </a:xfrm>
          <a:prstGeom prst="rect">
            <a:avLst/>
          </a:prstGeom>
        </p:spPr>
      </p:pic>
      <p:sp>
        <p:nvSpPr>
          <p:cNvPr id="7" name="Content Placeholder 2">
            <a:extLst>
              <a:ext uri="{FF2B5EF4-FFF2-40B4-BE49-F238E27FC236}">
                <a16:creationId xmlns:a16="http://schemas.microsoft.com/office/drawing/2014/main" id="{175BBAF1-17AE-46C0-B153-626E1EC27C42}"/>
              </a:ext>
            </a:extLst>
          </p:cNvPr>
          <p:cNvSpPr txBox="1">
            <a:spLocks/>
          </p:cNvSpPr>
          <p:nvPr/>
        </p:nvSpPr>
        <p:spPr>
          <a:xfrm>
            <a:off x="5140270" y="6387305"/>
            <a:ext cx="6774803" cy="4338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“Life After Lead” - Source: Billings and </a:t>
            </a:r>
            <a:r>
              <a:rPr lang="en-US" sz="2000" dirty="0" err="1"/>
              <a:t>Schnepel</a:t>
            </a:r>
            <a:r>
              <a:rPr lang="en-US" sz="2000" dirty="0"/>
              <a:t> (2018)</a:t>
            </a:r>
          </a:p>
        </p:txBody>
      </p:sp>
    </p:spTree>
    <p:extLst>
      <p:ext uri="{BB962C8B-B14F-4D97-AF65-F5344CB8AC3E}">
        <p14:creationId xmlns:p14="http://schemas.microsoft.com/office/powerpoint/2010/main" val="1458090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4000"/>
          </a:xfrm>
        </p:spPr>
        <p:txBody>
          <a:bodyPr/>
          <a:lstStyle/>
          <a:p>
            <a:r>
              <a:rPr lang="en-US" dirty="0"/>
              <a:t>Does skill beget skill?</a:t>
            </a:r>
          </a:p>
        </p:txBody>
      </p:sp>
      <p:sp>
        <p:nvSpPr>
          <p:cNvPr id="3" name="Content Placeholder 2"/>
          <p:cNvSpPr>
            <a:spLocks noGrp="1"/>
          </p:cNvSpPr>
          <p:nvPr>
            <p:ph idx="1"/>
          </p:nvPr>
        </p:nvSpPr>
        <p:spPr>
          <a:xfrm>
            <a:off x="838200" y="1340603"/>
            <a:ext cx="10515600" cy="4836360"/>
          </a:xfrm>
        </p:spPr>
        <p:txBody>
          <a:bodyPr>
            <a:normAutofit fontScale="62500" lnSpcReduction="20000"/>
          </a:bodyPr>
          <a:lstStyle/>
          <a:p>
            <a:r>
              <a:rPr lang="en-US" dirty="0"/>
              <a:t>Large, long-run impacts of early life interventions</a:t>
            </a:r>
          </a:p>
          <a:p>
            <a:endParaRPr lang="en-US" dirty="0"/>
          </a:p>
          <a:p>
            <a:r>
              <a:rPr lang="en-US" dirty="0"/>
              <a:t>But the theory </a:t>
            </a:r>
            <a:r>
              <a:rPr lang="en-US" i="1" dirty="0"/>
              <a:t>also </a:t>
            </a:r>
            <a:r>
              <a:rPr lang="en-US" dirty="0"/>
              <a:t>implies:</a:t>
            </a:r>
          </a:p>
          <a:p>
            <a:pPr lvl="1"/>
            <a:r>
              <a:rPr lang="en-US" dirty="0"/>
              <a:t>Widening skill gaps over time</a:t>
            </a:r>
          </a:p>
          <a:p>
            <a:pPr lvl="1"/>
            <a:r>
              <a:rPr lang="en-US" dirty="0"/>
              <a:t>Diminishing returns to later life interventions</a:t>
            </a:r>
          </a:p>
          <a:p>
            <a:endParaRPr lang="en-US" dirty="0"/>
          </a:p>
          <a:p>
            <a:r>
              <a:rPr lang="en-US" dirty="0"/>
              <a:t>Evidence lags behind theory</a:t>
            </a:r>
          </a:p>
          <a:p>
            <a:pPr lvl="1"/>
            <a:r>
              <a:rPr lang="en-US" dirty="0"/>
              <a:t>NAEP, other sources show constant skill gaps</a:t>
            </a:r>
          </a:p>
          <a:p>
            <a:pPr lvl="1"/>
            <a:r>
              <a:rPr lang="en-US" dirty="0"/>
              <a:t>Big impacts of spending (K-12 and higher </a:t>
            </a:r>
            <a:r>
              <a:rPr lang="en-US" dirty="0" err="1"/>
              <a:t>ed</a:t>
            </a:r>
            <a:r>
              <a:rPr lang="en-US" dirty="0"/>
              <a:t>)</a:t>
            </a:r>
          </a:p>
          <a:p>
            <a:pPr lvl="1"/>
            <a:r>
              <a:rPr lang="en-US" dirty="0"/>
              <a:t>Charter schools and school quality diffs</a:t>
            </a:r>
          </a:p>
          <a:p>
            <a:pPr marL="0" indent="0">
              <a:buNone/>
            </a:pPr>
            <a:endParaRPr lang="en-US" dirty="0"/>
          </a:p>
          <a:p>
            <a:r>
              <a:rPr lang="en-US" dirty="0"/>
              <a:t>The Heckman theory is surprisingly difficult to test</a:t>
            </a:r>
          </a:p>
          <a:p>
            <a:pPr lvl="1"/>
            <a:r>
              <a:rPr lang="en-US" dirty="0"/>
              <a:t>Need same intervention at different stages</a:t>
            </a:r>
          </a:p>
          <a:p>
            <a:pPr lvl="1"/>
            <a:r>
              <a:rPr lang="en-US" dirty="0"/>
              <a:t>Or show that interventions are complements</a:t>
            </a:r>
          </a:p>
          <a:p>
            <a:endParaRPr lang="en-US" dirty="0"/>
          </a:p>
          <a:p>
            <a:r>
              <a:rPr lang="en-US" dirty="0"/>
              <a:t>Rossin-Slater and Wust (2016) – large LT gains from pre-K in Denmark, but </a:t>
            </a:r>
            <a:r>
              <a:rPr lang="en-US" i="1" dirty="0"/>
              <a:t>smaller </a:t>
            </a:r>
            <a:r>
              <a:rPr lang="en-US" dirty="0"/>
              <a:t>gains for children who were also in a home visiting program</a:t>
            </a:r>
          </a:p>
          <a:p>
            <a:pPr lvl="1"/>
            <a:r>
              <a:rPr lang="en-US" dirty="0"/>
              <a:t>Implies that interventions are </a:t>
            </a:r>
            <a:r>
              <a:rPr lang="en-US" i="1" dirty="0"/>
              <a:t>substitutes</a:t>
            </a:r>
            <a:endParaRPr lang="en-US" dirty="0"/>
          </a:p>
        </p:txBody>
      </p:sp>
    </p:spTree>
    <p:extLst>
      <p:ext uri="{BB962C8B-B14F-4D97-AF65-F5344CB8AC3E}">
        <p14:creationId xmlns:p14="http://schemas.microsoft.com/office/powerpoint/2010/main" val="1158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EBC8-05A6-49BE-9CEA-8C6066323E61}"/>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06097A09-FC4B-4152-9FC2-ECF5A193678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2994" y="-1"/>
            <a:ext cx="9666500" cy="6823413"/>
          </a:xfrm>
        </p:spPr>
      </p:pic>
    </p:spTree>
    <p:extLst>
      <p:ext uri="{BB962C8B-B14F-4D97-AF65-F5344CB8AC3E}">
        <p14:creationId xmlns:p14="http://schemas.microsoft.com/office/powerpoint/2010/main" val="2594716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1692-F4E1-41E5-8F62-D363E75B02F6}"/>
              </a:ext>
            </a:extLst>
          </p:cNvPr>
          <p:cNvSpPr>
            <a:spLocks noGrp="1"/>
          </p:cNvSpPr>
          <p:nvPr>
            <p:ph type="title"/>
          </p:nvPr>
        </p:nvSpPr>
        <p:spPr/>
        <p:txBody>
          <a:bodyPr/>
          <a:lstStyle/>
          <a:p>
            <a:r>
              <a:rPr lang="en-US" dirty="0"/>
              <a:t>What about later life interventions?</a:t>
            </a:r>
          </a:p>
        </p:txBody>
      </p:sp>
      <p:sp>
        <p:nvSpPr>
          <p:cNvPr id="3" name="Content Placeholder 2">
            <a:extLst>
              <a:ext uri="{FF2B5EF4-FFF2-40B4-BE49-F238E27FC236}">
                <a16:creationId xmlns:a16="http://schemas.microsoft.com/office/drawing/2014/main" id="{A28E0E87-0BE7-43CA-9F89-C1C88B1FD824}"/>
              </a:ext>
            </a:extLst>
          </p:cNvPr>
          <p:cNvSpPr>
            <a:spLocks noGrp="1"/>
          </p:cNvSpPr>
          <p:nvPr>
            <p:ph idx="1"/>
          </p:nvPr>
        </p:nvSpPr>
        <p:spPr/>
        <p:txBody>
          <a:bodyPr/>
          <a:lstStyle/>
          <a:p>
            <a:r>
              <a:rPr lang="en-US" dirty="0"/>
              <a:t>We will talk about K-12 and higher education interventions in more detail in the next class</a:t>
            </a:r>
          </a:p>
          <a:p>
            <a:endParaRPr lang="en-US" dirty="0"/>
          </a:p>
          <a:p>
            <a:r>
              <a:rPr lang="en-US" dirty="0"/>
              <a:t>To answer the Heckman question directly, we need a common framework with which we can compare all potential public investments </a:t>
            </a:r>
          </a:p>
          <a:p>
            <a:endParaRPr lang="en-US" dirty="0"/>
          </a:p>
          <a:p>
            <a:pPr marL="0" indent="0">
              <a:buNone/>
            </a:pPr>
            <a:r>
              <a:rPr lang="en-US" i="1" dirty="0"/>
              <a:t>“A Unified Welfare Analysis of Government Policies”</a:t>
            </a:r>
          </a:p>
        </p:txBody>
      </p:sp>
    </p:spTree>
    <p:extLst>
      <p:ext uri="{BB962C8B-B14F-4D97-AF65-F5344CB8AC3E}">
        <p14:creationId xmlns:p14="http://schemas.microsoft.com/office/powerpoint/2010/main" val="347900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45F2-1A8D-4BE7-86BD-9F146269FB33}"/>
              </a:ext>
            </a:extLst>
          </p:cNvPr>
          <p:cNvSpPr>
            <a:spLocks noGrp="1"/>
          </p:cNvSpPr>
          <p:nvPr>
            <p:ph type="title"/>
          </p:nvPr>
        </p:nvSpPr>
        <p:spPr/>
        <p:txBody>
          <a:bodyPr/>
          <a:lstStyle/>
          <a:p>
            <a:r>
              <a:rPr lang="en-US" dirty="0"/>
              <a:t>The Marginal Value of Public Funds (MVPF)</a:t>
            </a:r>
          </a:p>
        </p:txBody>
      </p:sp>
      <p:sp>
        <p:nvSpPr>
          <p:cNvPr id="3" name="Content Placeholder 2">
            <a:extLst>
              <a:ext uri="{FF2B5EF4-FFF2-40B4-BE49-F238E27FC236}">
                <a16:creationId xmlns:a16="http://schemas.microsoft.com/office/drawing/2014/main" id="{91B13FB1-0477-4679-9E6D-C6773EF8F511}"/>
              </a:ext>
            </a:extLst>
          </p:cNvPr>
          <p:cNvSpPr>
            <a:spLocks noGrp="1"/>
          </p:cNvSpPr>
          <p:nvPr>
            <p:ph idx="1"/>
          </p:nvPr>
        </p:nvSpPr>
        <p:spPr>
          <a:xfrm>
            <a:off x="838200" y="3428999"/>
            <a:ext cx="10515600" cy="2747963"/>
          </a:xfrm>
        </p:spPr>
        <p:txBody>
          <a:bodyPr>
            <a:normAutofit/>
          </a:bodyPr>
          <a:lstStyle/>
          <a:p>
            <a:r>
              <a:rPr lang="en-US" i="1" dirty="0"/>
              <a:t>Public </a:t>
            </a:r>
            <a:r>
              <a:rPr lang="en-US" dirty="0"/>
              <a:t>because the government has to tax citizens to pay for social programs</a:t>
            </a:r>
          </a:p>
          <a:p>
            <a:endParaRPr lang="en-US" dirty="0"/>
          </a:p>
          <a:p>
            <a:r>
              <a:rPr lang="en-US" i="1" dirty="0"/>
              <a:t>Marginal </a:t>
            </a:r>
            <a:r>
              <a:rPr lang="en-US" dirty="0"/>
              <a:t>because every dollar spent has an opportunity cost</a:t>
            </a:r>
          </a:p>
          <a:p>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714EBC73-250C-4716-9617-75598A8512FA}"/>
              </a:ext>
            </a:extLst>
          </p:cNvPr>
          <p:cNvPicPr>
            <a:picLocks noChangeAspect="1"/>
          </p:cNvPicPr>
          <p:nvPr/>
        </p:nvPicPr>
        <p:blipFill>
          <a:blip r:embed="rId2"/>
          <a:stretch>
            <a:fillRect/>
          </a:stretch>
        </p:blipFill>
        <p:spPr>
          <a:xfrm>
            <a:off x="2519228" y="1474648"/>
            <a:ext cx="6511956" cy="1692838"/>
          </a:xfrm>
          <a:prstGeom prst="rect">
            <a:avLst/>
          </a:prstGeom>
        </p:spPr>
      </p:pic>
    </p:spTree>
    <p:extLst>
      <p:ext uri="{BB962C8B-B14F-4D97-AF65-F5344CB8AC3E}">
        <p14:creationId xmlns:p14="http://schemas.microsoft.com/office/powerpoint/2010/main" val="61761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45F2-1A8D-4BE7-86BD-9F146269FB33}"/>
              </a:ext>
            </a:extLst>
          </p:cNvPr>
          <p:cNvSpPr>
            <a:spLocks noGrp="1"/>
          </p:cNvSpPr>
          <p:nvPr>
            <p:ph type="title"/>
          </p:nvPr>
        </p:nvSpPr>
        <p:spPr/>
        <p:txBody>
          <a:bodyPr/>
          <a:lstStyle/>
          <a:p>
            <a:r>
              <a:rPr lang="en-US" dirty="0"/>
              <a:t>The Marginal Value of Public Funds (MVPF)</a:t>
            </a:r>
          </a:p>
        </p:txBody>
      </p:sp>
      <p:sp>
        <p:nvSpPr>
          <p:cNvPr id="3" name="Content Placeholder 2">
            <a:extLst>
              <a:ext uri="{FF2B5EF4-FFF2-40B4-BE49-F238E27FC236}">
                <a16:creationId xmlns:a16="http://schemas.microsoft.com/office/drawing/2014/main" id="{91B13FB1-0477-4679-9E6D-C6773EF8F511}"/>
              </a:ext>
            </a:extLst>
          </p:cNvPr>
          <p:cNvSpPr>
            <a:spLocks noGrp="1"/>
          </p:cNvSpPr>
          <p:nvPr>
            <p:ph idx="1"/>
          </p:nvPr>
        </p:nvSpPr>
        <p:spPr/>
        <p:txBody>
          <a:bodyPr>
            <a:normAutofit/>
          </a:bodyPr>
          <a:lstStyle/>
          <a:p>
            <a:r>
              <a:rPr lang="en-US" dirty="0"/>
              <a:t>Cash payment of $1 from gov’t to individual has an MVPF of 1. </a:t>
            </a:r>
          </a:p>
          <a:p>
            <a:pPr lvl="1"/>
            <a:r>
              <a:rPr lang="en-US" dirty="0"/>
              <a:t>Would you rather have the cash, or the “in kind” benefit (e.g. housing, food stamps)? </a:t>
            </a:r>
          </a:p>
          <a:p>
            <a:pPr lvl="1"/>
            <a:r>
              <a:rPr lang="en-US" dirty="0"/>
              <a:t>If cash, MVPF is probably less than 1</a:t>
            </a:r>
          </a:p>
          <a:p>
            <a:pPr marL="0" indent="0">
              <a:buNone/>
            </a:pPr>
            <a:endParaRPr lang="en-US" dirty="0"/>
          </a:p>
          <a:p>
            <a:r>
              <a:rPr lang="en-US" dirty="0"/>
              <a:t>MVPF is a </a:t>
            </a:r>
            <a:r>
              <a:rPr lang="en-US" i="1" dirty="0"/>
              <a:t>positive </a:t>
            </a:r>
            <a:r>
              <a:rPr lang="en-US" dirty="0"/>
              <a:t>benchmark. We might still support policies with MVPF&lt;1 for normative reasons</a:t>
            </a:r>
          </a:p>
          <a:p>
            <a:pPr lvl="1"/>
            <a:r>
              <a:rPr lang="en-US" dirty="0"/>
              <a:t>E.g. SSI for disabled children and families – goal is explicitly redistributive</a:t>
            </a:r>
          </a:p>
          <a:p>
            <a:pPr lvl="1"/>
            <a:endParaRPr lang="en-US" dirty="0"/>
          </a:p>
          <a:p>
            <a:pPr marL="457200" lvl="1" indent="0">
              <a:buNone/>
            </a:pPr>
            <a:endParaRPr lang="en-US" dirty="0"/>
          </a:p>
        </p:txBody>
      </p:sp>
    </p:spTree>
    <p:extLst>
      <p:ext uri="{BB962C8B-B14F-4D97-AF65-F5344CB8AC3E}">
        <p14:creationId xmlns:p14="http://schemas.microsoft.com/office/powerpoint/2010/main" val="145335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26FD9-B1AD-43C9-895A-087F51BB55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56B5C0-697E-49AB-818D-A33B2C77D28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17CE699-9F09-4C25-BCC6-1633EA3338CB}"/>
              </a:ext>
            </a:extLst>
          </p:cNvPr>
          <p:cNvPicPr>
            <a:picLocks noChangeAspect="1"/>
          </p:cNvPicPr>
          <p:nvPr/>
        </p:nvPicPr>
        <p:blipFill>
          <a:blip r:embed="rId2"/>
          <a:stretch>
            <a:fillRect/>
          </a:stretch>
        </p:blipFill>
        <p:spPr>
          <a:xfrm>
            <a:off x="69697" y="1061665"/>
            <a:ext cx="12001162" cy="4460363"/>
          </a:xfrm>
          <a:prstGeom prst="rect">
            <a:avLst/>
          </a:prstGeom>
        </p:spPr>
      </p:pic>
    </p:spTree>
    <p:extLst>
      <p:ext uri="{BB962C8B-B14F-4D97-AF65-F5344CB8AC3E}">
        <p14:creationId xmlns:p14="http://schemas.microsoft.com/office/powerpoint/2010/main" val="3987641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7B56-410E-49B1-9927-656E91D80188}"/>
              </a:ext>
            </a:extLst>
          </p:cNvPr>
          <p:cNvSpPr>
            <a:spLocks noGrp="1"/>
          </p:cNvSpPr>
          <p:nvPr>
            <p:ph type="title"/>
          </p:nvPr>
        </p:nvSpPr>
        <p:spPr/>
        <p:txBody>
          <a:bodyPr/>
          <a:lstStyle/>
          <a:p>
            <a:r>
              <a:rPr lang="en-US" dirty="0"/>
              <a:t>The Infinite MVPF</a:t>
            </a:r>
          </a:p>
        </p:txBody>
      </p:sp>
      <p:sp>
        <p:nvSpPr>
          <p:cNvPr id="3" name="Content Placeholder 2">
            <a:extLst>
              <a:ext uri="{FF2B5EF4-FFF2-40B4-BE49-F238E27FC236}">
                <a16:creationId xmlns:a16="http://schemas.microsoft.com/office/drawing/2014/main" id="{C1B7DE3B-23E1-4F20-8D73-44EB587F0B57}"/>
              </a:ext>
            </a:extLst>
          </p:cNvPr>
          <p:cNvSpPr>
            <a:spLocks noGrp="1"/>
          </p:cNvSpPr>
          <p:nvPr>
            <p:ph idx="1"/>
          </p:nvPr>
        </p:nvSpPr>
        <p:spPr/>
        <p:txBody>
          <a:bodyPr/>
          <a:lstStyle/>
          <a:p>
            <a:r>
              <a:rPr lang="en-US" dirty="0"/>
              <a:t>As net cost to the government approaches zero, MVPF→∞.</a:t>
            </a:r>
          </a:p>
          <a:p>
            <a:endParaRPr lang="en-US" dirty="0"/>
          </a:p>
          <a:p>
            <a:r>
              <a:rPr lang="en-US" dirty="0"/>
              <a:t>The policy “pays for itself” through increased tax receipts</a:t>
            </a:r>
          </a:p>
          <a:p>
            <a:endParaRPr lang="en-US" dirty="0"/>
          </a:p>
          <a:p>
            <a:r>
              <a:rPr lang="en-US" dirty="0"/>
              <a:t>One example – admission to Florida International University (FIU)</a:t>
            </a:r>
          </a:p>
          <a:p>
            <a:pPr lvl="1"/>
            <a:r>
              <a:rPr lang="en-US" dirty="0"/>
              <a:t>Admissions criteria written into statute – minimum SAT and GPA</a:t>
            </a:r>
          </a:p>
          <a:p>
            <a:pPr lvl="1"/>
            <a:r>
              <a:rPr lang="en-US" dirty="0"/>
              <a:t>Zimmerman (2014) compares students on either side of the GPA cutoff</a:t>
            </a:r>
          </a:p>
        </p:txBody>
      </p:sp>
    </p:spTree>
    <p:extLst>
      <p:ext uri="{BB962C8B-B14F-4D97-AF65-F5344CB8AC3E}">
        <p14:creationId xmlns:p14="http://schemas.microsoft.com/office/powerpoint/2010/main" val="21053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21A1-2701-4862-8CD9-C218ED00FA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BDF07D-A1D1-498A-BB9B-FB946B207A3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4248558-7AEA-4F2E-9A1C-7FAB2C982960}"/>
              </a:ext>
            </a:extLst>
          </p:cNvPr>
          <p:cNvPicPr>
            <a:picLocks noChangeAspect="1"/>
          </p:cNvPicPr>
          <p:nvPr/>
        </p:nvPicPr>
        <p:blipFill>
          <a:blip r:embed="rId2"/>
          <a:stretch>
            <a:fillRect/>
          </a:stretch>
        </p:blipFill>
        <p:spPr>
          <a:xfrm>
            <a:off x="13249" y="0"/>
            <a:ext cx="12123333" cy="6254562"/>
          </a:xfrm>
          <a:prstGeom prst="rect">
            <a:avLst/>
          </a:prstGeom>
        </p:spPr>
      </p:pic>
      <p:sp>
        <p:nvSpPr>
          <p:cNvPr id="5" name="Content Placeholder 2">
            <a:extLst>
              <a:ext uri="{FF2B5EF4-FFF2-40B4-BE49-F238E27FC236}">
                <a16:creationId xmlns:a16="http://schemas.microsoft.com/office/drawing/2014/main" id="{6CCAA597-FEA1-4FA7-B47E-6736EEC5E089}"/>
              </a:ext>
            </a:extLst>
          </p:cNvPr>
          <p:cNvSpPr txBox="1">
            <a:spLocks/>
          </p:cNvSpPr>
          <p:nvPr/>
        </p:nvSpPr>
        <p:spPr>
          <a:xfrm>
            <a:off x="7742712" y="6387305"/>
            <a:ext cx="4172361" cy="4338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Zimmerman (2014)</a:t>
            </a:r>
          </a:p>
        </p:txBody>
      </p:sp>
    </p:spTree>
    <p:extLst>
      <p:ext uri="{BB962C8B-B14F-4D97-AF65-F5344CB8AC3E}">
        <p14:creationId xmlns:p14="http://schemas.microsoft.com/office/powerpoint/2010/main" val="3527564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5F52-EFC1-4E8C-A884-BE28ECDF12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47386A-EA90-4551-927E-F63BDF20CCC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DE8A4A1-EB9E-4D77-8A42-B1CB7C467D2D}"/>
              </a:ext>
            </a:extLst>
          </p:cNvPr>
          <p:cNvPicPr>
            <a:picLocks noChangeAspect="1"/>
          </p:cNvPicPr>
          <p:nvPr/>
        </p:nvPicPr>
        <p:blipFill>
          <a:blip r:embed="rId2"/>
          <a:stretch>
            <a:fillRect/>
          </a:stretch>
        </p:blipFill>
        <p:spPr>
          <a:xfrm>
            <a:off x="1241763" y="0"/>
            <a:ext cx="9998233" cy="6792360"/>
          </a:xfrm>
          <a:prstGeom prst="rect">
            <a:avLst/>
          </a:prstGeom>
        </p:spPr>
      </p:pic>
    </p:spTree>
    <p:extLst>
      <p:ext uri="{BB962C8B-B14F-4D97-AF65-F5344CB8AC3E}">
        <p14:creationId xmlns:p14="http://schemas.microsoft.com/office/powerpoint/2010/main" val="686793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48403" y="56320"/>
            <a:ext cx="9095193" cy="6745360"/>
          </a:xfrm>
          <a:prstGeom prst="rect">
            <a:avLst/>
          </a:prstGeom>
        </p:spPr>
      </p:pic>
    </p:spTree>
    <p:extLst>
      <p:ext uri="{BB962C8B-B14F-4D97-AF65-F5344CB8AC3E}">
        <p14:creationId xmlns:p14="http://schemas.microsoft.com/office/powerpoint/2010/main" val="1752634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91103" y="43616"/>
            <a:ext cx="10009793" cy="6770767"/>
          </a:xfrm>
          <a:prstGeom prst="rect">
            <a:avLst/>
          </a:prstGeom>
        </p:spPr>
      </p:pic>
    </p:spTree>
    <p:extLst>
      <p:ext uri="{BB962C8B-B14F-4D97-AF65-F5344CB8AC3E}">
        <p14:creationId xmlns:p14="http://schemas.microsoft.com/office/powerpoint/2010/main" val="3448076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00837" y="100780"/>
            <a:ext cx="8790326" cy="6656439"/>
          </a:xfrm>
          <a:prstGeom prst="rect">
            <a:avLst/>
          </a:prstGeom>
        </p:spPr>
      </p:pic>
    </p:spTree>
    <p:extLst>
      <p:ext uri="{BB962C8B-B14F-4D97-AF65-F5344CB8AC3E}">
        <p14:creationId xmlns:p14="http://schemas.microsoft.com/office/powerpoint/2010/main" val="43678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6957-B547-459D-9E99-AC1DAC63C77B}"/>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C48A21E7-0E19-4E40-ACF7-3DD8B2B57A3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0983" y="-2"/>
            <a:ext cx="9715500" cy="6858001"/>
          </a:xfrm>
        </p:spPr>
      </p:pic>
    </p:spTree>
    <p:extLst>
      <p:ext uri="{BB962C8B-B14F-4D97-AF65-F5344CB8AC3E}">
        <p14:creationId xmlns:p14="http://schemas.microsoft.com/office/powerpoint/2010/main" val="2212473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72187" y="-13548"/>
            <a:ext cx="9247626" cy="6885095"/>
          </a:xfrm>
          <a:prstGeom prst="rect">
            <a:avLst/>
          </a:prstGeom>
        </p:spPr>
      </p:pic>
    </p:spTree>
    <p:extLst>
      <p:ext uri="{BB962C8B-B14F-4D97-AF65-F5344CB8AC3E}">
        <p14:creationId xmlns:p14="http://schemas.microsoft.com/office/powerpoint/2010/main" val="3192246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0126-73E5-4CB6-ACB8-B30132FF7A62}"/>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90CC343B-A4E2-4662-A8E4-BE7E78FEB3E3}"/>
              </a:ext>
            </a:extLst>
          </p:cNvPr>
          <p:cNvSpPr>
            <a:spLocks noGrp="1"/>
          </p:cNvSpPr>
          <p:nvPr>
            <p:ph idx="1"/>
          </p:nvPr>
        </p:nvSpPr>
        <p:spPr/>
        <p:txBody>
          <a:bodyPr>
            <a:normAutofit fontScale="92500"/>
          </a:bodyPr>
          <a:lstStyle/>
          <a:p>
            <a:r>
              <a:rPr lang="en-US" dirty="0"/>
              <a:t>Policies targeted toward children are </a:t>
            </a:r>
            <a:r>
              <a:rPr lang="en-US" i="1" dirty="0"/>
              <a:t>investments</a:t>
            </a:r>
          </a:p>
          <a:p>
            <a:pPr lvl="1"/>
            <a:r>
              <a:rPr lang="en-US" dirty="0"/>
              <a:t>Policies for adults are transfers, and MVPFs are useful for quantifying tradeoffs</a:t>
            </a:r>
          </a:p>
          <a:p>
            <a:pPr lvl="1"/>
            <a:endParaRPr lang="en-US" dirty="0"/>
          </a:p>
          <a:p>
            <a:r>
              <a:rPr lang="en-US" dirty="0"/>
              <a:t>With an infinite MVPF, there is no tradeoff</a:t>
            </a:r>
          </a:p>
          <a:p>
            <a:pPr lvl="1"/>
            <a:r>
              <a:rPr lang="en-US" dirty="0"/>
              <a:t>Using policy to change behavior</a:t>
            </a:r>
          </a:p>
          <a:p>
            <a:pPr lvl="1"/>
            <a:r>
              <a:rPr lang="en-US" dirty="0"/>
              <a:t>Free college vs. Pell Grants vs. debt forgiveness…..</a:t>
            </a:r>
          </a:p>
          <a:p>
            <a:pPr lvl="1"/>
            <a:endParaRPr lang="en-US" dirty="0"/>
          </a:p>
          <a:p>
            <a:r>
              <a:rPr lang="en-US" dirty="0"/>
              <a:t>Notice that </a:t>
            </a:r>
            <a:r>
              <a:rPr lang="en-US" b="1" dirty="0"/>
              <a:t>MVPFs are high throughout childhood.</a:t>
            </a:r>
          </a:p>
          <a:p>
            <a:endParaRPr lang="en-US" b="1" dirty="0"/>
          </a:p>
          <a:p>
            <a:r>
              <a:rPr lang="en-US" dirty="0"/>
              <a:t>Do we invest in childhood?</a:t>
            </a:r>
          </a:p>
        </p:txBody>
      </p:sp>
    </p:spTree>
    <p:extLst>
      <p:ext uri="{BB962C8B-B14F-4D97-AF65-F5344CB8AC3E}">
        <p14:creationId xmlns:p14="http://schemas.microsoft.com/office/powerpoint/2010/main" val="15038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A09B2-1D65-4AD0-B1D2-3088B5016C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D4EEF0-951D-4E33-A963-0E824CB417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CECB657-F726-4A8D-93CA-5746BB10F88A}"/>
              </a:ext>
            </a:extLst>
          </p:cNvPr>
          <p:cNvPicPr>
            <a:picLocks noChangeAspect="1"/>
          </p:cNvPicPr>
          <p:nvPr/>
        </p:nvPicPr>
        <p:blipFill>
          <a:blip r:embed="rId2"/>
          <a:stretch>
            <a:fillRect/>
          </a:stretch>
        </p:blipFill>
        <p:spPr>
          <a:xfrm>
            <a:off x="0" y="361332"/>
            <a:ext cx="12192000" cy="6032016"/>
          </a:xfrm>
          <a:prstGeom prst="rect">
            <a:avLst/>
          </a:prstGeom>
        </p:spPr>
      </p:pic>
    </p:spTree>
    <p:extLst>
      <p:ext uri="{BB962C8B-B14F-4D97-AF65-F5344CB8AC3E}">
        <p14:creationId xmlns:p14="http://schemas.microsoft.com/office/powerpoint/2010/main" val="3437318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BD42-C597-4A4A-92EB-CC52F4F99FC2}"/>
              </a:ext>
            </a:extLst>
          </p:cNvPr>
          <p:cNvSpPr>
            <a:spLocks noGrp="1"/>
          </p:cNvSpPr>
          <p:nvPr>
            <p:ph type="title"/>
          </p:nvPr>
        </p:nvSpPr>
        <p:spPr/>
        <p:txBody>
          <a:bodyPr/>
          <a:lstStyle/>
          <a:p>
            <a:r>
              <a:rPr lang="en-US" dirty="0"/>
              <a:t>Child Poverty in the US</a:t>
            </a:r>
          </a:p>
        </p:txBody>
      </p:sp>
      <p:sp>
        <p:nvSpPr>
          <p:cNvPr id="3" name="Content Placeholder 2">
            <a:extLst>
              <a:ext uri="{FF2B5EF4-FFF2-40B4-BE49-F238E27FC236}">
                <a16:creationId xmlns:a16="http://schemas.microsoft.com/office/drawing/2014/main" id="{7790B1C4-0590-4F52-A666-9AD7ED095AE2}"/>
              </a:ext>
            </a:extLst>
          </p:cNvPr>
          <p:cNvSpPr>
            <a:spLocks noGrp="1"/>
          </p:cNvSpPr>
          <p:nvPr>
            <p:ph idx="1"/>
          </p:nvPr>
        </p:nvSpPr>
        <p:spPr/>
        <p:txBody>
          <a:bodyPr>
            <a:normAutofit fontScale="62500" lnSpcReduction="20000"/>
          </a:bodyPr>
          <a:lstStyle/>
          <a:p>
            <a:r>
              <a:rPr lang="en-US" dirty="0"/>
              <a:t>Poverty line data can be found </a:t>
            </a:r>
            <a:r>
              <a:rPr lang="en-US" dirty="0">
                <a:hlinkClick r:id="rId2"/>
              </a:rPr>
              <a:t>here</a:t>
            </a:r>
            <a:endParaRPr lang="en-US" dirty="0"/>
          </a:p>
          <a:p>
            <a:pPr lvl="1"/>
            <a:r>
              <a:rPr lang="en-US" dirty="0"/>
              <a:t>Current threshold is ~$25k for a family of four (varies by state)</a:t>
            </a:r>
          </a:p>
          <a:p>
            <a:pPr lvl="1"/>
            <a:r>
              <a:rPr lang="en-US" i="1" dirty="0"/>
              <a:t>Absolute</a:t>
            </a:r>
            <a:r>
              <a:rPr lang="en-US" dirty="0"/>
              <a:t> threshold</a:t>
            </a:r>
            <a:endParaRPr lang="en-US" i="1" dirty="0"/>
          </a:p>
          <a:p>
            <a:pPr lvl="1"/>
            <a:endParaRPr lang="en-US" i="1" dirty="0"/>
          </a:p>
          <a:p>
            <a:pPr marL="0" indent="0">
              <a:buNone/>
            </a:pPr>
            <a:r>
              <a:rPr lang="en-US" dirty="0"/>
              <a:t>“The poverty thresholds were originally developed in 1963-1964 by </a:t>
            </a:r>
            <a:r>
              <a:rPr lang="en-US" dirty="0">
                <a:hlinkClick r:id="rId3"/>
              </a:rPr>
              <a:t>Mollie </a:t>
            </a:r>
            <a:r>
              <a:rPr lang="en-US" dirty="0" err="1">
                <a:hlinkClick r:id="rId3"/>
              </a:rPr>
              <a:t>Orshansky</a:t>
            </a:r>
            <a:r>
              <a:rPr lang="en-US" dirty="0"/>
              <a:t> of the Social Security Administration. </a:t>
            </a:r>
            <a:r>
              <a:rPr lang="en-US" dirty="0" err="1"/>
              <a:t>Orshansky</a:t>
            </a:r>
            <a:r>
              <a:rPr lang="en-US" dirty="0"/>
              <a:t> took the dollar costs of the U.S. Department of Agriculture’s economy food plan. She followed somewhat different procedures to calculate thresholds for one- and two-person units in order to allow for the relatively larger fixed costs that small family units face. (The economy food plan used by </a:t>
            </a:r>
            <a:r>
              <a:rPr lang="en-US" dirty="0" err="1"/>
              <a:t>Orshansky</a:t>
            </a:r>
            <a:r>
              <a:rPr lang="en-US" dirty="0"/>
              <a:t> is included in a </a:t>
            </a:r>
            <a:r>
              <a:rPr lang="en-US" dirty="0">
                <a:hlinkClick r:id="rId4"/>
              </a:rPr>
              <a:t>1962 Agriculture Department report</a:t>
            </a:r>
            <a:r>
              <a:rPr lang="en-US" dirty="0"/>
              <a:t> .)</a:t>
            </a:r>
          </a:p>
          <a:p>
            <a:pPr marL="0" indent="0">
              <a:buNone/>
            </a:pPr>
            <a:r>
              <a:rPr lang="en-US" dirty="0"/>
              <a:t>“</a:t>
            </a:r>
            <a:r>
              <a:rPr lang="en-US" dirty="0" err="1"/>
              <a:t>Orshansky</a:t>
            </a:r>
            <a:r>
              <a:rPr lang="en-US" dirty="0"/>
              <a:t> used a factor of three because the Agriculture Department’s 1955 Household Food Consumption Survey found that for families of three or more persons, the average dollar value of all food used during a week (both at home and away from home) accounted for about one third of their total money income after taxes.</a:t>
            </a:r>
          </a:p>
          <a:p>
            <a:pPr marL="0" indent="0">
              <a:buNone/>
            </a:pPr>
            <a:r>
              <a:rPr lang="en-US" dirty="0"/>
              <a:t>In May 1965, the U.S. Office of Economic Opportunity adopted </a:t>
            </a:r>
            <a:r>
              <a:rPr lang="en-US" dirty="0" err="1"/>
              <a:t>Orshansky’s</a:t>
            </a:r>
            <a:r>
              <a:rPr lang="en-US" dirty="0"/>
              <a:t> poverty thresholds as a working or quasi-official definition of poverty. In August 1969, the U.S. Bureau of the Budget (predecessor of the Office of Management and Budget) designated the poverty thresholds with certain revisions as the federal government’s official statistical definition of poverty.”</a:t>
            </a:r>
          </a:p>
          <a:p>
            <a:pPr marL="0" indent="0">
              <a:buNone/>
            </a:pPr>
            <a:endParaRPr lang="en-US" i="1" dirty="0"/>
          </a:p>
        </p:txBody>
      </p:sp>
    </p:spTree>
    <p:extLst>
      <p:ext uri="{BB962C8B-B14F-4D97-AF65-F5344CB8AC3E}">
        <p14:creationId xmlns:p14="http://schemas.microsoft.com/office/powerpoint/2010/main" val="1832618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5BBB-AC50-4006-A7C9-C13CDFF306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F216A8-5141-4A3E-BFBA-DC70CBDD8DC2}"/>
              </a:ext>
            </a:extLst>
          </p:cNvPr>
          <p:cNvSpPr>
            <a:spLocks noGrp="1"/>
          </p:cNvSpPr>
          <p:nvPr>
            <p:ph idx="1"/>
          </p:nvPr>
        </p:nvSpPr>
        <p:spPr/>
        <p:txBody>
          <a:bodyPr/>
          <a:lstStyle/>
          <a:p>
            <a:endParaRPr lang="en-US"/>
          </a:p>
        </p:txBody>
      </p:sp>
      <p:pic>
        <p:nvPicPr>
          <p:cNvPr id="5122" name="Picture 2" descr="https://www.childtrends.org/wp-content/uploads/2016/12/children-in-poverty-figure-1-2019-2.png">
            <a:extLst>
              <a:ext uri="{FF2B5EF4-FFF2-40B4-BE49-F238E27FC236}">
                <a16:creationId xmlns:a16="http://schemas.microsoft.com/office/drawing/2014/main" id="{DF28CB85-391E-4E04-BCD4-AD1FF3EAF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12054"/>
            <a:ext cx="10142566" cy="684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61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30A1-E217-4EF9-96ED-2D41C429C7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7FD714-5661-408B-BC35-A60B70AC6690}"/>
              </a:ext>
            </a:extLst>
          </p:cNvPr>
          <p:cNvSpPr>
            <a:spLocks noGrp="1"/>
          </p:cNvSpPr>
          <p:nvPr>
            <p:ph idx="1"/>
          </p:nvPr>
        </p:nvSpPr>
        <p:spPr/>
        <p:txBody>
          <a:bodyPr/>
          <a:lstStyle/>
          <a:p>
            <a:endParaRPr lang="en-US"/>
          </a:p>
        </p:txBody>
      </p:sp>
      <p:pic>
        <p:nvPicPr>
          <p:cNvPr id="6146" name="Picture 2" descr="https://www.childtrends.org/wp-content/uploads/2016/12/Children-in-poverty-2017-figure-3_Artboard-5-copy-2-002.png">
            <a:extLst>
              <a:ext uri="{FF2B5EF4-FFF2-40B4-BE49-F238E27FC236}">
                <a16:creationId xmlns:a16="http://schemas.microsoft.com/office/drawing/2014/main" id="{14F2D0B4-198D-4587-B722-E8701F2C8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018" y="-1"/>
            <a:ext cx="732170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75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4798-87C4-4DA5-8AF0-A18695F0A3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A44171-8160-418A-8470-7D32BBB1FED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5AA9116-389B-4AC9-978A-CDED9B2F6E83}"/>
              </a:ext>
            </a:extLst>
          </p:cNvPr>
          <p:cNvPicPr>
            <a:picLocks noChangeAspect="1"/>
          </p:cNvPicPr>
          <p:nvPr/>
        </p:nvPicPr>
        <p:blipFill>
          <a:blip r:embed="rId2"/>
          <a:stretch>
            <a:fillRect/>
          </a:stretch>
        </p:blipFill>
        <p:spPr>
          <a:xfrm>
            <a:off x="468321" y="0"/>
            <a:ext cx="11255358" cy="6858000"/>
          </a:xfrm>
          <a:prstGeom prst="rect">
            <a:avLst/>
          </a:prstGeom>
        </p:spPr>
      </p:pic>
    </p:spTree>
    <p:extLst>
      <p:ext uri="{BB962C8B-B14F-4D97-AF65-F5344CB8AC3E}">
        <p14:creationId xmlns:p14="http://schemas.microsoft.com/office/powerpoint/2010/main" val="1562352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C24A-FC58-4760-8D16-FCB98C2DFD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124E12-E93C-48AE-AAAD-C478DDF9DB7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D949B74-002B-4376-9DDB-611A78BA1199}"/>
              </a:ext>
            </a:extLst>
          </p:cNvPr>
          <p:cNvPicPr>
            <a:picLocks noChangeAspect="1"/>
          </p:cNvPicPr>
          <p:nvPr/>
        </p:nvPicPr>
        <p:blipFill>
          <a:blip r:embed="rId2"/>
          <a:stretch>
            <a:fillRect/>
          </a:stretch>
        </p:blipFill>
        <p:spPr>
          <a:xfrm>
            <a:off x="0" y="193489"/>
            <a:ext cx="12192000" cy="6471021"/>
          </a:xfrm>
          <a:prstGeom prst="rect">
            <a:avLst/>
          </a:prstGeom>
        </p:spPr>
      </p:pic>
    </p:spTree>
    <p:extLst>
      <p:ext uri="{BB962C8B-B14F-4D97-AF65-F5344CB8AC3E}">
        <p14:creationId xmlns:p14="http://schemas.microsoft.com/office/powerpoint/2010/main" val="238584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1166-52F1-410E-A2BB-09E5612F98C8}"/>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9B191C62-5CCD-439F-8D41-B7AB697CA61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48" y="-1"/>
            <a:ext cx="9680495" cy="6833291"/>
          </a:xfrm>
        </p:spPr>
      </p:pic>
    </p:spTree>
    <p:extLst>
      <p:ext uri="{BB962C8B-B14F-4D97-AF65-F5344CB8AC3E}">
        <p14:creationId xmlns:p14="http://schemas.microsoft.com/office/powerpoint/2010/main" val="19246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F900-121A-48A8-83C6-C6ECDCB28E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B90A6E-D30D-409B-88F1-66D5301BC226}"/>
              </a:ext>
            </a:extLst>
          </p:cNvPr>
          <p:cNvSpPr>
            <a:spLocks noGrp="1"/>
          </p:cNvSpPr>
          <p:nvPr>
            <p:ph idx="1"/>
          </p:nvPr>
        </p:nvSpPr>
        <p:spPr/>
        <p:txBody>
          <a:bodyPr/>
          <a:lstStyle/>
          <a:p>
            <a:endParaRPr lang="en-US"/>
          </a:p>
        </p:txBody>
      </p:sp>
      <p:pic>
        <p:nvPicPr>
          <p:cNvPr id="4098" name="Picture 2" descr="https://ourworldindata.org/uploads/2013/10/Prevalence-of-stunting-by-mothers-education-level-01.png">
            <a:extLst>
              <a:ext uri="{FF2B5EF4-FFF2-40B4-BE49-F238E27FC236}">
                <a16:creationId xmlns:a16="http://schemas.microsoft.com/office/drawing/2014/main" id="{691FD3E5-255D-48B8-9039-253D28021F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6225" y="0"/>
            <a:ext cx="6559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1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740E-A616-4027-A838-2BC9579EF7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DD3766-22C7-4BAD-9799-BCEE42D10D79}"/>
              </a:ext>
            </a:extLst>
          </p:cNvPr>
          <p:cNvSpPr>
            <a:spLocks noGrp="1"/>
          </p:cNvSpPr>
          <p:nvPr>
            <p:ph idx="1"/>
          </p:nvPr>
        </p:nvSpPr>
        <p:spPr/>
        <p:txBody>
          <a:bodyPr/>
          <a:lstStyle/>
          <a:p>
            <a:endParaRPr lang="en-US"/>
          </a:p>
        </p:txBody>
      </p:sp>
      <p:pic>
        <p:nvPicPr>
          <p:cNvPr id="1026" name="Picture 2" descr="https://ourworldindata.org/uploads/2013/05/ourworldindata_nm-effect-of-edu-and-gdp-on-child-mortality.jpg">
            <a:extLst>
              <a:ext uri="{FF2B5EF4-FFF2-40B4-BE49-F238E27FC236}">
                <a16:creationId xmlns:a16="http://schemas.microsoft.com/office/drawing/2014/main" id="{0A372403-98B6-4B7B-8F1E-3EAA6BCC56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7" y="681037"/>
            <a:ext cx="11932526" cy="454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0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Fetal Origins Hypothesis</a:t>
            </a:r>
          </a:p>
        </p:txBody>
      </p:sp>
      <p:sp>
        <p:nvSpPr>
          <p:cNvPr id="3" name="Content Placeholder 2"/>
          <p:cNvSpPr>
            <a:spLocks noGrp="1"/>
          </p:cNvSpPr>
          <p:nvPr>
            <p:ph idx="1"/>
          </p:nvPr>
        </p:nvSpPr>
        <p:spPr/>
        <p:txBody>
          <a:bodyPr/>
          <a:lstStyle/>
          <a:p>
            <a:r>
              <a:rPr lang="en-US" dirty="0"/>
              <a:t>Barker (1992) – adult health determined by </a:t>
            </a:r>
            <a:r>
              <a:rPr lang="en-US" i="1" dirty="0"/>
              <a:t>in utero </a:t>
            </a:r>
            <a:r>
              <a:rPr lang="en-US" dirty="0"/>
              <a:t>circumstances </a:t>
            </a:r>
          </a:p>
          <a:p>
            <a:pPr lvl="1"/>
            <a:r>
              <a:rPr lang="en-US" dirty="0"/>
              <a:t>Link between poor fetal nutrition and chronic adult conditions such as diabetes, obesity</a:t>
            </a:r>
          </a:p>
          <a:p>
            <a:pPr lvl="1"/>
            <a:r>
              <a:rPr lang="en-US" dirty="0"/>
              <a:t>Fetal “programming” - stress and cognitive development</a:t>
            </a:r>
          </a:p>
          <a:p>
            <a:pPr lvl="1"/>
            <a:r>
              <a:rPr lang="en-US" dirty="0"/>
              <a:t>Impacts can be </a:t>
            </a:r>
            <a:r>
              <a:rPr lang="en-US" i="1" dirty="0"/>
              <a:t>persistent </a:t>
            </a:r>
            <a:r>
              <a:rPr lang="en-US" dirty="0"/>
              <a:t>and </a:t>
            </a:r>
            <a:r>
              <a:rPr lang="en-US" i="1" dirty="0"/>
              <a:t>latent</a:t>
            </a:r>
          </a:p>
          <a:p>
            <a:endParaRPr lang="en-US" dirty="0"/>
          </a:p>
          <a:p>
            <a:r>
              <a:rPr lang="en-US" dirty="0"/>
              <a:t>Evidence mostly from extreme events – influenza pandemic, nuclear fallout, fasting, terrorism…</a:t>
            </a:r>
          </a:p>
        </p:txBody>
      </p:sp>
    </p:spTree>
    <p:extLst>
      <p:ext uri="{BB962C8B-B14F-4D97-AF65-F5344CB8AC3E}">
        <p14:creationId xmlns:p14="http://schemas.microsoft.com/office/powerpoint/2010/main" val="421857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7951</TotalTime>
  <Words>1081</Words>
  <Application>Microsoft Office PowerPoint</Application>
  <PresentationFormat>Widescreen</PresentationFormat>
  <Paragraphs>160</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Families, Children and Early Environments</vt:lpstr>
      <vt:lpstr>The Plan</vt:lpstr>
      <vt:lpstr>PowerPoint Presentation</vt:lpstr>
      <vt:lpstr>PowerPoint Presentation</vt:lpstr>
      <vt:lpstr>PowerPoint Presentation</vt:lpstr>
      <vt:lpstr>PowerPoint Presentation</vt:lpstr>
      <vt:lpstr>PowerPoint Presentation</vt:lpstr>
      <vt:lpstr>PowerPoint Presentation</vt:lpstr>
      <vt:lpstr>The Fetal Origins Hypothesis</vt:lpstr>
      <vt:lpstr>PowerPoint Presentation</vt:lpstr>
      <vt:lpstr>PowerPoint Presentation</vt:lpstr>
      <vt:lpstr>PowerPoint Presentation</vt:lpstr>
      <vt:lpstr>PowerPoint Presentation</vt:lpstr>
      <vt:lpstr>PowerPoint Presentation</vt:lpstr>
      <vt:lpstr>Does the logic of fetal origins apply to “regular” life?</vt:lpstr>
      <vt:lpstr>PowerPoint Presentation</vt:lpstr>
      <vt:lpstr>PowerPoint Presentation</vt:lpstr>
      <vt:lpstr>PowerPoint Presentation</vt:lpstr>
      <vt:lpstr>PowerPoint Presentation</vt:lpstr>
      <vt:lpstr>PowerPoint Presentation</vt:lpstr>
      <vt:lpstr>Health and human capital</vt:lpstr>
      <vt:lpstr>PowerPoint Presentation</vt:lpstr>
      <vt:lpstr>PowerPoint Presentation</vt:lpstr>
      <vt:lpstr>PowerPoint Presentation</vt:lpstr>
      <vt:lpstr>PowerPoint Presentation</vt:lpstr>
      <vt:lpstr>Human capital investments over the life cycle</vt:lpstr>
      <vt:lpstr>“Skill begets skill”</vt:lpstr>
      <vt:lpstr>PowerPoint Presentation</vt:lpstr>
      <vt:lpstr>PowerPoint Presentation</vt:lpstr>
      <vt:lpstr>PowerPoint Presentation</vt:lpstr>
      <vt:lpstr>PowerPoint Presentation</vt:lpstr>
      <vt:lpstr>PowerPoint Presentation</vt:lpstr>
      <vt:lpstr>The Perry Preschool Project</vt:lpstr>
      <vt:lpstr>PowerPoint Presentation</vt:lpstr>
      <vt:lpstr>How to calculate the “rate of return”</vt:lpstr>
      <vt:lpstr>PowerPoint Presentation</vt:lpstr>
      <vt:lpstr>Interpreting Perry</vt:lpstr>
      <vt:lpstr>PowerPoint Presentation</vt:lpstr>
      <vt:lpstr>Does skill beget skill?</vt:lpstr>
      <vt:lpstr>What about later life interventions?</vt:lpstr>
      <vt:lpstr>The Marginal Value of Public Funds (MVPF)</vt:lpstr>
      <vt:lpstr>The Marginal Value of Public Funds (MVPF)</vt:lpstr>
      <vt:lpstr>PowerPoint Presentation</vt:lpstr>
      <vt:lpstr>The Infinite MVPF</vt:lpstr>
      <vt:lpstr>PowerPoint Presentation</vt:lpstr>
      <vt:lpstr>PowerPoint Presentation</vt:lpstr>
      <vt:lpstr>PowerPoint Presentation</vt:lpstr>
      <vt:lpstr>PowerPoint Presentation</vt:lpstr>
      <vt:lpstr>PowerPoint Presentation</vt:lpstr>
      <vt:lpstr>PowerPoint Presentation</vt:lpstr>
      <vt:lpstr>Bottom Line</vt:lpstr>
      <vt:lpstr>PowerPoint Presentation</vt:lpstr>
      <vt:lpstr>Child Poverty in the US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Inequality in Family and School Environments</dc:title>
  <dc:creator>Deming, David</dc:creator>
  <cp:lastModifiedBy>Deming, David J.</cp:lastModifiedBy>
  <cp:revision>78</cp:revision>
  <dcterms:created xsi:type="dcterms:W3CDTF">2017-02-18T15:52:14Z</dcterms:created>
  <dcterms:modified xsi:type="dcterms:W3CDTF">2019-10-02T19:00:32Z</dcterms:modified>
</cp:coreProperties>
</file>