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81" r:id="rId3"/>
    <p:sldId id="382" r:id="rId4"/>
    <p:sldId id="383" r:id="rId5"/>
    <p:sldId id="378" r:id="rId6"/>
    <p:sldId id="377" r:id="rId7"/>
    <p:sldId id="384" r:id="rId8"/>
    <p:sldId id="385" r:id="rId9"/>
    <p:sldId id="386" r:id="rId10"/>
    <p:sldId id="339" r:id="rId11"/>
    <p:sldId id="387" r:id="rId12"/>
    <p:sldId id="341" r:id="rId13"/>
    <p:sldId id="335" r:id="rId14"/>
    <p:sldId id="336" r:id="rId15"/>
    <p:sldId id="337" r:id="rId16"/>
    <p:sldId id="338" r:id="rId17"/>
    <p:sldId id="2474" r:id="rId18"/>
    <p:sldId id="2522" r:id="rId19"/>
    <p:sldId id="346" r:id="rId20"/>
    <p:sldId id="347" r:id="rId21"/>
    <p:sldId id="308" r:id="rId22"/>
    <p:sldId id="349" r:id="rId23"/>
    <p:sldId id="350" r:id="rId24"/>
    <p:sldId id="351" r:id="rId25"/>
    <p:sldId id="388" r:id="rId26"/>
    <p:sldId id="355" r:id="rId27"/>
    <p:sldId id="356" r:id="rId28"/>
    <p:sldId id="357" r:id="rId29"/>
    <p:sldId id="359" r:id="rId30"/>
    <p:sldId id="362" r:id="rId31"/>
    <p:sldId id="360" r:id="rId32"/>
    <p:sldId id="361" r:id="rId33"/>
    <p:sldId id="392" r:id="rId34"/>
    <p:sldId id="393" r:id="rId35"/>
    <p:sldId id="2481" r:id="rId36"/>
    <p:sldId id="2482" r:id="rId37"/>
    <p:sldId id="391" r:id="rId38"/>
    <p:sldId id="390" r:id="rId39"/>
    <p:sldId id="371" r:id="rId40"/>
    <p:sldId id="373" r:id="rId41"/>
    <p:sldId id="375" r:id="rId42"/>
    <p:sldId id="370" r:id="rId43"/>
    <p:sldId id="372" r:id="rId44"/>
    <p:sldId id="374" r:id="rId45"/>
    <p:sldId id="2408" r:id="rId46"/>
    <p:sldId id="376" r:id="rId47"/>
    <p:sldId id="2440" r:id="rId48"/>
    <p:sldId id="394" r:id="rId49"/>
    <p:sldId id="2484" r:id="rId50"/>
    <p:sldId id="366" r:id="rId51"/>
    <p:sldId id="262" r:id="rId52"/>
    <p:sldId id="293" r:id="rId53"/>
    <p:sldId id="291" r:id="rId54"/>
    <p:sldId id="295" r:id="rId55"/>
    <p:sldId id="296" r:id="rId56"/>
    <p:sldId id="332" r:id="rId57"/>
    <p:sldId id="333" r:id="rId58"/>
    <p:sldId id="397" r:id="rId59"/>
    <p:sldId id="398" r:id="rId60"/>
    <p:sldId id="399" r:id="rId61"/>
    <p:sldId id="400" r:id="rId62"/>
    <p:sldId id="39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9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A6D9-3CF2-4C9D-BC12-4405B3AC847E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0AB5A-A866-4509-89A0-446E4F2F0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0" strike="noStrike" dirty="0">
              <a:solidFill>
                <a:prstClr val="black"/>
              </a:solidFill>
            </a:endParaRPr>
          </a:p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09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5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86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12CF3-E26A-4AC6-973D-B772AF8330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36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99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41A0-F15B-4CF1-B607-5A28113E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294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41A0-F15B-4CF1-B607-5A28113E4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7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15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7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0" strike="noStrike" dirty="0">
              <a:solidFill>
                <a:prstClr val="black"/>
              </a:solidFill>
            </a:endParaRPr>
          </a:p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5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12CF3-E26A-4AC6-973D-B772AF8330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/>
                <a:ea typeface="ＭＳ Ｐゴシック" pitchFamily="34" charset="-128"/>
                <a:cs typeface="+mn-cs"/>
              </a:rPr>
              <a:pPr marL="0" marR="0" lvl="0" indent="0" algn="r" defTabSz="965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85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5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125A4-4186-4646-8D88-A08BEEEA57B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08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66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F8B46-73E3-4CBF-ABA9-763DFFE819D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3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</p:spTree>
    <p:extLst>
      <p:ext uri="{BB962C8B-B14F-4D97-AF65-F5344CB8AC3E}">
        <p14:creationId xmlns:p14="http://schemas.microsoft.com/office/powerpoint/2010/main" val="1715913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64319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9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6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FD8E9-FC85-4C98-8FD6-EF16295D14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79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92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F5536-7C40-4D79-8D59-3C9CBA8A020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9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9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4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9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1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5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9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9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3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1DF5-A537-4321-A491-23416481AF8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E31EC-3C9F-4EF3-B1EF-35FCB6DEB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nifty.stanford.edu/2014/mccown-schelling-model-segregation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ber.org/mtopublic/MTO%20Overview%20Summary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l.richmond.edu/panorama/redlining/#loc=4/36.71/-96.93&amp;opacity=0.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pr.org/2017/05/17/528822128/the-color-of-law-details-how-u-s-housing-policies-created-segregation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Segregation and Neighborhoods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J. Deming</a:t>
            </a:r>
          </a:p>
          <a:p>
            <a:r>
              <a:rPr lang="en-US" dirty="0"/>
              <a:t>SUP-206, Fall 2019</a:t>
            </a:r>
          </a:p>
        </p:txBody>
      </p:sp>
    </p:spTree>
    <p:extLst>
      <p:ext uri="{BB962C8B-B14F-4D97-AF65-F5344CB8AC3E}">
        <p14:creationId xmlns:p14="http://schemas.microsoft.com/office/powerpoint/2010/main" val="190228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Schelling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Two types of agents (X and O) placed </a:t>
            </a:r>
            <a:r>
              <a:rPr lang="en-US" i="1" dirty="0"/>
              <a:t>randomly </a:t>
            </a:r>
            <a:r>
              <a:rPr lang="en-US" dirty="0"/>
              <a:t>on a grid</a:t>
            </a:r>
          </a:p>
          <a:p>
            <a:pPr lvl="1"/>
            <a:r>
              <a:rPr lang="en-US" dirty="0"/>
              <a:t>Agents are </a:t>
            </a:r>
            <a:r>
              <a:rPr lang="en-US" i="1" dirty="0"/>
              <a:t>satisfied </a:t>
            </a:r>
            <a:r>
              <a:rPr lang="en-US" dirty="0"/>
              <a:t>if at least T% of neighbors are the same as them</a:t>
            </a:r>
          </a:p>
          <a:p>
            <a:pPr lvl="2"/>
            <a:r>
              <a:rPr lang="en-US" dirty="0"/>
              <a:t>Can build in different preferences by type (X v. O), or even individually</a:t>
            </a:r>
          </a:p>
          <a:p>
            <a:pPr lvl="1"/>
            <a:r>
              <a:rPr lang="en-US" dirty="0"/>
              <a:t>If not satisfied, move (all at once) to a (random) open space on the grid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Equilibrium = everyone is satisfied, no one wants to move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092"/>
          </a:xfrm>
        </p:spPr>
        <p:txBody>
          <a:bodyPr/>
          <a:lstStyle/>
          <a:p>
            <a:r>
              <a:rPr lang="en-US" dirty="0"/>
              <a:t>Discussion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1782"/>
            <a:ext cx="10515600" cy="54994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Experiment with the </a:t>
            </a:r>
            <a:r>
              <a:rPr lang="en-US" dirty="0">
                <a:hlinkClick r:id="rId2"/>
              </a:rPr>
              <a:t>Schelling model</a:t>
            </a:r>
            <a:r>
              <a:rPr lang="en-US" dirty="0"/>
              <a:t>. Address the questions below: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equilibrium change when group proportions are more or less equal (e.g. 50/50 vs. 80/20), and what does this tell you about the impact of changing demographics on segregation?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equilibrium share of </a:t>
            </a:r>
            <a:r>
              <a:rPr lang="en-US" i="1" dirty="0"/>
              <a:t>completely</a:t>
            </a:r>
            <a:r>
              <a:rPr lang="en-US" dirty="0"/>
              <a:t> segregated agents (e.g. same color all around them) change as the similarity threshold rises? What does this say about the stability of mixed neighborhoods?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happens when you reduce/increase the share of empty spaces, and what does this tell you about segregation in urban vs. rural areas?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After you reach an equilibrium, don’t reset – just move the similarity percentage up or down. How does this change the equilibrium, and what does it say about the impact of initial conditions on observed segregation?</a:t>
            </a:r>
          </a:p>
        </p:txBody>
      </p:sp>
    </p:spTree>
    <p:extLst>
      <p:ext uri="{BB962C8B-B14F-4D97-AF65-F5344CB8AC3E}">
        <p14:creationId xmlns:p14="http://schemas.microsoft.com/office/powerpoint/2010/main" val="238332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Tipping and the dynamics of segregation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Implication of the Schelling model is that mixed environments are inherently unstable</a:t>
            </a:r>
          </a:p>
          <a:p>
            <a:endParaRPr lang="en-US" dirty="0"/>
          </a:p>
          <a:p>
            <a:r>
              <a:rPr lang="en-US" dirty="0"/>
              <a:t>Implication is that areas can “tip” in response to in/outmigration, changes in preferences, or increasing density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23" y="0"/>
            <a:ext cx="8686916" cy="68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20" y="0"/>
            <a:ext cx="8779075" cy="68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35" y="0"/>
            <a:ext cx="8080264" cy="68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Segregation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 have learned that modest preferences for similarity can lead to a large degree of observed segregation</a:t>
            </a:r>
          </a:p>
          <a:p>
            <a:pPr lvl="1"/>
            <a:r>
              <a:rPr lang="en-US" dirty="0"/>
              <a:t>We’ve also learned that whites had (have?) *more than* modest preferences to live apart from blacks </a:t>
            </a:r>
          </a:p>
          <a:p>
            <a:endParaRPr lang="en-US" dirty="0"/>
          </a:p>
          <a:p>
            <a:r>
              <a:rPr lang="en-US" dirty="0"/>
              <a:t>Initial segregation is hard to “undo” even with changes in preferences</a:t>
            </a:r>
          </a:p>
          <a:p>
            <a:pPr lvl="1"/>
            <a:r>
              <a:rPr lang="en-US" dirty="0"/>
              <a:t>Suggests that a decentralized solution is unlikely to work</a:t>
            </a:r>
          </a:p>
          <a:p>
            <a:pPr lvl="1"/>
            <a:r>
              <a:rPr lang="en-US" dirty="0"/>
              <a:t>Demographic change is the best (long-run) hope for undoing the effects of residential segregation</a:t>
            </a:r>
          </a:p>
          <a:p>
            <a:endParaRPr lang="en-US" dirty="0"/>
          </a:p>
          <a:p>
            <a:r>
              <a:rPr lang="en-US" dirty="0"/>
              <a:t>What is the impact of living in a segregated neighborhood?</a:t>
            </a:r>
          </a:p>
          <a:p>
            <a:endParaRPr lang="en-US" dirty="0"/>
          </a:p>
          <a:p>
            <a:r>
              <a:rPr lang="en-US" dirty="0"/>
              <a:t>How much does place matter?</a:t>
            </a:r>
          </a:p>
        </p:txBody>
      </p:sp>
    </p:spTree>
    <p:extLst>
      <p:ext uri="{BB962C8B-B14F-4D97-AF65-F5344CB8AC3E}">
        <p14:creationId xmlns:p14="http://schemas.microsoft.com/office/powerpoint/2010/main" val="3197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3E6896B-B29C-44E3-9610-221B74758374}"/>
              </a:ext>
            </a:extLst>
          </p:cNvPr>
          <p:cNvSpPr/>
          <p:nvPr/>
        </p:nvSpPr>
        <p:spPr>
          <a:xfrm>
            <a:off x="0" y="5617625"/>
            <a:ext cx="4781601" cy="12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41FAB-C377-422B-AB3D-CFE0D4231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1890" y="3277378"/>
            <a:ext cx="414041" cy="3558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F2FC5-AA62-4FE1-88B4-B7657AD7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00" y="685800"/>
            <a:ext cx="9457877" cy="583553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959" y="6550202"/>
            <a:ext cx="8839200" cy="292368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Note: Blue = More Upward Mobility, Red = Less Upward Mobility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9010207" y="3038539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8184927" y="4405546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533023" y="2685467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79614" y="917536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779279" y="3048427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645321" y="1343184"/>
            <a:ext cx="1942735" cy="1342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8108207" y="2700882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710" rIns="9107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8236673" y="1831553"/>
            <a:ext cx="499931" cy="825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2255751" y="3963028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763E7C-5605-4077-B57A-07D6E78AA69D}"/>
              </a:ext>
            </a:extLst>
          </p:cNvPr>
          <p:cNvSpPr>
            <a:spLocks noChangeAspect="1"/>
          </p:cNvSpPr>
          <p:nvPr/>
        </p:nvSpPr>
        <p:spPr>
          <a:xfrm>
            <a:off x="9404127" y="2514625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710" rIns="9107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78ACD9-F993-4B7F-9B11-BDDB98D3301C}"/>
              </a:ext>
            </a:extLst>
          </p:cNvPr>
          <p:cNvSpPr>
            <a:spLocks noChangeAspect="1"/>
          </p:cNvSpPr>
          <p:nvPr/>
        </p:nvSpPr>
        <p:spPr>
          <a:xfrm>
            <a:off x="6762527" y="2594379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66" tIns="45710" rIns="9106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52D4A0F-D03A-4DC0-B41A-2B6CDBB36463}"/>
              </a:ext>
            </a:extLst>
          </p:cNvPr>
          <p:cNvCxnSpPr>
            <a:cxnSpLocks/>
          </p:cNvCxnSpPr>
          <p:nvPr/>
        </p:nvCxnSpPr>
        <p:spPr>
          <a:xfrm flipH="1">
            <a:off x="6939645" y="1685559"/>
            <a:ext cx="499931" cy="853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775931" y="3347473"/>
            <a:ext cx="2209800" cy="338534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&gt; $44.8k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42364" y="4895132"/>
            <a:ext cx="2209800" cy="338534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$33.7k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22988" y="6465395"/>
            <a:ext cx="2209800" cy="338534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&lt; $26.8k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04492" y="4423466"/>
            <a:ext cx="1007841" cy="584757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Atlanta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$26.6k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66054" y="2830265"/>
            <a:ext cx="1836748" cy="584757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Washington DC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$33.9k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06688" y="2713037"/>
            <a:ext cx="1493605" cy="830993"/>
          </a:xfrm>
          <a:prstGeom prst="rect">
            <a:avLst/>
          </a:prstGeom>
        </p:spPr>
        <p:txBody>
          <a:bodyPr wrap="none" lIns="91086" tIns="45718" rIns="91086" bIns="45718">
            <a:spAutoFit/>
          </a:bodyPr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 Francisco</a:t>
            </a:r>
          </a:p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Bay Area</a:t>
            </a:r>
          </a:p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$37.2k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24677" y="861356"/>
            <a:ext cx="844387" cy="584757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Seattle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$35.2k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82976" y="999637"/>
            <a:ext cx="2209800" cy="338536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Salt Lake City $37.2k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08152" y="1246732"/>
            <a:ext cx="1244597" cy="584757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Cleveland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$29.4k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7513" y="3984528"/>
            <a:ext cx="1487691" cy="584757"/>
          </a:xfrm>
          <a:prstGeom prst="rect">
            <a:avLst/>
          </a:prstGeom>
          <a:noFill/>
        </p:spPr>
        <p:txBody>
          <a:bodyPr wrap="square" lIns="91066" tIns="45710" rIns="91066" bIns="45710" rtlCol="0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Angeles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$34.3k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3F34EC-7499-4316-8E59-A160202F95BF}"/>
              </a:ext>
            </a:extLst>
          </p:cNvPr>
          <p:cNvSpPr/>
          <p:nvPr/>
        </p:nvSpPr>
        <p:spPr>
          <a:xfrm>
            <a:off x="7213600" y="1084123"/>
            <a:ext cx="6096000" cy="615464"/>
          </a:xfrm>
          <a:prstGeom prst="rect">
            <a:avLst/>
          </a:prstGeom>
        </p:spPr>
        <p:txBody>
          <a:bodyPr lIns="121784" tIns="60892" rIns="121784" bIns="60892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Dubuque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$45.5k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012BAC-FDF3-473D-BC98-748C9DC3D7ED}"/>
              </a:ext>
            </a:extLst>
          </p:cNvPr>
          <p:cNvSpPr/>
          <p:nvPr/>
        </p:nvSpPr>
        <p:spPr>
          <a:xfrm>
            <a:off x="9712333" y="2452797"/>
            <a:ext cx="2195070" cy="369195"/>
          </a:xfrm>
          <a:prstGeom prst="rect">
            <a:avLst/>
          </a:prstGeom>
        </p:spPr>
        <p:txBody>
          <a:bodyPr wrap="none" lIns="121784" tIns="60892" rIns="121784" bIns="60892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York City $35.4k</a:t>
            </a:r>
          </a:p>
        </p:txBody>
      </p:sp>
      <p:sp>
        <p:nvSpPr>
          <p:cNvPr id="32" name="Rectangle 134"/>
          <p:cNvSpPr>
            <a:spLocks noChangeArrowheads="1"/>
          </p:cNvSpPr>
          <p:nvPr/>
        </p:nvSpPr>
        <p:spPr bwMode="auto">
          <a:xfrm>
            <a:off x="536112" y="98589"/>
            <a:ext cx="10922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8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Geography of Upward Mobility in the United States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1218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Household Income for Children with Parents Earning $27,000 (25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percentile)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B554AA-4D40-463D-B13A-EA407561DFF2}"/>
              </a:ext>
            </a:extLst>
          </p:cNvPr>
          <p:cNvSpPr>
            <a:spLocks noChangeAspect="1"/>
          </p:cNvSpPr>
          <p:nvPr/>
        </p:nvSpPr>
        <p:spPr>
          <a:xfrm>
            <a:off x="9725861" y="2181600"/>
            <a:ext cx="146276" cy="1410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710" rIns="91076" bIns="45710" rtlCol="0" anchor="ctr"/>
          <a:lstStyle/>
          <a:p>
            <a:pPr marL="0" marR="0" lvl="0" indent="0" algn="ctr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DA0F46-7971-4188-9642-4729FE0D243B}"/>
              </a:ext>
            </a:extLst>
          </p:cNvPr>
          <p:cNvSpPr/>
          <p:nvPr/>
        </p:nvSpPr>
        <p:spPr>
          <a:xfrm>
            <a:off x="9896744" y="2014290"/>
            <a:ext cx="1557203" cy="369195"/>
          </a:xfrm>
          <a:prstGeom prst="rect">
            <a:avLst/>
          </a:prstGeom>
        </p:spPr>
        <p:txBody>
          <a:bodyPr wrap="none" lIns="121784" tIns="60892" rIns="121784" bIns="60892">
            <a:spAutoFit/>
          </a:bodyPr>
          <a:lstStyle/>
          <a:p>
            <a:pPr marL="0" marR="0" lvl="0" indent="0" algn="l" defTabSz="12186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Boston $36.8k</a:t>
            </a:r>
          </a:p>
        </p:txBody>
      </p:sp>
    </p:spTree>
    <p:extLst>
      <p:ext uri="{BB962C8B-B14F-4D97-AF65-F5344CB8AC3E}">
        <p14:creationId xmlns:p14="http://schemas.microsoft.com/office/powerpoint/2010/main" val="214995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6EC486-5B5D-4925-BD08-D2EB5ECF5589}"/>
              </a:ext>
            </a:extLst>
          </p:cNvPr>
          <p:cNvSpPr/>
          <p:nvPr/>
        </p:nvSpPr>
        <p:spPr>
          <a:xfrm>
            <a:off x="0" y="5617625"/>
            <a:ext cx="4781601" cy="12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5E5828-3059-4F9D-A866-FF191FD6BF7B}"/>
              </a:ext>
            </a:extLst>
          </p:cNvPr>
          <p:cNvGrpSpPr/>
          <p:nvPr/>
        </p:nvGrpSpPr>
        <p:grpSpPr>
          <a:xfrm>
            <a:off x="466725" y="624701"/>
            <a:ext cx="10277475" cy="6105525"/>
            <a:chOff x="0" y="242537"/>
            <a:chExt cx="10831351" cy="66154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4C7FD4-1EF4-4871-BBA4-107FA623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10" y="242537"/>
              <a:ext cx="9509541" cy="64146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46BEA-54B6-4373-AE4C-4C23D0363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778"/>
            <a:stretch/>
          </p:blipFill>
          <p:spPr>
            <a:xfrm rot="16200000">
              <a:off x="-1670017" y="4119303"/>
              <a:ext cx="4408714" cy="1068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FC36FC-343D-4184-A4C9-DE0E44058F37}"/>
                </a:ext>
              </a:extLst>
            </p:cNvPr>
            <p:cNvSpPr txBox="1"/>
            <p:nvPr/>
          </p:nvSpPr>
          <p:spPr>
            <a:xfrm>
              <a:off x="907360" y="6083765"/>
              <a:ext cx="3893240" cy="366826"/>
            </a:xfrm>
            <a:prstGeom prst="rect">
              <a:avLst/>
            </a:prstGeom>
            <a:noFill/>
          </p:spPr>
          <p:txBody>
            <a:bodyPr wrap="square" lIns="91404" tIns="45718" rIns="91404" bIns="4571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&lt; 27.5 </a:t>
              </a:r>
              <a:r>
                <a:rPr kumimoji="0" lang="en-US" sz="16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$18k)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F924B7-4FA5-4DAA-B1B1-C14540D2DFFD}"/>
                </a:ext>
              </a:extLst>
            </p:cNvPr>
            <p:cNvSpPr txBox="1"/>
            <p:nvPr/>
          </p:nvSpPr>
          <p:spPr>
            <a:xfrm>
              <a:off x="1014592" y="4484368"/>
              <a:ext cx="4614683" cy="366826"/>
            </a:xfrm>
            <a:prstGeom prst="rect">
              <a:avLst/>
            </a:prstGeom>
            <a:noFill/>
          </p:spPr>
          <p:txBody>
            <a:bodyPr wrap="square" lIns="91404" tIns="45718" rIns="91404" bIns="4571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43.7 ($35k)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B7E8DD-5038-4B07-8B7E-620B2425F6AA}"/>
                </a:ext>
              </a:extLst>
            </p:cNvPr>
            <p:cNvSpPr txBox="1"/>
            <p:nvPr/>
          </p:nvSpPr>
          <p:spPr>
            <a:xfrm>
              <a:off x="913771" y="2882722"/>
              <a:ext cx="4324979" cy="366826"/>
            </a:xfrm>
            <a:prstGeom prst="rect">
              <a:avLst/>
            </a:prstGeom>
            <a:noFill/>
          </p:spPr>
          <p:txBody>
            <a:bodyPr wrap="square" lIns="91404" tIns="45718" rIns="91404" bIns="45718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&gt; 59.4 </a:t>
              </a:r>
              <a:r>
                <a:rPr kumimoji="0" lang="en-US" sz="16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$</a:t>
              </a:r>
              <a:r>
                <a:rPr lang="en-US" sz="16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55k)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34">
            <a:extLst>
              <a:ext uri="{FF2B5EF4-FFF2-40B4-BE49-F238E27FC236}">
                <a16:creationId xmlns:a16="http://schemas.microsoft.com/office/drawing/2014/main" id="{938B7F38-5B6E-4442-B125-9476319B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27774"/>
            <a:ext cx="11734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Mean Household Income for Children in Los Angeles with Parents Earning $27,000</a:t>
            </a:r>
            <a:r>
              <a:rPr kumimoji="0" lang="en-US" sz="19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(25</a:t>
            </a:r>
            <a:r>
              <a:rPr kumimoji="0" lang="en-US" sz="19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percentile)</a:t>
            </a:r>
          </a:p>
        </p:txBody>
      </p:sp>
    </p:spTree>
    <p:extLst>
      <p:ext uri="{BB962C8B-B14F-4D97-AF65-F5344CB8AC3E}">
        <p14:creationId xmlns:p14="http://schemas.microsoft.com/office/powerpoint/2010/main" val="270470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7226" y="1181100"/>
          <a:ext cx="7976069" cy="3543300"/>
        </p:xfrm>
        <a:graphic>
          <a:graphicData uri="http://schemas.openxmlformats.org/drawingml/2006/table">
            <a:tbl>
              <a:tblPr/>
              <a:tblGrid>
                <a:gridCol w="170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Upward Mobility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CZ Name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6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25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100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 – </a:t>
                      </a:r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P(Child in Q5|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 in Q1)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Salt Lake City, 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Pittsburgh, 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Jose,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Boston, MA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Francisco,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 Diego, 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Manchester, NH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Minneapolis, MN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Newark, NJ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York, NY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262"/>
          <p:cNvSpPr>
            <a:spLocks noChangeArrowheads="1"/>
          </p:cNvSpPr>
          <p:nvPr/>
        </p:nvSpPr>
        <p:spPr bwMode="auto">
          <a:xfrm>
            <a:off x="3160036" y="301824"/>
            <a:ext cx="5871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Highest Absolute Mobility In The 50 Largest CZs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7" y="-1"/>
            <a:ext cx="10933611" cy="6856505"/>
          </a:xfrm>
        </p:spPr>
      </p:pic>
    </p:spTree>
    <p:extLst>
      <p:ext uri="{BB962C8B-B14F-4D97-AF65-F5344CB8AC3E}">
        <p14:creationId xmlns:p14="http://schemas.microsoft.com/office/powerpoint/2010/main" val="415372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057224" y="1181100"/>
          <a:ext cx="7976070" cy="3543300"/>
        </p:xfrm>
        <a:graphic>
          <a:graphicData uri="http://schemas.openxmlformats.org/drawingml/2006/table">
            <a:tbl>
              <a:tblPr/>
              <a:tblGrid>
                <a:gridCol w="1703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Upward Mobility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CZ Name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6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25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100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 – </a:t>
                      </a:r>
                      <a:r>
                        <a:rPr lang="en-US" sz="1800" i="1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Y</a:t>
                      </a:r>
                      <a:r>
                        <a:rPr lang="en-US" sz="1800" baseline="-25000" dirty="0">
                          <a:solidFill>
                            <a:prstClr val="black"/>
                          </a:solidFill>
                          <a:latin typeface="Cambria Math" pitchFamily="18" charset="0"/>
                          <a:ea typeface="Cambria Math" pitchFamily="18" charset="0"/>
                          <a:cs typeface="Arial" pitchFamily="34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P(Child in Q5|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 in Q1)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Nashville, TN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Orleans, 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Cincinnati, OH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Columbus, OH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Jacksonville, FL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Detroit, 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Indianapolis, 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Raleigh, 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Atlanta, 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Charlotte, NC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262"/>
          <p:cNvSpPr>
            <a:spLocks noChangeArrowheads="1"/>
          </p:cNvSpPr>
          <p:nvPr/>
        </p:nvSpPr>
        <p:spPr bwMode="auto">
          <a:xfrm>
            <a:off x="3188890" y="301824"/>
            <a:ext cx="5814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Lowest Absolute Mobility In The 50 Largest CZs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3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AutoShape 3">
            <a:extLst>
              <a:ext uri="{FF2B5EF4-FFF2-40B4-BE49-F238E27FC236}">
                <a16:creationId xmlns:a16="http://schemas.microsoft.com/office/drawing/2014/main" id="{C81DB9FB-4362-4A9A-B5E7-602B5E26FD6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81125" y="0"/>
            <a:ext cx="942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1" name="Rectangle 5">
            <a:extLst>
              <a:ext uri="{FF2B5EF4-FFF2-40B4-BE49-F238E27FC236}">
                <a16:creationId xmlns:a16="http://schemas.microsoft.com/office/drawing/2014/main" id="{C540AF74-C1DC-450E-B36E-9DB1B8DB9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5" y="-6350"/>
            <a:ext cx="9442450" cy="6870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2" name="Rectangle 6">
            <a:extLst>
              <a:ext uri="{FF2B5EF4-FFF2-40B4-BE49-F238E27FC236}">
                <a16:creationId xmlns:a16="http://schemas.microsoft.com/office/drawing/2014/main" id="{52339A09-1ECB-4194-B0FF-4F14B51D5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0"/>
            <a:ext cx="9423400" cy="685165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7">
            <a:extLst>
              <a:ext uri="{FF2B5EF4-FFF2-40B4-BE49-F238E27FC236}">
                <a16:creationId xmlns:a16="http://schemas.microsoft.com/office/drawing/2014/main" id="{2CBA82A0-4C78-4950-B0EF-E4A041A05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954088"/>
            <a:ext cx="8361363" cy="47545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4" name="Line 8">
            <a:extLst>
              <a:ext uri="{FF2B5EF4-FFF2-40B4-BE49-F238E27FC236}">
                <a16:creationId xmlns:a16="http://schemas.microsoft.com/office/drawing/2014/main" id="{CDBCB6F8-4DDF-41FA-9AB6-0EE036310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500062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5" name="Line 9">
            <a:extLst>
              <a:ext uri="{FF2B5EF4-FFF2-40B4-BE49-F238E27FC236}">
                <a16:creationId xmlns:a16="http://schemas.microsoft.com/office/drawing/2014/main" id="{0EC2E6F1-67DF-4DB5-AA9C-9EB01BFE2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425767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6" name="Line 10">
            <a:extLst>
              <a:ext uri="{FF2B5EF4-FFF2-40B4-BE49-F238E27FC236}">
                <a16:creationId xmlns:a16="http://schemas.microsoft.com/office/drawing/2014/main" id="{E1FC1787-C9A2-47DF-BFAD-7632FF439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351472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7" name="Line 11">
            <a:extLst>
              <a:ext uri="{FF2B5EF4-FFF2-40B4-BE49-F238E27FC236}">
                <a16:creationId xmlns:a16="http://schemas.microsoft.com/office/drawing/2014/main" id="{35D0CCB1-F67E-4D3D-900E-D2797F516F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277177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8" name="Line 12">
            <a:extLst>
              <a:ext uri="{FF2B5EF4-FFF2-40B4-BE49-F238E27FC236}">
                <a16:creationId xmlns:a16="http://schemas.microsoft.com/office/drawing/2014/main" id="{E8477E1C-ADBD-4705-A4E0-B4225E7D6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203517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99" name="Line 13">
            <a:extLst>
              <a:ext uri="{FF2B5EF4-FFF2-40B4-BE49-F238E27FC236}">
                <a16:creationId xmlns:a16="http://schemas.microsoft.com/office/drawing/2014/main" id="{E84CF42F-5BC6-4D78-84E1-6CA8BB261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1292225"/>
            <a:ext cx="8361363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00" name="Line 14">
            <a:extLst>
              <a:ext uri="{FF2B5EF4-FFF2-40B4-BE49-F238E27FC236}">
                <a16:creationId xmlns:a16="http://schemas.microsoft.com/office/drawing/2014/main" id="{1A6DB370-DC3B-4059-9EC1-4D1DFA11C3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5572125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01" name="Line 15">
            <a:extLst>
              <a:ext uri="{FF2B5EF4-FFF2-40B4-BE49-F238E27FC236}">
                <a16:creationId xmlns:a16="http://schemas.microsoft.com/office/drawing/2014/main" id="{ED812016-6260-4F03-B2F3-7E422ABA8C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5365750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2" name="Line 16">
            <a:extLst>
              <a:ext uri="{FF2B5EF4-FFF2-40B4-BE49-F238E27FC236}">
                <a16:creationId xmlns:a16="http://schemas.microsoft.com/office/drawing/2014/main" id="{181E6033-7E4C-4D9F-9060-7DB8BADD76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5160963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3" name="Line 17">
            <a:extLst>
              <a:ext uri="{FF2B5EF4-FFF2-40B4-BE49-F238E27FC236}">
                <a16:creationId xmlns:a16="http://schemas.microsoft.com/office/drawing/2014/main" id="{7ABCA3A0-005E-4BAB-A0D3-72D8D078D5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954588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8" name="Line 18">
            <a:extLst>
              <a:ext uri="{FF2B5EF4-FFF2-40B4-BE49-F238E27FC236}">
                <a16:creationId xmlns:a16="http://schemas.microsoft.com/office/drawing/2014/main" id="{84544100-72CD-44AE-9E62-87FDB2653E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749800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9" name="Line 19">
            <a:extLst>
              <a:ext uri="{FF2B5EF4-FFF2-40B4-BE49-F238E27FC236}">
                <a16:creationId xmlns:a16="http://schemas.microsoft.com/office/drawing/2014/main" id="{5AD5CEB0-7199-4D19-ABEF-5360C3CC3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543425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0" name="Line 20">
            <a:extLst>
              <a:ext uri="{FF2B5EF4-FFF2-40B4-BE49-F238E27FC236}">
                <a16:creationId xmlns:a16="http://schemas.microsoft.com/office/drawing/2014/main" id="{4EE27039-E54E-4480-9B05-9742DC9625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337050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" name="Line 21">
            <a:extLst>
              <a:ext uri="{FF2B5EF4-FFF2-40B4-BE49-F238E27FC236}">
                <a16:creationId xmlns:a16="http://schemas.microsoft.com/office/drawing/2014/main" id="{A8048C6B-F438-4C55-BCC1-A92D1025D7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4132263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2" name="Line 22">
            <a:extLst>
              <a:ext uri="{FF2B5EF4-FFF2-40B4-BE49-F238E27FC236}">
                <a16:creationId xmlns:a16="http://schemas.microsoft.com/office/drawing/2014/main" id="{11AFAA18-7882-4E53-9ADC-E3C39652CF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925888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3" name="Line 23">
            <a:extLst>
              <a:ext uri="{FF2B5EF4-FFF2-40B4-BE49-F238E27FC236}">
                <a16:creationId xmlns:a16="http://schemas.microsoft.com/office/drawing/2014/main" id="{32AB3A5D-A8A6-47D4-B1C1-1634E117B1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721100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4" name="Line 24">
            <a:extLst>
              <a:ext uri="{FF2B5EF4-FFF2-40B4-BE49-F238E27FC236}">
                <a16:creationId xmlns:a16="http://schemas.microsoft.com/office/drawing/2014/main" id="{D213870C-7997-4826-B4FB-5B14BF9235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514725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5" name="Line 25">
            <a:extLst>
              <a:ext uri="{FF2B5EF4-FFF2-40B4-BE49-F238E27FC236}">
                <a16:creationId xmlns:a16="http://schemas.microsoft.com/office/drawing/2014/main" id="{85DFAC18-4C37-4D4E-B67C-48129FC8E3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308350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6" name="Line 26">
            <a:extLst>
              <a:ext uri="{FF2B5EF4-FFF2-40B4-BE49-F238E27FC236}">
                <a16:creationId xmlns:a16="http://schemas.microsoft.com/office/drawing/2014/main" id="{E34A5A91-F32B-473E-A307-0DA8285FEB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3103563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Line 27">
            <a:extLst>
              <a:ext uri="{FF2B5EF4-FFF2-40B4-BE49-F238E27FC236}">
                <a16:creationId xmlns:a16="http://schemas.microsoft.com/office/drawing/2014/main" id="{1DC8E2CA-C544-4E1C-BF23-234304A3CC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2897188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Line 28">
            <a:extLst>
              <a:ext uri="{FF2B5EF4-FFF2-40B4-BE49-F238E27FC236}">
                <a16:creationId xmlns:a16="http://schemas.microsoft.com/office/drawing/2014/main" id="{04F954E8-4E0D-41DE-AA50-5B9FB543F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2692400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Line 29">
            <a:extLst>
              <a:ext uri="{FF2B5EF4-FFF2-40B4-BE49-F238E27FC236}">
                <a16:creationId xmlns:a16="http://schemas.microsoft.com/office/drawing/2014/main" id="{6C78CE42-C92E-4D53-A3AC-644C3B6F9E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2486025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Line 30">
            <a:extLst>
              <a:ext uri="{FF2B5EF4-FFF2-40B4-BE49-F238E27FC236}">
                <a16:creationId xmlns:a16="http://schemas.microsoft.com/office/drawing/2014/main" id="{F1FCC192-6DF8-42DD-8FE9-A7B8215ABC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2279650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Line 31">
            <a:extLst>
              <a:ext uri="{FF2B5EF4-FFF2-40B4-BE49-F238E27FC236}">
                <a16:creationId xmlns:a16="http://schemas.microsoft.com/office/drawing/2014/main" id="{61E714CC-D871-4998-B322-9F2BB5E9ED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2074863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Line 32">
            <a:extLst>
              <a:ext uri="{FF2B5EF4-FFF2-40B4-BE49-F238E27FC236}">
                <a16:creationId xmlns:a16="http://schemas.microsoft.com/office/drawing/2014/main" id="{E106006D-26FC-4A93-8D20-DBCEA153B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868488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Line 33">
            <a:extLst>
              <a:ext uri="{FF2B5EF4-FFF2-40B4-BE49-F238E27FC236}">
                <a16:creationId xmlns:a16="http://schemas.microsoft.com/office/drawing/2014/main" id="{F32AC4D8-A409-42F1-8CA2-F3DF149977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663700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Line 34">
            <a:extLst>
              <a:ext uri="{FF2B5EF4-FFF2-40B4-BE49-F238E27FC236}">
                <a16:creationId xmlns:a16="http://schemas.microsoft.com/office/drawing/2014/main" id="{7926ECB4-C92E-4A2A-A5CC-9BECAE149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457325"/>
            <a:ext cx="0" cy="13652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Line 35">
            <a:extLst>
              <a:ext uri="{FF2B5EF4-FFF2-40B4-BE49-F238E27FC236}">
                <a16:creationId xmlns:a16="http://schemas.microsoft.com/office/drawing/2014/main" id="{E548126B-6DC0-4FB3-8175-384FFBBAD8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257300"/>
            <a:ext cx="0" cy="13176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Line 36">
            <a:extLst>
              <a:ext uri="{FF2B5EF4-FFF2-40B4-BE49-F238E27FC236}">
                <a16:creationId xmlns:a16="http://schemas.microsoft.com/office/drawing/2014/main" id="{1152128F-1922-400E-944D-9FA555E9B4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1050925"/>
            <a:ext cx="0" cy="138113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Line 37">
            <a:extLst>
              <a:ext uri="{FF2B5EF4-FFF2-40B4-BE49-F238E27FC236}">
                <a16:creationId xmlns:a16="http://schemas.microsoft.com/office/drawing/2014/main" id="{C3E1E97E-B848-4F31-A01E-EE271923A7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4600" y="954088"/>
            <a:ext cx="0" cy="28575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Line 38">
            <a:extLst>
              <a:ext uri="{FF2B5EF4-FFF2-40B4-BE49-F238E27FC236}">
                <a16:creationId xmlns:a16="http://schemas.microsoft.com/office/drawing/2014/main" id="{FEC0A9AE-222E-46DA-83AE-63302A5AC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38" name="Line 39">
            <a:extLst>
              <a:ext uri="{FF2B5EF4-FFF2-40B4-BE49-F238E27FC236}">
                <a16:creationId xmlns:a16="http://schemas.microsoft.com/office/drawing/2014/main" id="{70047773-3F4E-44D9-963E-205A1C341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475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39" name="Line 40">
            <a:extLst>
              <a:ext uri="{FF2B5EF4-FFF2-40B4-BE49-F238E27FC236}">
                <a16:creationId xmlns:a16="http://schemas.microsoft.com/office/drawing/2014/main" id="{401DFA2A-FCE5-45C6-808A-CCB0AE687C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9538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Line 41">
            <a:extLst>
              <a:ext uri="{FF2B5EF4-FFF2-40B4-BE49-F238E27FC236}">
                <a16:creationId xmlns:a16="http://schemas.microsoft.com/office/drawing/2014/main" id="{A9206FEE-EEB5-45BE-8E1E-CCB63028F4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Line 42">
            <a:extLst>
              <a:ext uri="{FF2B5EF4-FFF2-40B4-BE49-F238E27FC236}">
                <a16:creationId xmlns:a16="http://schemas.microsoft.com/office/drawing/2014/main" id="{69DD355F-6366-446B-B518-3C1874055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0700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Line 43">
            <a:extLst>
              <a:ext uri="{FF2B5EF4-FFF2-40B4-BE49-F238E27FC236}">
                <a16:creationId xmlns:a16="http://schemas.microsoft.com/office/drawing/2014/main" id="{E314E759-36A9-4AFB-83AE-5D4EF231F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70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Line 44">
            <a:extLst>
              <a:ext uri="{FF2B5EF4-FFF2-40B4-BE49-F238E27FC236}">
                <a16:creationId xmlns:a16="http://schemas.microsoft.com/office/drawing/2014/main" id="{BB56687E-AEDA-4AF6-9C58-FC845BBD19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Line 45">
            <a:extLst>
              <a:ext uri="{FF2B5EF4-FFF2-40B4-BE49-F238E27FC236}">
                <a16:creationId xmlns:a16="http://schemas.microsoft.com/office/drawing/2014/main" id="{0B4B1ED9-B377-495C-A23A-6B897C8BB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8238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Line 46">
            <a:extLst>
              <a:ext uri="{FF2B5EF4-FFF2-40B4-BE49-F238E27FC236}">
                <a16:creationId xmlns:a16="http://schemas.microsoft.com/office/drawing/2014/main" id="{E6678AE3-50E4-4518-AE97-CACC30AB2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13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Line 47">
            <a:extLst>
              <a:ext uri="{FF2B5EF4-FFF2-40B4-BE49-F238E27FC236}">
                <a16:creationId xmlns:a16="http://schemas.microsoft.com/office/drawing/2014/main" id="{E5F78015-5D52-4C6F-B084-63CB4EDEF4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Line 48">
            <a:extLst>
              <a:ext uri="{FF2B5EF4-FFF2-40B4-BE49-F238E27FC236}">
                <a16:creationId xmlns:a16="http://schemas.microsoft.com/office/drawing/2014/main" id="{C436E2B5-CB56-40EE-A5AB-B3AB2AE45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Line 49">
            <a:extLst>
              <a:ext uri="{FF2B5EF4-FFF2-40B4-BE49-F238E27FC236}">
                <a16:creationId xmlns:a16="http://schemas.microsoft.com/office/drawing/2014/main" id="{43007AA8-91A8-43A8-BA27-AB459562C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215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Line 50">
            <a:extLst>
              <a:ext uri="{FF2B5EF4-FFF2-40B4-BE49-F238E27FC236}">
                <a16:creationId xmlns:a16="http://schemas.microsoft.com/office/drawing/2014/main" id="{823E98D3-CB8F-45C2-A086-FB14D1825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Line 51">
            <a:extLst>
              <a:ext uri="{FF2B5EF4-FFF2-40B4-BE49-F238E27FC236}">
                <a16:creationId xmlns:a16="http://schemas.microsoft.com/office/drawing/2014/main" id="{78387069-3126-4F7C-ACE1-0E9B99FF2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3313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Line 52">
            <a:extLst>
              <a:ext uri="{FF2B5EF4-FFF2-40B4-BE49-F238E27FC236}">
                <a16:creationId xmlns:a16="http://schemas.microsoft.com/office/drawing/2014/main" id="{CFDEABC6-AB1F-416E-AB75-F36B7AA1C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8100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Line 53">
            <a:extLst>
              <a:ext uri="{FF2B5EF4-FFF2-40B4-BE49-F238E27FC236}">
                <a16:creationId xmlns:a16="http://schemas.microsoft.com/office/drawing/2014/main" id="{48530196-252C-40D2-A5A6-694513835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44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Line 54">
            <a:extLst>
              <a:ext uri="{FF2B5EF4-FFF2-40B4-BE49-F238E27FC236}">
                <a16:creationId xmlns:a16="http://schemas.microsoft.com/office/drawing/2014/main" id="{C6B4381E-A64E-41F9-B5CA-A01A3C0DAC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85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Line 55">
            <a:extLst>
              <a:ext uri="{FF2B5EF4-FFF2-40B4-BE49-F238E27FC236}">
                <a16:creationId xmlns:a16="http://schemas.microsoft.com/office/drawing/2014/main" id="{1CC4B94C-A5B9-4DE0-9773-A1E42E78F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Line 56">
            <a:extLst>
              <a:ext uri="{FF2B5EF4-FFF2-40B4-BE49-F238E27FC236}">
                <a16:creationId xmlns:a16="http://schemas.microsoft.com/office/drawing/2014/main" id="{48807AD0-E163-4E18-A934-0C51D3133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2013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Line 57">
            <a:extLst>
              <a:ext uri="{FF2B5EF4-FFF2-40B4-BE49-F238E27FC236}">
                <a16:creationId xmlns:a16="http://schemas.microsoft.com/office/drawing/2014/main" id="{DFC87FD1-B05B-4854-82A4-AE5F75738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6800" y="3332163"/>
            <a:ext cx="13176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Line 58">
            <a:extLst>
              <a:ext uri="{FF2B5EF4-FFF2-40B4-BE49-F238E27FC236}">
                <a16:creationId xmlns:a16="http://schemas.microsoft.com/office/drawing/2014/main" id="{16AB7EA1-F336-4AAB-AC76-72B193C4C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6825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Line 59">
            <a:extLst>
              <a:ext uri="{FF2B5EF4-FFF2-40B4-BE49-F238E27FC236}">
                <a16:creationId xmlns:a16="http://schemas.microsoft.com/office/drawing/2014/main" id="{C7632273-AE69-45D1-A918-5F904B097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Line 60">
            <a:extLst>
              <a:ext uri="{FF2B5EF4-FFF2-40B4-BE49-F238E27FC236}">
                <a16:creationId xmlns:a16="http://schemas.microsoft.com/office/drawing/2014/main" id="{4D7D1499-A792-41C5-8136-82FF11E0D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5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Line 61">
            <a:extLst>
              <a:ext uri="{FF2B5EF4-FFF2-40B4-BE49-F238E27FC236}">
                <a16:creationId xmlns:a16="http://schemas.microsoft.com/office/drawing/2014/main" id="{66411B38-129D-4B15-99FC-7378B083F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4363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Line 62">
            <a:extLst>
              <a:ext uri="{FF2B5EF4-FFF2-40B4-BE49-F238E27FC236}">
                <a16:creationId xmlns:a16="http://schemas.microsoft.com/office/drawing/2014/main" id="{8DBB7833-FDC8-4947-8B23-BA1791144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0738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Line 63">
            <a:extLst>
              <a:ext uri="{FF2B5EF4-FFF2-40B4-BE49-F238E27FC236}">
                <a16:creationId xmlns:a16="http://schemas.microsoft.com/office/drawing/2014/main" id="{C5DBC010-334D-4C41-B879-20BA489D9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5525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Line 64">
            <a:extLst>
              <a:ext uri="{FF2B5EF4-FFF2-40B4-BE49-F238E27FC236}">
                <a16:creationId xmlns:a16="http://schemas.microsoft.com/office/drawing/2014/main" id="{C102CEFA-2BFA-4F13-B2C7-314FC67CC4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190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Line 65">
            <a:extLst>
              <a:ext uri="{FF2B5EF4-FFF2-40B4-BE49-F238E27FC236}">
                <a16:creationId xmlns:a16="http://schemas.microsoft.com/office/drawing/2014/main" id="{BDE20408-BA98-46F2-9124-94D8FE7B9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82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Line 66">
            <a:extLst>
              <a:ext uri="{FF2B5EF4-FFF2-40B4-BE49-F238E27FC236}">
                <a16:creationId xmlns:a16="http://schemas.microsoft.com/office/drawing/2014/main" id="{91703048-9025-4483-9287-E0DF044BA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3063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Line 67">
            <a:extLst>
              <a:ext uri="{FF2B5EF4-FFF2-40B4-BE49-F238E27FC236}">
                <a16:creationId xmlns:a16="http://schemas.microsoft.com/office/drawing/2014/main" id="{7003A13D-DC81-418C-A033-AF022015F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Line 68">
            <a:extLst>
              <a:ext uri="{FF2B5EF4-FFF2-40B4-BE49-F238E27FC236}">
                <a16:creationId xmlns:a16="http://schemas.microsoft.com/office/drawing/2014/main" id="{2150DD18-04BA-423B-AA9A-FCDB456C8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4225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Line 69">
            <a:extLst>
              <a:ext uri="{FF2B5EF4-FFF2-40B4-BE49-F238E27FC236}">
                <a16:creationId xmlns:a16="http://schemas.microsoft.com/office/drawing/2014/main" id="{82B0B004-0D83-45D1-BF4A-D03E6114F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Line 70">
            <a:extLst>
              <a:ext uri="{FF2B5EF4-FFF2-40B4-BE49-F238E27FC236}">
                <a16:creationId xmlns:a16="http://schemas.microsoft.com/office/drawing/2014/main" id="{4A2B3481-CBC3-4BE3-B273-D9E3FA42C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69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Line 71">
            <a:extLst>
              <a:ext uri="{FF2B5EF4-FFF2-40B4-BE49-F238E27FC236}">
                <a16:creationId xmlns:a16="http://schemas.microsoft.com/office/drawing/2014/main" id="{B7BF150D-CAFA-40D7-AD64-7855FB271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1763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Line 72">
            <a:extLst>
              <a:ext uri="{FF2B5EF4-FFF2-40B4-BE49-F238E27FC236}">
                <a16:creationId xmlns:a16="http://schemas.microsoft.com/office/drawing/2014/main" id="{2E720B54-B558-4267-AC20-BF559E7BB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8138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Line 73">
            <a:extLst>
              <a:ext uri="{FF2B5EF4-FFF2-40B4-BE49-F238E27FC236}">
                <a16:creationId xmlns:a16="http://schemas.microsoft.com/office/drawing/2014/main" id="{D7C344BB-8096-4F69-97EA-AD9084C44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2925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Line 74">
            <a:extLst>
              <a:ext uri="{FF2B5EF4-FFF2-40B4-BE49-F238E27FC236}">
                <a16:creationId xmlns:a16="http://schemas.microsoft.com/office/drawing/2014/main" id="{D2D43ABC-EFA5-43E3-B685-AF966AA05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9300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Line 75">
            <a:extLst>
              <a:ext uri="{FF2B5EF4-FFF2-40B4-BE49-F238E27FC236}">
                <a16:creationId xmlns:a16="http://schemas.microsoft.com/office/drawing/2014/main" id="{842ACC03-D619-4DE5-8F81-9EE745E88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5675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Line 76">
            <a:extLst>
              <a:ext uri="{FF2B5EF4-FFF2-40B4-BE49-F238E27FC236}">
                <a16:creationId xmlns:a16="http://schemas.microsoft.com/office/drawing/2014/main" id="{8719F7D1-E981-4CED-9C97-15F3D9E0C9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463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Line 77">
            <a:extLst>
              <a:ext uri="{FF2B5EF4-FFF2-40B4-BE49-F238E27FC236}">
                <a16:creationId xmlns:a16="http://schemas.microsoft.com/office/drawing/2014/main" id="{B2064740-75F5-49C0-B68B-B0449EEF8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56838" y="3332163"/>
            <a:ext cx="136525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Line 78">
            <a:extLst>
              <a:ext uri="{FF2B5EF4-FFF2-40B4-BE49-F238E27FC236}">
                <a16:creationId xmlns:a16="http://schemas.microsoft.com/office/drawing/2014/main" id="{5824EFBA-135E-4CD6-BCA2-9A9AC7912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61625" y="3332163"/>
            <a:ext cx="138113" cy="0"/>
          </a:xfrm>
          <a:prstGeom prst="line">
            <a:avLst/>
          </a:prstGeom>
          <a:noFill/>
          <a:ln w="11113">
            <a:solidFill>
              <a:srgbClr val="C1053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Oval 79">
            <a:extLst>
              <a:ext uri="{FF2B5EF4-FFF2-40B4-BE49-F238E27FC236}">
                <a16:creationId xmlns:a16="http://schemas.microsoft.com/office/drawing/2014/main" id="{0FAA38F8-BD38-4DB9-9CBA-64FF3B0E4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288" y="2320925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Rectangle 80">
            <a:extLst>
              <a:ext uri="{FF2B5EF4-FFF2-40B4-BE49-F238E27FC236}">
                <a16:creationId xmlns:a16="http://schemas.microsoft.com/office/drawing/2014/main" id="{35A7CE83-9F60-4DF8-908F-C68A602E0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2286000"/>
            <a:ext cx="1115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Los Angeles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80" name="Oval 81">
            <a:extLst>
              <a:ext uri="{FF2B5EF4-FFF2-40B4-BE49-F238E27FC236}">
                <a16:creationId xmlns:a16="http://schemas.microsoft.com/office/drawing/2014/main" id="{AE867549-D775-4BDE-89C7-04938D582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965325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Rectangle 82">
            <a:extLst>
              <a:ext uri="{FF2B5EF4-FFF2-40B4-BE49-F238E27FC236}">
                <a16:creationId xmlns:a16="http://schemas.microsoft.com/office/drawing/2014/main" id="{C2405DDB-B800-4333-9D12-113114D0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1936750"/>
            <a:ext cx="8654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New York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82" name="Oval 83">
            <a:extLst>
              <a:ext uri="{FF2B5EF4-FFF2-40B4-BE49-F238E27FC236}">
                <a16:creationId xmlns:a16="http://schemas.microsoft.com/office/drawing/2014/main" id="{AEF2BC94-AAC3-4D46-8C97-2FD37886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38" y="3400425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Rectangle 84">
            <a:extLst>
              <a:ext uri="{FF2B5EF4-FFF2-40B4-BE49-F238E27FC236}">
                <a16:creationId xmlns:a16="http://schemas.microsoft.com/office/drawing/2014/main" id="{05AF0235-BEC8-4A08-A107-3CE9BDC6E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3365500"/>
            <a:ext cx="11124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Philadelphia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84" name="Oval 85">
            <a:extLst>
              <a:ext uri="{FF2B5EF4-FFF2-40B4-BE49-F238E27FC236}">
                <a16:creationId xmlns:a16="http://schemas.microsoft.com/office/drawing/2014/main" id="{FE3B8E46-75A4-4BD3-B43C-CD2AF4C3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1492250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Rectangle 86">
            <a:extLst>
              <a:ext uri="{FF2B5EF4-FFF2-40B4-BE49-F238E27FC236}">
                <a16:creationId xmlns:a16="http://schemas.microsoft.com/office/drawing/2014/main" id="{7A9E5CAC-BAC1-4AEC-A175-396138C67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463675"/>
            <a:ext cx="6524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latin typeface="Calibri" panose="020F0502020204030204" pitchFamily="34" charset="0"/>
              </a:rPr>
              <a:t>Boston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6" name="Oval 87">
            <a:extLst>
              <a:ext uri="{FF2B5EF4-FFF2-40B4-BE49-F238E27FC236}">
                <a16:creationId xmlns:a16="http://schemas.microsoft.com/office/drawing/2014/main" id="{F8A3E7A9-3F4C-4478-9A7F-BA063A76A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36048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7" name="Rectangle 88">
            <a:extLst>
              <a:ext uri="{FF2B5EF4-FFF2-40B4-BE49-F238E27FC236}">
                <a16:creationId xmlns:a16="http://schemas.microsoft.com/office/drawing/2014/main" id="{E819D850-6E50-4934-BAE2-6E070351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1331913"/>
            <a:ext cx="13096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San Francisco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88" name="Oval 89">
            <a:extLst>
              <a:ext uri="{FF2B5EF4-FFF2-40B4-BE49-F238E27FC236}">
                <a16:creationId xmlns:a16="http://schemas.microsoft.com/office/drawing/2014/main" id="{3EBBD88A-E982-4170-A0C6-DA7932FF9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650" y="5006975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9" name="Rectangle 90">
            <a:extLst>
              <a:ext uri="{FF2B5EF4-FFF2-40B4-BE49-F238E27FC236}">
                <a16:creationId xmlns:a16="http://schemas.microsoft.com/office/drawing/2014/main" id="{DA8E75FB-B1BA-4618-9E72-37644034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6638" y="4978400"/>
            <a:ext cx="6379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Atlanta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90" name="Oval 91">
            <a:extLst>
              <a:ext uri="{FF2B5EF4-FFF2-40B4-BE49-F238E27FC236}">
                <a16:creationId xmlns:a16="http://schemas.microsoft.com/office/drawing/2014/main" id="{1E3F69A6-5BCA-4557-8787-4D9E9B26B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270351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1" name="Rectangle 92">
            <a:extLst>
              <a:ext uri="{FF2B5EF4-FFF2-40B4-BE49-F238E27FC236}">
                <a16:creationId xmlns:a16="http://schemas.microsoft.com/office/drawing/2014/main" id="{4FBEC25F-AA63-4A49-9108-628CDD06F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8" y="2674938"/>
            <a:ext cx="9457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Bridgeport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92" name="Oval 93">
            <a:extLst>
              <a:ext uri="{FF2B5EF4-FFF2-40B4-BE49-F238E27FC236}">
                <a16:creationId xmlns:a16="http://schemas.microsoft.com/office/drawing/2014/main" id="{95A2305C-C9A0-4657-9266-32AD0F220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384651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3" name="Rectangle 94">
            <a:extLst>
              <a:ext uri="{FF2B5EF4-FFF2-40B4-BE49-F238E27FC236}">
                <a16:creationId xmlns:a16="http://schemas.microsoft.com/office/drawing/2014/main" id="{F4B4C115-BB45-4868-829E-0776BAD4B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313" y="3817938"/>
            <a:ext cx="5674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Dallas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94" name="Oval 95">
            <a:extLst>
              <a:ext uri="{FF2B5EF4-FFF2-40B4-BE49-F238E27FC236}">
                <a16:creationId xmlns:a16="http://schemas.microsoft.com/office/drawing/2014/main" id="{627F8DCC-7C6F-43D7-AEE8-5BC509B21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1543050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" name="Rectangle 96">
            <a:extLst>
              <a:ext uri="{FF2B5EF4-FFF2-40B4-BE49-F238E27FC236}">
                <a16:creationId xmlns:a16="http://schemas.microsoft.com/office/drawing/2014/main" id="{48CEEA4A-BF05-46E8-B24A-87C20478E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3" y="1508125"/>
            <a:ext cx="10916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Minneapolis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96" name="Oval 97">
            <a:extLst>
              <a:ext uri="{FF2B5EF4-FFF2-40B4-BE49-F238E27FC236}">
                <a16:creationId xmlns:a16="http://schemas.microsoft.com/office/drawing/2014/main" id="{174E0DA8-536D-4CC4-8B68-AFDF6C815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4011613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7" name="Rectangle 98">
            <a:extLst>
              <a:ext uri="{FF2B5EF4-FFF2-40B4-BE49-F238E27FC236}">
                <a16:creationId xmlns:a16="http://schemas.microsoft.com/office/drawing/2014/main" id="{56708A61-C435-4118-945B-FAF2685FD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3983038"/>
            <a:ext cx="9089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Cleveland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98" name="Oval 99">
            <a:extLst>
              <a:ext uri="{FF2B5EF4-FFF2-40B4-BE49-F238E27FC236}">
                <a16:creationId xmlns:a16="http://schemas.microsoft.com/office/drawing/2014/main" id="{40183A7E-F619-4ACD-8B6E-650B251D2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2492375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9" name="Rectangle 100">
            <a:extLst>
              <a:ext uri="{FF2B5EF4-FFF2-40B4-BE49-F238E27FC236}">
                <a16:creationId xmlns:a16="http://schemas.microsoft.com/office/drawing/2014/main" id="{E4497EA4-9F7D-406A-BF5B-882C70D09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575" y="2463800"/>
            <a:ext cx="11060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Sacramento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00" name="Oval 101">
            <a:extLst>
              <a:ext uri="{FF2B5EF4-FFF2-40B4-BE49-F238E27FC236}">
                <a16:creationId xmlns:a16="http://schemas.microsoft.com/office/drawing/2014/main" id="{739AFFB1-C1FA-429F-AAF4-54DFEA5CF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25" y="4440238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1" name="Rectangle 102">
            <a:extLst>
              <a:ext uri="{FF2B5EF4-FFF2-40B4-BE49-F238E27FC236}">
                <a16:creationId xmlns:a16="http://schemas.microsoft.com/office/drawing/2014/main" id="{54FC0213-4FB7-473C-9BC0-9C5C66880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4521200"/>
            <a:ext cx="8656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Baltimore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02" name="Oval 103">
            <a:extLst>
              <a:ext uri="{FF2B5EF4-FFF2-40B4-BE49-F238E27FC236}">
                <a16:creationId xmlns:a16="http://schemas.microsoft.com/office/drawing/2014/main" id="{1F0A45ED-CA55-4C57-811C-0EEECE647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5" y="268605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3" name="Rectangle 104">
            <a:extLst>
              <a:ext uri="{FF2B5EF4-FFF2-40B4-BE49-F238E27FC236}">
                <a16:creationId xmlns:a16="http://schemas.microsoft.com/office/drawing/2014/main" id="{45DE9F9B-2540-44F8-BDA3-6E4BAE0BA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3" y="2676525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Denver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04" name="Oval 105">
            <a:extLst>
              <a:ext uri="{FF2B5EF4-FFF2-40B4-BE49-F238E27FC236}">
                <a16:creationId xmlns:a16="http://schemas.microsoft.com/office/drawing/2014/main" id="{AFDE0973-2EE6-403F-8BCA-871A18594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4303713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" name="Rectangle 106">
            <a:extLst>
              <a:ext uri="{FF2B5EF4-FFF2-40B4-BE49-F238E27FC236}">
                <a16:creationId xmlns:a16="http://schemas.microsoft.com/office/drawing/2014/main" id="{89824F06-4E76-4CA7-9AFA-33125A73E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788" y="4275138"/>
            <a:ext cx="6152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Tampa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06" name="Oval 107">
            <a:extLst>
              <a:ext uri="{FF2B5EF4-FFF2-40B4-BE49-F238E27FC236}">
                <a16:creationId xmlns:a16="http://schemas.microsoft.com/office/drawing/2014/main" id="{A49ADDE7-60D3-4BFD-A43F-FBFE6E8C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550" y="1663700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7" name="Rectangle 108">
            <a:extLst>
              <a:ext uri="{FF2B5EF4-FFF2-40B4-BE49-F238E27FC236}">
                <a16:creationId xmlns:a16="http://schemas.microsoft.com/office/drawing/2014/main" id="{03CEE9AE-FE75-4C77-9688-D7910B03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1628775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San Jose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08" name="Oval 109">
            <a:extLst>
              <a:ext uri="{FF2B5EF4-FFF2-40B4-BE49-F238E27FC236}">
                <a16:creationId xmlns:a16="http://schemas.microsoft.com/office/drawing/2014/main" id="{DCA44611-BB4B-4D64-A99B-E8B7AB929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2892425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9" name="Rectangle 110">
            <a:extLst>
              <a:ext uri="{FF2B5EF4-FFF2-40B4-BE49-F238E27FC236}">
                <a16:creationId xmlns:a16="http://schemas.microsoft.com/office/drawing/2014/main" id="{EA752EE7-4A20-435B-9470-BF4CF9BF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2863850"/>
            <a:ext cx="6342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Buffalo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10" name="Oval 111">
            <a:extLst>
              <a:ext uri="{FF2B5EF4-FFF2-40B4-BE49-F238E27FC236}">
                <a16:creationId xmlns:a16="http://schemas.microsoft.com/office/drawing/2014/main" id="{0F8ADD14-1FB7-4B64-9ADF-DC9EC709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688" y="3217863"/>
            <a:ext cx="109538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1" name="Rectangle 112">
            <a:extLst>
              <a:ext uri="{FF2B5EF4-FFF2-40B4-BE49-F238E27FC236}">
                <a16:creationId xmlns:a16="http://schemas.microsoft.com/office/drawing/2014/main" id="{84A5B37F-4892-4045-8073-A1B91FC9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75" y="3189288"/>
            <a:ext cx="9677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Fort Worth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12" name="Oval 113">
            <a:extLst>
              <a:ext uri="{FF2B5EF4-FFF2-40B4-BE49-F238E27FC236}">
                <a16:creationId xmlns:a16="http://schemas.microsoft.com/office/drawing/2014/main" id="{0758E13D-2C4B-4119-9D59-61950874E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3378200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3" name="Rectangle 114">
            <a:extLst>
              <a:ext uri="{FF2B5EF4-FFF2-40B4-BE49-F238E27FC236}">
                <a16:creationId xmlns:a16="http://schemas.microsoft.com/office/drawing/2014/main" id="{213D4A70-9B9C-4EEE-ACAF-295E2C3E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5" y="3349625"/>
            <a:ext cx="11043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San Antonio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14" name="Oval 115">
            <a:extLst>
              <a:ext uri="{FF2B5EF4-FFF2-40B4-BE49-F238E27FC236}">
                <a16:creationId xmlns:a16="http://schemas.microsoft.com/office/drawing/2014/main" id="{4E9861B6-9C3E-49DE-A1EE-23926CC7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4479925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5" name="Rectangle 116">
            <a:extLst>
              <a:ext uri="{FF2B5EF4-FFF2-40B4-BE49-F238E27FC236}">
                <a16:creationId xmlns:a16="http://schemas.microsoft.com/office/drawing/2014/main" id="{2E6912B4-E416-4871-8D9B-8A9D5C68E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451350"/>
            <a:ext cx="9217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Columbus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16" name="Oval 117">
            <a:extLst>
              <a:ext uri="{FF2B5EF4-FFF2-40B4-BE49-F238E27FC236}">
                <a16:creationId xmlns:a16="http://schemas.microsoft.com/office/drawing/2014/main" id="{BE2655E6-8FE9-4A06-BFA4-6C3C8E629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875088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7" name="Rectangle 118">
            <a:extLst>
              <a:ext uri="{FF2B5EF4-FFF2-40B4-BE49-F238E27FC236}">
                <a16:creationId xmlns:a16="http://schemas.microsoft.com/office/drawing/2014/main" id="{D8D36559-677E-4AF4-A25A-AE4EFB205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846513"/>
            <a:ext cx="9666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Milwaukee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18" name="Oval 119">
            <a:extLst>
              <a:ext uri="{FF2B5EF4-FFF2-40B4-BE49-F238E27FC236}">
                <a16:creationId xmlns:a16="http://schemas.microsoft.com/office/drawing/2014/main" id="{E50AB447-C67A-4AFA-BE4D-15B6000AC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4800600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9" name="Rectangle 120">
            <a:extLst>
              <a:ext uri="{FF2B5EF4-FFF2-40B4-BE49-F238E27FC236}">
                <a16:creationId xmlns:a16="http://schemas.microsoft.com/office/drawing/2014/main" id="{BBD4425E-F96F-4DE8-8D7F-6EFB269C5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088" y="4772025"/>
            <a:ext cx="10916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Indianapolis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0" name="Oval 121">
            <a:extLst>
              <a:ext uri="{FF2B5EF4-FFF2-40B4-BE49-F238E27FC236}">
                <a16:creationId xmlns:a16="http://schemas.microsoft.com/office/drawing/2014/main" id="{DDF9242F-2730-48E6-AF05-32B3E528C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1360488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1" name="Rectangle 122">
            <a:extLst>
              <a:ext uri="{FF2B5EF4-FFF2-40B4-BE49-F238E27FC236}">
                <a16:creationId xmlns:a16="http://schemas.microsoft.com/office/drawing/2014/main" id="{F9FD5E49-885D-4C00-821E-615588B7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450" y="1331913"/>
            <a:ext cx="1264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Salt Lake City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2" name="Oval 123">
            <a:extLst>
              <a:ext uri="{FF2B5EF4-FFF2-40B4-BE49-F238E27FC236}">
                <a16:creationId xmlns:a16="http://schemas.microsoft.com/office/drawing/2014/main" id="{46CE3EF3-C782-4956-A885-752962236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5114925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3" name="Rectangle 124">
            <a:extLst>
              <a:ext uri="{FF2B5EF4-FFF2-40B4-BE49-F238E27FC236}">
                <a16:creationId xmlns:a16="http://schemas.microsoft.com/office/drawing/2014/main" id="{834C77E3-FA59-41CA-A62D-15BBE575E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5105400"/>
            <a:ext cx="8319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Charlotte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4" name="Oval 125">
            <a:extLst>
              <a:ext uri="{FF2B5EF4-FFF2-40B4-BE49-F238E27FC236}">
                <a16:creationId xmlns:a16="http://schemas.microsoft.com/office/drawing/2014/main" id="{BE3EB6BB-2278-456B-837D-8920A70A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2575" y="3651250"/>
            <a:ext cx="11430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5" name="Rectangle 126">
            <a:extLst>
              <a:ext uri="{FF2B5EF4-FFF2-40B4-BE49-F238E27FC236}">
                <a16:creationId xmlns:a16="http://schemas.microsoft.com/office/drawing/2014/main" id="{38FFF1D1-4AFB-47DA-B97A-C5D394B51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150" y="3617913"/>
            <a:ext cx="6796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Fresno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6" name="Oval 127">
            <a:extLst>
              <a:ext uri="{FF2B5EF4-FFF2-40B4-BE49-F238E27FC236}">
                <a16:creationId xmlns:a16="http://schemas.microsoft.com/office/drawing/2014/main" id="{4D65F4DA-61E6-44D9-9D6B-0F61D521C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125" y="4611688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" name="Rectangle 128">
            <a:extLst>
              <a:ext uri="{FF2B5EF4-FFF2-40B4-BE49-F238E27FC236}">
                <a16:creationId xmlns:a16="http://schemas.microsoft.com/office/drawing/2014/main" id="{B24F2422-E1DE-4E1B-8EE3-E98037D57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75" y="4583113"/>
            <a:ext cx="69249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Raleigh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28" name="Oval 129">
            <a:extLst>
              <a:ext uri="{FF2B5EF4-FFF2-40B4-BE49-F238E27FC236}">
                <a16:creationId xmlns:a16="http://schemas.microsoft.com/office/drawing/2014/main" id="{CBAB5C50-E78A-4BAC-AD5F-CC0FEF27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3754438"/>
            <a:ext cx="11430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" name="Rectangle 130">
            <a:extLst>
              <a:ext uri="{FF2B5EF4-FFF2-40B4-BE49-F238E27FC236}">
                <a16:creationId xmlns:a16="http://schemas.microsoft.com/office/drawing/2014/main" id="{0B64788E-CCD1-4AB8-AFEA-8FBC9633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63" y="3725863"/>
            <a:ext cx="1264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Grand Rapids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30" name="Oval 131">
            <a:extLst>
              <a:ext uri="{FF2B5EF4-FFF2-40B4-BE49-F238E27FC236}">
                <a16:creationId xmlns:a16="http://schemas.microsoft.com/office/drawing/2014/main" id="{B762C849-E9A6-456B-91F1-DEE67F64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4264025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" name="Rectangle 132">
            <a:extLst>
              <a:ext uri="{FF2B5EF4-FFF2-40B4-BE49-F238E27FC236}">
                <a16:creationId xmlns:a16="http://schemas.microsoft.com/office/drawing/2014/main" id="{D3C96844-2794-46D9-B508-5A41F3793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4235450"/>
            <a:ext cx="8287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Nashville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32" name="Oval 133">
            <a:extLst>
              <a:ext uri="{FF2B5EF4-FFF2-40B4-BE49-F238E27FC236}">
                <a16:creationId xmlns:a16="http://schemas.microsoft.com/office/drawing/2014/main" id="{6265B4AF-5EF7-4787-8334-B061CAA50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206375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" name="Rectangle 134">
            <a:extLst>
              <a:ext uri="{FF2B5EF4-FFF2-40B4-BE49-F238E27FC236}">
                <a16:creationId xmlns:a16="http://schemas.microsoft.com/office/drawing/2014/main" id="{E5EDCFD0-23BF-4352-AB5F-AAF7DAE8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2035175"/>
            <a:ext cx="10724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Manchester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34" name="Oval 135">
            <a:extLst>
              <a:ext uri="{FF2B5EF4-FFF2-40B4-BE49-F238E27FC236}">
                <a16:creationId xmlns:a16="http://schemas.microsoft.com/office/drawing/2014/main" id="{6654EAD9-D8A2-48AA-9ED3-4FFCEBB53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440690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5" name="Rectangle 136">
            <a:extLst>
              <a:ext uri="{FF2B5EF4-FFF2-40B4-BE49-F238E27FC236}">
                <a16:creationId xmlns:a16="http://schemas.microsoft.com/office/drawing/2014/main" id="{18C5540F-A4FD-498A-8192-AF323A16D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4371975"/>
            <a:ext cx="6492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Dayton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36" name="Oval 137">
            <a:extLst>
              <a:ext uri="{FF2B5EF4-FFF2-40B4-BE49-F238E27FC236}">
                <a16:creationId xmlns:a16="http://schemas.microsoft.com/office/drawing/2014/main" id="{36D0185D-23F8-49A8-B7BF-B85116CE9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1920875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7" name="Rectangle 138">
            <a:extLst>
              <a:ext uri="{FF2B5EF4-FFF2-40B4-BE49-F238E27FC236}">
                <a16:creationId xmlns:a16="http://schemas.microsoft.com/office/drawing/2014/main" id="{78EE4459-8F36-4035-A3B9-55728F6D7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0" y="2074863"/>
            <a:ext cx="9233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Pittsburgh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38" name="Oval 139">
            <a:extLst>
              <a:ext uri="{FF2B5EF4-FFF2-40B4-BE49-F238E27FC236}">
                <a16:creationId xmlns:a16="http://schemas.microsoft.com/office/drawing/2014/main" id="{85B43F0A-15A3-4E0E-950A-BEF087C51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343150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9" name="Rectangle 140">
            <a:extLst>
              <a:ext uri="{FF2B5EF4-FFF2-40B4-BE49-F238E27FC236}">
                <a16:creationId xmlns:a16="http://schemas.microsoft.com/office/drawing/2014/main" id="{78AC1877-2E6D-4B34-83CB-C7F129DA4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2497138"/>
            <a:ext cx="10243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Providence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40" name="Oval 141">
            <a:extLst>
              <a:ext uri="{FF2B5EF4-FFF2-40B4-BE49-F238E27FC236}">
                <a16:creationId xmlns:a16="http://schemas.microsoft.com/office/drawing/2014/main" id="{291E09E4-CE5E-4A60-B867-EFCDEC5CF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457450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1" name="Rectangle 142">
            <a:extLst>
              <a:ext uri="{FF2B5EF4-FFF2-40B4-BE49-F238E27FC236}">
                <a16:creationId xmlns:a16="http://schemas.microsoft.com/office/drawing/2014/main" id="{1D94C943-7BDD-422A-BBB5-B626E1ED2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488" y="2289175"/>
            <a:ext cx="142705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Washington DC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42" name="Oval 143">
            <a:extLst>
              <a:ext uri="{FF2B5EF4-FFF2-40B4-BE49-F238E27FC236}">
                <a16:creationId xmlns:a16="http://schemas.microsoft.com/office/drawing/2014/main" id="{642BBAD2-969D-4B36-8525-0E1489269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13" y="2028825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3" name="Rectangle 144">
            <a:extLst>
              <a:ext uri="{FF2B5EF4-FFF2-40B4-BE49-F238E27FC236}">
                <a16:creationId xmlns:a16="http://schemas.microsoft.com/office/drawing/2014/main" id="{023AF772-FA79-4589-B572-9B46BED32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1898650"/>
            <a:ext cx="6379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Seattle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44" name="Oval 145">
            <a:extLst>
              <a:ext uri="{FF2B5EF4-FFF2-40B4-BE49-F238E27FC236}">
                <a16:creationId xmlns:a16="http://schemas.microsoft.com/office/drawing/2014/main" id="{71CB58E6-F14E-4693-918D-CD7926A4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4264025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5" name="Rectangle 146">
            <a:extLst>
              <a:ext uri="{FF2B5EF4-FFF2-40B4-BE49-F238E27FC236}">
                <a16:creationId xmlns:a16="http://schemas.microsoft.com/office/drawing/2014/main" id="{91FDD91E-451A-4F56-BC28-F0ED022AB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5" y="4132263"/>
            <a:ext cx="8511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St. Louis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46" name="Oval 147">
            <a:extLst>
              <a:ext uri="{FF2B5EF4-FFF2-40B4-BE49-F238E27FC236}">
                <a16:creationId xmlns:a16="http://schemas.microsoft.com/office/drawing/2014/main" id="{78ECBD9B-33F3-40B9-8F10-65A3063B1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361791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" name="Rectangle 148">
            <a:extLst>
              <a:ext uri="{FF2B5EF4-FFF2-40B4-BE49-F238E27FC236}">
                <a16:creationId xmlns:a16="http://schemas.microsoft.com/office/drawing/2014/main" id="{F332D697-41AD-47D6-BD62-DB45C15A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3435350"/>
            <a:ext cx="10932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Kansas City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48" name="Oval 149">
            <a:extLst>
              <a:ext uri="{FF2B5EF4-FFF2-40B4-BE49-F238E27FC236}">
                <a16:creationId xmlns:a16="http://schemas.microsoft.com/office/drawing/2014/main" id="{5163BDF7-DFA0-485E-8D6E-E0FCF1ADA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4011613"/>
            <a:ext cx="11430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9" name="Rectangle 150">
            <a:extLst>
              <a:ext uri="{FF2B5EF4-FFF2-40B4-BE49-F238E27FC236}">
                <a16:creationId xmlns:a16="http://schemas.microsoft.com/office/drawing/2014/main" id="{471A7371-0F75-4242-A3D8-2AAF839BD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8138" y="3881438"/>
            <a:ext cx="7293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Orlando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0" name="Oval 151">
            <a:extLst>
              <a:ext uri="{FF2B5EF4-FFF2-40B4-BE49-F238E27FC236}">
                <a16:creationId xmlns:a16="http://schemas.microsoft.com/office/drawing/2014/main" id="{A5273DF2-6CE1-4150-9E05-C80D92E1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5000625"/>
            <a:ext cx="109538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1" name="Rectangle 152">
            <a:extLst>
              <a:ext uri="{FF2B5EF4-FFF2-40B4-BE49-F238E27FC236}">
                <a16:creationId xmlns:a16="http://schemas.microsoft.com/office/drawing/2014/main" id="{705E1B4A-2B0F-4D1A-A629-329A297C7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8" y="4870450"/>
            <a:ext cx="11028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Jacksonville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2" name="Oval 153">
            <a:extLst>
              <a:ext uri="{FF2B5EF4-FFF2-40B4-BE49-F238E27FC236}">
                <a16:creationId xmlns:a16="http://schemas.microsoft.com/office/drawing/2014/main" id="{4D60C58B-B1B2-4D1E-9A00-63500A48F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3578225"/>
            <a:ext cx="109538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3" name="Rectangle 154">
            <a:extLst>
              <a:ext uri="{FF2B5EF4-FFF2-40B4-BE49-F238E27FC236}">
                <a16:creationId xmlns:a16="http://schemas.microsoft.com/office/drawing/2014/main" id="{A94E8C9D-8B1F-4C7B-9EA1-C71FF57F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13150"/>
            <a:ext cx="7502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Chicago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4" name="Oval 155">
            <a:extLst>
              <a:ext uri="{FF2B5EF4-FFF2-40B4-BE49-F238E27FC236}">
                <a16:creationId xmlns:a16="http://schemas.microsoft.com/office/drawing/2014/main" id="{8DAE2150-315A-4916-ADA0-1915F35E0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0" y="1760538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5" name="Rectangle 156">
            <a:extLst>
              <a:ext uri="{FF2B5EF4-FFF2-40B4-BE49-F238E27FC236}">
                <a16:creationId xmlns:a16="http://schemas.microsoft.com/office/drawing/2014/main" id="{FD3EA576-C7AA-4122-9AA9-4D7B1365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5" y="1731963"/>
            <a:ext cx="6941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Newark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6" name="Oval 157">
            <a:extLst>
              <a:ext uri="{FF2B5EF4-FFF2-40B4-BE49-F238E27FC236}">
                <a16:creationId xmlns:a16="http://schemas.microsoft.com/office/drawing/2014/main" id="{4C4D3479-A7B7-4146-9707-32EA63B73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75" y="35607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" name="Rectangle 158">
            <a:extLst>
              <a:ext uri="{FF2B5EF4-FFF2-40B4-BE49-F238E27FC236}">
                <a16:creationId xmlns:a16="http://schemas.microsoft.com/office/drawing/2014/main" id="{AA074762-39F7-4B67-8450-D235A949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75" y="3614738"/>
            <a:ext cx="7389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Phoenix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58" name="Oval 159">
            <a:extLst>
              <a:ext uri="{FF2B5EF4-FFF2-40B4-BE49-F238E27FC236}">
                <a16:creationId xmlns:a16="http://schemas.microsoft.com/office/drawing/2014/main" id="{EF6ADD60-A134-4867-9B38-4707EBA1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0" y="4422775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9" name="Rectangle 160">
            <a:extLst>
              <a:ext uri="{FF2B5EF4-FFF2-40B4-BE49-F238E27FC236}">
                <a16:creationId xmlns:a16="http://schemas.microsoft.com/office/drawing/2014/main" id="{1B6B6B50-ABB8-4D84-ACD0-82394F8F7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663" y="4445000"/>
            <a:ext cx="8976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Cincinnati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0" name="Oval 161">
            <a:extLst>
              <a:ext uri="{FF2B5EF4-FFF2-40B4-BE49-F238E27FC236}">
                <a16:creationId xmlns:a16="http://schemas.microsoft.com/office/drawing/2014/main" id="{8FC1CA84-66ED-4E91-BA93-AF1110BCE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788" y="2743200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1" name="Rectangle 162">
            <a:extLst>
              <a:ext uri="{FF2B5EF4-FFF2-40B4-BE49-F238E27FC236}">
                <a16:creationId xmlns:a16="http://schemas.microsoft.com/office/drawing/2014/main" id="{A5A16754-1236-4A0B-AA79-75C2F56B5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213" y="2714625"/>
            <a:ext cx="7630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Portland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2" name="Oval 163">
            <a:extLst>
              <a:ext uri="{FF2B5EF4-FFF2-40B4-BE49-F238E27FC236}">
                <a16:creationId xmlns:a16="http://schemas.microsoft.com/office/drawing/2014/main" id="{D5E34A6A-F0A2-46AB-83BD-DBC76DF4D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4017963"/>
            <a:ext cx="10795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3" name="Rectangle 164">
            <a:extLst>
              <a:ext uri="{FF2B5EF4-FFF2-40B4-BE49-F238E27FC236}">
                <a16:creationId xmlns:a16="http://schemas.microsoft.com/office/drawing/2014/main" id="{64C43262-A24B-4689-BF93-BF2E3AB64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838" y="4040188"/>
            <a:ext cx="12327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Port St. Lucie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4" name="Oval 165">
            <a:extLst>
              <a:ext uri="{FF2B5EF4-FFF2-40B4-BE49-F238E27FC236}">
                <a16:creationId xmlns:a16="http://schemas.microsoft.com/office/drawing/2014/main" id="{E70FC637-AD3F-4E58-B834-4B22DAD6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4297363"/>
            <a:ext cx="107950" cy="109538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5" name="Rectangle 166">
            <a:extLst>
              <a:ext uri="{FF2B5EF4-FFF2-40B4-BE49-F238E27FC236}">
                <a16:creationId xmlns:a16="http://schemas.microsoft.com/office/drawing/2014/main" id="{EE06D90E-6180-4424-BC40-FF9EDA6C1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4127500"/>
            <a:ext cx="11846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New Orleans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6" name="Oval 167">
            <a:extLst>
              <a:ext uri="{FF2B5EF4-FFF2-40B4-BE49-F238E27FC236}">
                <a16:creationId xmlns:a16="http://schemas.microsoft.com/office/drawing/2014/main" id="{76DEDBED-A114-4CBB-A9DC-4DAE02F2E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411663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" name="Rectangle 168">
            <a:extLst>
              <a:ext uri="{FF2B5EF4-FFF2-40B4-BE49-F238E27FC236}">
                <a16:creationId xmlns:a16="http://schemas.microsoft.com/office/drawing/2014/main" id="{7E7A7B44-F920-48C3-99EC-45FE873F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4554538"/>
            <a:ext cx="6043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Detroit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68" name="Oval 169">
            <a:extLst>
              <a:ext uri="{FF2B5EF4-FFF2-40B4-BE49-F238E27FC236}">
                <a16:creationId xmlns:a16="http://schemas.microsoft.com/office/drawing/2014/main" id="{9AFA0B6D-DAF9-42D7-8335-A752DB9F7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588" y="2503488"/>
            <a:ext cx="11430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9" name="Rectangle 170">
            <a:extLst>
              <a:ext uri="{FF2B5EF4-FFF2-40B4-BE49-F238E27FC236}">
                <a16:creationId xmlns:a16="http://schemas.microsoft.com/office/drawing/2014/main" id="{81EC8677-B35F-40BE-BA81-D78A265C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25" y="2646363"/>
            <a:ext cx="955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San Diego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70" name="Oval 171">
            <a:extLst>
              <a:ext uri="{FF2B5EF4-FFF2-40B4-BE49-F238E27FC236}">
                <a16:creationId xmlns:a16="http://schemas.microsoft.com/office/drawing/2014/main" id="{006449EF-2F0A-4CA7-803B-B6738476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2679700"/>
            <a:ext cx="107950" cy="11430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1" name="Rectangle 172">
            <a:extLst>
              <a:ext uri="{FF2B5EF4-FFF2-40B4-BE49-F238E27FC236}">
                <a16:creationId xmlns:a16="http://schemas.microsoft.com/office/drawing/2014/main" id="{4D4BFF2C-EE95-4F10-A20C-93670B2EA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350" y="2501900"/>
            <a:ext cx="7630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Houston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72" name="Oval 173">
            <a:extLst>
              <a:ext uri="{FF2B5EF4-FFF2-40B4-BE49-F238E27FC236}">
                <a16:creationId xmlns:a16="http://schemas.microsoft.com/office/drawing/2014/main" id="{10F7819B-7E2A-4499-AEAA-4F0982FB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275013"/>
            <a:ext cx="114300" cy="107950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3" name="Rectangle 174">
            <a:extLst>
              <a:ext uri="{FF2B5EF4-FFF2-40B4-BE49-F238E27FC236}">
                <a16:creationId xmlns:a16="http://schemas.microsoft.com/office/drawing/2014/main" id="{C746FE5B-5069-409A-A023-475CD85E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3103563"/>
            <a:ext cx="54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A476F"/>
                </a:solidFill>
                <a:effectLst/>
                <a:cs typeface="Arial" panose="020B0604020202020204" pitchFamily="34" charset="0"/>
              </a:rPr>
              <a:t>Miami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74" name="Line 175">
            <a:extLst>
              <a:ext uri="{FF2B5EF4-FFF2-40B4-BE49-F238E27FC236}">
                <a16:creationId xmlns:a16="http://schemas.microsoft.com/office/drawing/2014/main" id="{D2EA5AB2-1FD1-4E0A-BBDC-0582390320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8375" y="954088"/>
            <a:ext cx="0" cy="47545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75" name="Line 176">
            <a:extLst>
              <a:ext uri="{FF2B5EF4-FFF2-40B4-BE49-F238E27FC236}">
                <a16:creationId xmlns:a16="http://schemas.microsoft.com/office/drawing/2014/main" id="{A0F2835B-7A62-4D69-88D4-9F27390BA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500062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76" name="Rectangle 177">
            <a:extLst>
              <a:ext uri="{FF2B5EF4-FFF2-40B4-BE49-F238E27FC236}">
                <a16:creationId xmlns:a16="http://schemas.microsoft.com/office/drawing/2014/main" id="{018282A3-FE09-47A2-9350-DB4587A51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4892675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7" name="Line 178">
            <a:extLst>
              <a:ext uri="{FF2B5EF4-FFF2-40B4-BE49-F238E27FC236}">
                <a16:creationId xmlns:a16="http://schemas.microsoft.com/office/drawing/2014/main" id="{3E88A5E5-C51A-444F-9A5E-A291B0F466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425767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78" name="Rectangle 179">
            <a:extLst>
              <a:ext uri="{FF2B5EF4-FFF2-40B4-BE49-F238E27FC236}">
                <a16:creationId xmlns:a16="http://schemas.microsoft.com/office/drawing/2014/main" id="{2E0ABE78-9FD1-4F68-9E37-7D488A595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4149725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38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9" name="Line 180">
            <a:extLst>
              <a:ext uri="{FF2B5EF4-FFF2-40B4-BE49-F238E27FC236}">
                <a16:creationId xmlns:a16="http://schemas.microsoft.com/office/drawing/2014/main" id="{AA579442-519A-4036-94E3-513EC1D305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351472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80" name="Rectangle 181">
            <a:extLst>
              <a:ext uri="{FF2B5EF4-FFF2-40B4-BE49-F238E27FC236}">
                <a16:creationId xmlns:a16="http://schemas.microsoft.com/office/drawing/2014/main" id="{F1BB7445-4542-4463-ABA1-D5BF05DC5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406775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1" name="Line 182">
            <a:extLst>
              <a:ext uri="{FF2B5EF4-FFF2-40B4-BE49-F238E27FC236}">
                <a16:creationId xmlns:a16="http://schemas.microsoft.com/office/drawing/2014/main" id="{DE2238A2-A0B8-49B4-BE55-0E28B5A784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277177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82" name="Rectangle 183">
            <a:extLst>
              <a:ext uri="{FF2B5EF4-FFF2-40B4-BE49-F238E27FC236}">
                <a16:creationId xmlns:a16="http://schemas.microsoft.com/office/drawing/2014/main" id="{42B355E8-E1E9-4BD4-932F-15E8566DC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2663825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3" name="Line 184">
            <a:extLst>
              <a:ext uri="{FF2B5EF4-FFF2-40B4-BE49-F238E27FC236}">
                <a16:creationId xmlns:a16="http://schemas.microsoft.com/office/drawing/2014/main" id="{7E6B5529-4078-4FA3-9B73-7283FEA3D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203517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84" name="Rectangle 185">
            <a:extLst>
              <a:ext uri="{FF2B5EF4-FFF2-40B4-BE49-F238E27FC236}">
                <a16:creationId xmlns:a16="http://schemas.microsoft.com/office/drawing/2014/main" id="{BBF753EB-185A-4237-8976-E1B5E9CAC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192563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44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5" name="Line 186">
            <a:extLst>
              <a:ext uri="{FF2B5EF4-FFF2-40B4-BE49-F238E27FC236}">
                <a16:creationId xmlns:a16="http://schemas.microsoft.com/office/drawing/2014/main" id="{3F29A4D5-C77B-4655-9BBB-DCDE476624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1538" y="1292225"/>
            <a:ext cx="96838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86" name="Rectangle 187">
            <a:extLst>
              <a:ext uri="{FF2B5EF4-FFF2-40B4-BE49-F238E27FC236}">
                <a16:creationId xmlns:a16="http://schemas.microsoft.com/office/drawing/2014/main" id="{ADB097C5-D7EA-4F1B-943D-0A89A8167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1182688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46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7" name="Rectangle 188">
            <a:extLst>
              <a:ext uri="{FF2B5EF4-FFF2-40B4-BE49-F238E27FC236}">
                <a16:creationId xmlns:a16="http://schemas.microsoft.com/office/drawing/2014/main" id="{8CB45243-DF38-4FBB-9813-0D5EA08C5B0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168488" y="3158252"/>
            <a:ext cx="56516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Children’s Mean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Hhold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Inc. Rank Given Parents at 25th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Pctile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88" name="Line 189">
            <a:extLst>
              <a:ext uri="{FF2B5EF4-FFF2-40B4-BE49-F238E27FC236}">
                <a16:creationId xmlns:a16="http://schemas.microsoft.com/office/drawing/2014/main" id="{41781025-8F49-4906-8A0F-1BE010039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375" y="5708650"/>
            <a:ext cx="836136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89" name="Line 190">
            <a:extLst>
              <a:ext uri="{FF2B5EF4-FFF2-40B4-BE49-F238E27FC236}">
                <a16:creationId xmlns:a16="http://schemas.microsoft.com/office/drawing/2014/main" id="{D1B6CDEA-3562-4DE9-989C-65CE12DCF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708650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90" name="Rectangle 191">
            <a:extLst>
              <a:ext uri="{FF2B5EF4-FFF2-40B4-BE49-F238E27FC236}">
                <a16:creationId xmlns:a16="http://schemas.microsoft.com/office/drawing/2014/main" id="{D3F40149-57E4-44CB-8496-91378E0D1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5851525"/>
            <a:ext cx="1138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0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1" name="Line 192">
            <a:extLst>
              <a:ext uri="{FF2B5EF4-FFF2-40B4-BE49-F238E27FC236}">
                <a16:creationId xmlns:a16="http://schemas.microsoft.com/office/drawing/2014/main" id="{E92DF8E6-41F0-44DE-81E2-F67FAB518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7063" y="5708650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92" name="Rectangle 193">
            <a:extLst>
              <a:ext uri="{FF2B5EF4-FFF2-40B4-BE49-F238E27FC236}">
                <a16:creationId xmlns:a16="http://schemas.microsoft.com/office/drawing/2014/main" id="{9342EB5A-69A7-4B83-9E72-64560065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585152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20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3" name="Line 194">
            <a:extLst>
              <a:ext uri="{FF2B5EF4-FFF2-40B4-BE49-F238E27FC236}">
                <a16:creationId xmlns:a16="http://schemas.microsoft.com/office/drawing/2014/main" id="{F9A99A15-AC87-468F-8F5F-BAAFAD77C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4125" y="5708650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94" name="Rectangle 195">
            <a:extLst>
              <a:ext uri="{FF2B5EF4-FFF2-40B4-BE49-F238E27FC236}">
                <a16:creationId xmlns:a16="http://schemas.microsoft.com/office/drawing/2014/main" id="{FB41C88F-3A29-4423-A61B-9CEBA3A16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88" y="585152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40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5" name="Line 196">
            <a:extLst>
              <a:ext uri="{FF2B5EF4-FFF2-40B4-BE49-F238E27FC236}">
                <a16:creationId xmlns:a16="http://schemas.microsoft.com/office/drawing/2014/main" id="{8D4575EA-DF15-4DBF-B837-82564D930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502775" y="5708650"/>
            <a:ext cx="0" cy="92075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96" name="Rectangle 197">
            <a:extLst>
              <a:ext uri="{FF2B5EF4-FFF2-40B4-BE49-F238E27FC236}">
                <a16:creationId xmlns:a16="http://schemas.microsoft.com/office/drawing/2014/main" id="{27B6BAFA-846E-4C04-81DE-6AAB078E9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4350" y="5851525"/>
            <a:ext cx="227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60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7" name="Rectangle 198">
            <a:extLst>
              <a:ext uri="{FF2B5EF4-FFF2-40B4-BE49-F238E27FC236}">
                <a16:creationId xmlns:a16="http://schemas.microsoft.com/office/drawing/2014/main" id="{051A9DF4-F602-4AF3-93FF-B134AA933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6097588"/>
            <a:ext cx="36436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Job Growth Rate from 1990 to 2010 (%)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8" name="Rectangle 199">
            <a:extLst>
              <a:ext uri="{FF2B5EF4-FFF2-40B4-BE49-F238E27FC236}">
                <a16:creationId xmlns:a16="http://schemas.microsoft.com/office/drawing/2014/main" id="{4B76EB90-7AD9-4F86-BFE8-FCED7C889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6378575"/>
            <a:ext cx="3079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Correlation (across all CZs): -0.03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99" name="Rectangle 200">
            <a:extLst>
              <a:ext uri="{FF2B5EF4-FFF2-40B4-BE49-F238E27FC236}">
                <a16:creationId xmlns:a16="http://schemas.microsoft.com/office/drawing/2014/main" id="{73D2AF92-9162-4284-8E78-13B20259D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101600"/>
            <a:ext cx="1747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b="0" i="0" u="none" strike="noStrike" cap="none" normalizeH="0" baseline="0">
                <a:ln>
                  <a:noFill/>
                </a:ln>
                <a:solidFill>
                  <a:srgbClr val="1E2D53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6" name="Rectangle 134"/>
          <p:cNvSpPr>
            <a:spLocks noChangeArrowheads="1"/>
          </p:cNvSpPr>
          <p:nvPr/>
        </p:nvSpPr>
        <p:spPr bwMode="auto">
          <a:xfrm>
            <a:off x="258640" y="130094"/>
            <a:ext cx="1203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39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Upward Mobility vs. Job Growth in the 50 Largest Commuting Zones</a:t>
            </a:r>
          </a:p>
        </p:txBody>
      </p:sp>
    </p:spTree>
    <p:extLst>
      <p:ext uri="{BB962C8B-B14F-4D97-AF65-F5344CB8AC3E}">
        <p14:creationId xmlns:p14="http://schemas.microsoft.com/office/powerpoint/2010/main" val="178521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1524000" y="257177"/>
            <a:ext cx="914400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Absolute Upward Mobility vs. Racial Segregation</a:t>
            </a:r>
          </a:p>
        </p:txBody>
      </p: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2044700" y="746127"/>
            <a:ext cx="8385175" cy="5902325"/>
            <a:chOff x="328" y="470"/>
            <a:chExt cx="5282" cy="3718"/>
          </a:xfrm>
        </p:grpSpPr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569" y="321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569" y="2582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569" y="1951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569" y="1319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2"/>
            <p:cNvSpPr>
              <a:spLocks noChangeShapeType="1"/>
            </p:cNvSpPr>
            <p:nvPr/>
          </p:nvSpPr>
          <p:spPr bwMode="auto">
            <a:xfrm>
              <a:off x="569" y="687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3"/>
            <p:cNvSpPr>
              <a:spLocks noChangeArrowheads="1"/>
            </p:cNvSpPr>
            <p:nvPr/>
          </p:nvSpPr>
          <p:spPr bwMode="auto">
            <a:xfrm>
              <a:off x="628" y="131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4"/>
            <p:cNvSpPr>
              <a:spLocks noChangeArrowheads="1"/>
            </p:cNvSpPr>
            <p:nvPr/>
          </p:nvSpPr>
          <p:spPr bwMode="auto">
            <a:xfrm>
              <a:off x="1679" y="145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5"/>
            <p:cNvSpPr>
              <a:spLocks noChangeArrowheads="1"/>
            </p:cNvSpPr>
            <p:nvPr/>
          </p:nvSpPr>
          <p:spPr bwMode="auto">
            <a:xfrm>
              <a:off x="2335" y="15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16"/>
            <p:cNvSpPr>
              <a:spLocks noChangeArrowheads="1"/>
            </p:cNvSpPr>
            <p:nvPr/>
          </p:nvSpPr>
          <p:spPr bwMode="auto">
            <a:xfrm>
              <a:off x="2685" y="179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17"/>
            <p:cNvSpPr>
              <a:spLocks noChangeArrowheads="1"/>
            </p:cNvSpPr>
            <p:nvPr/>
          </p:nvSpPr>
          <p:spPr bwMode="auto">
            <a:xfrm>
              <a:off x="2978" y="183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18"/>
            <p:cNvSpPr>
              <a:spLocks noChangeArrowheads="1"/>
            </p:cNvSpPr>
            <p:nvPr/>
          </p:nvSpPr>
          <p:spPr bwMode="auto">
            <a:xfrm>
              <a:off x="3198" y="175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19"/>
            <p:cNvSpPr>
              <a:spLocks noChangeArrowheads="1"/>
            </p:cNvSpPr>
            <p:nvPr/>
          </p:nvSpPr>
          <p:spPr bwMode="auto">
            <a:xfrm>
              <a:off x="3365" y="207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0"/>
            <p:cNvSpPr>
              <a:spLocks noChangeArrowheads="1"/>
            </p:cNvSpPr>
            <p:nvPr/>
          </p:nvSpPr>
          <p:spPr bwMode="auto">
            <a:xfrm>
              <a:off x="3498" y="203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21"/>
            <p:cNvSpPr>
              <a:spLocks noChangeArrowheads="1"/>
            </p:cNvSpPr>
            <p:nvPr/>
          </p:nvSpPr>
          <p:spPr bwMode="auto">
            <a:xfrm>
              <a:off x="3641" y="1951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2"/>
            <p:cNvSpPr>
              <a:spLocks noChangeArrowheads="1"/>
            </p:cNvSpPr>
            <p:nvPr/>
          </p:nvSpPr>
          <p:spPr bwMode="auto">
            <a:xfrm>
              <a:off x="3781" y="2101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3"/>
            <p:cNvSpPr>
              <a:spLocks noChangeArrowheads="1"/>
            </p:cNvSpPr>
            <p:nvPr/>
          </p:nvSpPr>
          <p:spPr bwMode="auto">
            <a:xfrm>
              <a:off x="3903" y="223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4"/>
            <p:cNvSpPr>
              <a:spLocks noChangeArrowheads="1"/>
            </p:cNvSpPr>
            <p:nvPr/>
          </p:nvSpPr>
          <p:spPr bwMode="auto">
            <a:xfrm>
              <a:off x="4032" y="242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5"/>
            <p:cNvSpPr>
              <a:spLocks noChangeArrowheads="1"/>
            </p:cNvSpPr>
            <p:nvPr/>
          </p:nvSpPr>
          <p:spPr bwMode="auto">
            <a:xfrm>
              <a:off x="4165" y="213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6"/>
            <p:cNvSpPr>
              <a:spLocks noChangeArrowheads="1"/>
            </p:cNvSpPr>
            <p:nvPr/>
          </p:nvSpPr>
          <p:spPr bwMode="auto">
            <a:xfrm>
              <a:off x="4297" y="2342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7"/>
            <p:cNvSpPr>
              <a:spLocks noChangeArrowheads="1"/>
            </p:cNvSpPr>
            <p:nvPr/>
          </p:nvSpPr>
          <p:spPr bwMode="auto">
            <a:xfrm>
              <a:off x="4416" y="231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8"/>
            <p:cNvSpPr>
              <a:spLocks noChangeArrowheads="1"/>
            </p:cNvSpPr>
            <p:nvPr/>
          </p:nvSpPr>
          <p:spPr bwMode="auto">
            <a:xfrm>
              <a:off x="4577" y="227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9"/>
            <p:cNvSpPr>
              <a:spLocks noChangeArrowheads="1"/>
            </p:cNvSpPr>
            <p:nvPr/>
          </p:nvSpPr>
          <p:spPr bwMode="auto">
            <a:xfrm>
              <a:off x="4695" y="226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30"/>
            <p:cNvSpPr>
              <a:spLocks noChangeArrowheads="1"/>
            </p:cNvSpPr>
            <p:nvPr/>
          </p:nvSpPr>
          <p:spPr bwMode="auto">
            <a:xfrm>
              <a:off x="4845" y="244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31"/>
            <p:cNvSpPr>
              <a:spLocks noChangeArrowheads="1"/>
            </p:cNvSpPr>
            <p:nvPr/>
          </p:nvSpPr>
          <p:spPr bwMode="auto">
            <a:xfrm>
              <a:off x="5069" y="24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5488" y="239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3"/>
            <p:cNvSpPr>
              <a:spLocks/>
            </p:cNvSpPr>
            <p:nvPr/>
          </p:nvSpPr>
          <p:spPr bwMode="auto">
            <a:xfrm>
              <a:off x="660" y="1284"/>
              <a:ext cx="4859" cy="1285"/>
            </a:xfrm>
            <a:custGeom>
              <a:avLst/>
              <a:gdLst>
                <a:gd name="T0" fmla="*/ 19 w 1392"/>
                <a:gd name="T1" fmla="*/ 5 h 368"/>
                <a:gd name="T2" fmla="*/ 42 w 1392"/>
                <a:gd name="T3" fmla="*/ 11 h 368"/>
                <a:gd name="T4" fmla="*/ 65 w 1392"/>
                <a:gd name="T5" fmla="*/ 18 h 368"/>
                <a:gd name="T6" fmla="*/ 88 w 1392"/>
                <a:gd name="T7" fmla="*/ 24 h 368"/>
                <a:gd name="T8" fmla="*/ 112 w 1392"/>
                <a:gd name="T9" fmla="*/ 30 h 368"/>
                <a:gd name="T10" fmla="*/ 135 w 1392"/>
                <a:gd name="T11" fmla="*/ 36 h 368"/>
                <a:gd name="T12" fmla="*/ 158 w 1392"/>
                <a:gd name="T13" fmla="*/ 42 h 368"/>
                <a:gd name="T14" fmla="*/ 182 w 1392"/>
                <a:gd name="T15" fmla="*/ 48 h 368"/>
                <a:gd name="T16" fmla="*/ 205 w 1392"/>
                <a:gd name="T17" fmla="*/ 54 h 368"/>
                <a:gd name="T18" fmla="*/ 228 w 1392"/>
                <a:gd name="T19" fmla="*/ 61 h 368"/>
                <a:gd name="T20" fmla="*/ 251 w 1392"/>
                <a:gd name="T21" fmla="*/ 67 h 368"/>
                <a:gd name="T22" fmla="*/ 275 w 1392"/>
                <a:gd name="T23" fmla="*/ 73 h 368"/>
                <a:gd name="T24" fmla="*/ 298 w 1392"/>
                <a:gd name="T25" fmla="*/ 79 h 368"/>
                <a:gd name="T26" fmla="*/ 321 w 1392"/>
                <a:gd name="T27" fmla="*/ 85 h 368"/>
                <a:gd name="T28" fmla="*/ 344 w 1392"/>
                <a:gd name="T29" fmla="*/ 91 h 368"/>
                <a:gd name="T30" fmla="*/ 368 w 1392"/>
                <a:gd name="T31" fmla="*/ 98 h 368"/>
                <a:gd name="T32" fmla="*/ 391 w 1392"/>
                <a:gd name="T33" fmla="*/ 104 h 368"/>
                <a:gd name="T34" fmla="*/ 414 w 1392"/>
                <a:gd name="T35" fmla="*/ 110 h 368"/>
                <a:gd name="T36" fmla="*/ 438 w 1392"/>
                <a:gd name="T37" fmla="*/ 116 h 368"/>
                <a:gd name="T38" fmla="*/ 461 w 1392"/>
                <a:gd name="T39" fmla="*/ 122 h 368"/>
                <a:gd name="T40" fmla="*/ 484 w 1392"/>
                <a:gd name="T41" fmla="*/ 128 h 368"/>
                <a:gd name="T42" fmla="*/ 507 w 1392"/>
                <a:gd name="T43" fmla="*/ 134 h 368"/>
                <a:gd name="T44" fmla="*/ 531 w 1392"/>
                <a:gd name="T45" fmla="*/ 141 h 368"/>
                <a:gd name="T46" fmla="*/ 554 w 1392"/>
                <a:gd name="T47" fmla="*/ 147 h 368"/>
                <a:gd name="T48" fmla="*/ 577 w 1392"/>
                <a:gd name="T49" fmla="*/ 153 h 368"/>
                <a:gd name="T50" fmla="*/ 600 w 1392"/>
                <a:gd name="T51" fmla="*/ 159 h 368"/>
                <a:gd name="T52" fmla="*/ 624 w 1392"/>
                <a:gd name="T53" fmla="*/ 165 h 368"/>
                <a:gd name="T54" fmla="*/ 647 w 1392"/>
                <a:gd name="T55" fmla="*/ 171 h 368"/>
                <a:gd name="T56" fmla="*/ 670 w 1392"/>
                <a:gd name="T57" fmla="*/ 177 h 368"/>
                <a:gd name="T58" fmla="*/ 693 w 1392"/>
                <a:gd name="T59" fmla="*/ 184 h 368"/>
                <a:gd name="T60" fmla="*/ 717 w 1392"/>
                <a:gd name="T61" fmla="*/ 190 h 368"/>
                <a:gd name="T62" fmla="*/ 740 w 1392"/>
                <a:gd name="T63" fmla="*/ 196 h 368"/>
                <a:gd name="T64" fmla="*/ 763 w 1392"/>
                <a:gd name="T65" fmla="*/ 202 h 368"/>
                <a:gd name="T66" fmla="*/ 787 w 1392"/>
                <a:gd name="T67" fmla="*/ 208 h 368"/>
                <a:gd name="T68" fmla="*/ 810 w 1392"/>
                <a:gd name="T69" fmla="*/ 214 h 368"/>
                <a:gd name="T70" fmla="*/ 833 w 1392"/>
                <a:gd name="T71" fmla="*/ 220 h 368"/>
                <a:gd name="T72" fmla="*/ 856 w 1392"/>
                <a:gd name="T73" fmla="*/ 227 h 368"/>
                <a:gd name="T74" fmla="*/ 880 w 1392"/>
                <a:gd name="T75" fmla="*/ 233 h 368"/>
                <a:gd name="T76" fmla="*/ 903 w 1392"/>
                <a:gd name="T77" fmla="*/ 239 h 368"/>
                <a:gd name="T78" fmla="*/ 926 w 1392"/>
                <a:gd name="T79" fmla="*/ 245 h 368"/>
                <a:gd name="T80" fmla="*/ 949 w 1392"/>
                <a:gd name="T81" fmla="*/ 251 h 368"/>
                <a:gd name="T82" fmla="*/ 973 w 1392"/>
                <a:gd name="T83" fmla="*/ 257 h 368"/>
                <a:gd name="T84" fmla="*/ 996 w 1392"/>
                <a:gd name="T85" fmla="*/ 264 h 368"/>
                <a:gd name="T86" fmla="*/ 1019 w 1392"/>
                <a:gd name="T87" fmla="*/ 270 h 368"/>
                <a:gd name="T88" fmla="*/ 1043 w 1392"/>
                <a:gd name="T89" fmla="*/ 276 h 368"/>
                <a:gd name="T90" fmla="*/ 1066 w 1392"/>
                <a:gd name="T91" fmla="*/ 282 h 368"/>
                <a:gd name="T92" fmla="*/ 1089 w 1392"/>
                <a:gd name="T93" fmla="*/ 288 h 368"/>
                <a:gd name="T94" fmla="*/ 1112 w 1392"/>
                <a:gd name="T95" fmla="*/ 294 h 368"/>
                <a:gd name="T96" fmla="*/ 1136 w 1392"/>
                <a:gd name="T97" fmla="*/ 300 h 368"/>
                <a:gd name="T98" fmla="*/ 1159 w 1392"/>
                <a:gd name="T99" fmla="*/ 307 h 368"/>
                <a:gd name="T100" fmla="*/ 1182 w 1392"/>
                <a:gd name="T101" fmla="*/ 313 h 368"/>
                <a:gd name="T102" fmla="*/ 1205 w 1392"/>
                <a:gd name="T103" fmla="*/ 319 h 368"/>
                <a:gd name="T104" fmla="*/ 1229 w 1392"/>
                <a:gd name="T105" fmla="*/ 325 h 368"/>
                <a:gd name="T106" fmla="*/ 1252 w 1392"/>
                <a:gd name="T107" fmla="*/ 331 h 368"/>
                <a:gd name="T108" fmla="*/ 1275 w 1392"/>
                <a:gd name="T109" fmla="*/ 337 h 368"/>
                <a:gd name="T110" fmla="*/ 1299 w 1392"/>
                <a:gd name="T111" fmla="*/ 344 h 368"/>
                <a:gd name="T112" fmla="*/ 1322 w 1392"/>
                <a:gd name="T113" fmla="*/ 350 h 368"/>
                <a:gd name="T114" fmla="*/ 1345 w 1392"/>
                <a:gd name="T115" fmla="*/ 356 h 368"/>
                <a:gd name="T116" fmla="*/ 1368 w 1392"/>
                <a:gd name="T117" fmla="*/ 362 h 368"/>
                <a:gd name="T118" fmla="*/ 1392 w 1392"/>
                <a:gd name="T11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2" h="368">
                  <a:moveTo>
                    <a:pt x="0" y="0"/>
                  </a:moveTo>
                  <a:lnTo>
                    <a:pt x="5" y="2"/>
                  </a:lnTo>
                  <a:lnTo>
                    <a:pt x="9" y="3"/>
                  </a:lnTo>
                  <a:lnTo>
                    <a:pt x="14" y="4"/>
                  </a:lnTo>
                  <a:lnTo>
                    <a:pt x="19" y="5"/>
                  </a:lnTo>
                  <a:lnTo>
                    <a:pt x="23" y="6"/>
                  </a:lnTo>
                  <a:lnTo>
                    <a:pt x="28" y="8"/>
                  </a:lnTo>
                  <a:lnTo>
                    <a:pt x="33" y="9"/>
                  </a:lnTo>
                  <a:lnTo>
                    <a:pt x="37" y="10"/>
                  </a:lnTo>
                  <a:lnTo>
                    <a:pt x="42" y="11"/>
                  </a:lnTo>
                  <a:lnTo>
                    <a:pt x="47" y="13"/>
                  </a:lnTo>
                  <a:lnTo>
                    <a:pt x="51" y="14"/>
                  </a:lnTo>
                  <a:lnTo>
                    <a:pt x="56" y="15"/>
                  </a:lnTo>
                  <a:lnTo>
                    <a:pt x="61" y="16"/>
                  </a:lnTo>
                  <a:lnTo>
                    <a:pt x="65" y="18"/>
                  </a:lnTo>
                  <a:lnTo>
                    <a:pt x="70" y="19"/>
                  </a:lnTo>
                  <a:lnTo>
                    <a:pt x="75" y="20"/>
                  </a:lnTo>
                  <a:lnTo>
                    <a:pt x="79" y="21"/>
                  </a:lnTo>
                  <a:lnTo>
                    <a:pt x="84" y="22"/>
                  </a:lnTo>
                  <a:lnTo>
                    <a:pt x="88" y="24"/>
                  </a:lnTo>
                  <a:lnTo>
                    <a:pt x="93" y="25"/>
                  </a:lnTo>
                  <a:lnTo>
                    <a:pt x="98" y="26"/>
                  </a:lnTo>
                  <a:lnTo>
                    <a:pt x="102" y="27"/>
                  </a:lnTo>
                  <a:lnTo>
                    <a:pt x="107" y="29"/>
                  </a:lnTo>
                  <a:lnTo>
                    <a:pt x="112" y="30"/>
                  </a:lnTo>
                  <a:lnTo>
                    <a:pt x="116" y="31"/>
                  </a:lnTo>
                  <a:lnTo>
                    <a:pt x="121" y="32"/>
                  </a:lnTo>
                  <a:lnTo>
                    <a:pt x="126" y="34"/>
                  </a:lnTo>
                  <a:lnTo>
                    <a:pt x="130" y="35"/>
                  </a:lnTo>
                  <a:lnTo>
                    <a:pt x="135" y="36"/>
                  </a:lnTo>
                  <a:lnTo>
                    <a:pt x="140" y="37"/>
                  </a:lnTo>
                  <a:lnTo>
                    <a:pt x="144" y="38"/>
                  </a:lnTo>
                  <a:lnTo>
                    <a:pt x="149" y="40"/>
                  </a:lnTo>
                  <a:lnTo>
                    <a:pt x="154" y="41"/>
                  </a:lnTo>
                  <a:lnTo>
                    <a:pt x="158" y="42"/>
                  </a:lnTo>
                  <a:lnTo>
                    <a:pt x="163" y="43"/>
                  </a:lnTo>
                  <a:lnTo>
                    <a:pt x="168" y="45"/>
                  </a:lnTo>
                  <a:lnTo>
                    <a:pt x="172" y="46"/>
                  </a:lnTo>
                  <a:lnTo>
                    <a:pt x="177" y="47"/>
                  </a:lnTo>
                  <a:lnTo>
                    <a:pt x="182" y="48"/>
                  </a:lnTo>
                  <a:lnTo>
                    <a:pt x="186" y="50"/>
                  </a:lnTo>
                  <a:lnTo>
                    <a:pt x="191" y="51"/>
                  </a:lnTo>
                  <a:lnTo>
                    <a:pt x="196" y="52"/>
                  </a:lnTo>
                  <a:lnTo>
                    <a:pt x="200" y="53"/>
                  </a:lnTo>
                  <a:lnTo>
                    <a:pt x="205" y="54"/>
                  </a:lnTo>
                  <a:lnTo>
                    <a:pt x="209" y="56"/>
                  </a:lnTo>
                  <a:lnTo>
                    <a:pt x="214" y="57"/>
                  </a:lnTo>
                  <a:lnTo>
                    <a:pt x="219" y="58"/>
                  </a:lnTo>
                  <a:lnTo>
                    <a:pt x="223" y="59"/>
                  </a:lnTo>
                  <a:lnTo>
                    <a:pt x="228" y="61"/>
                  </a:lnTo>
                  <a:lnTo>
                    <a:pt x="233" y="62"/>
                  </a:lnTo>
                  <a:lnTo>
                    <a:pt x="237" y="63"/>
                  </a:lnTo>
                  <a:lnTo>
                    <a:pt x="242" y="64"/>
                  </a:lnTo>
                  <a:lnTo>
                    <a:pt x="247" y="66"/>
                  </a:lnTo>
                  <a:lnTo>
                    <a:pt x="251" y="67"/>
                  </a:lnTo>
                  <a:lnTo>
                    <a:pt x="256" y="68"/>
                  </a:lnTo>
                  <a:lnTo>
                    <a:pt x="261" y="69"/>
                  </a:lnTo>
                  <a:lnTo>
                    <a:pt x="265" y="70"/>
                  </a:lnTo>
                  <a:lnTo>
                    <a:pt x="270" y="72"/>
                  </a:lnTo>
                  <a:lnTo>
                    <a:pt x="275" y="73"/>
                  </a:lnTo>
                  <a:lnTo>
                    <a:pt x="279" y="74"/>
                  </a:lnTo>
                  <a:lnTo>
                    <a:pt x="284" y="75"/>
                  </a:lnTo>
                  <a:lnTo>
                    <a:pt x="289" y="77"/>
                  </a:lnTo>
                  <a:lnTo>
                    <a:pt x="293" y="78"/>
                  </a:lnTo>
                  <a:lnTo>
                    <a:pt x="298" y="79"/>
                  </a:lnTo>
                  <a:lnTo>
                    <a:pt x="303" y="80"/>
                  </a:lnTo>
                  <a:lnTo>
                    <a:pt x="307" y="81"/>
                  </a:lnTo>
                  <a:lnTo>
                    <a:pt x="312" y="83"/>
                  </a:lnTo>
                  <a:lnTo>
                    <a:pt x="317" y="84"/>
                  </a:lnTo>
                  <a:lnTo>
                    <a:pt x="321" y="85"/>
                  </a:lnTo>
                  <a:lnTo>
                    <a:pt x="326" y="86"/>
                  </a:lnTo>
                  <a:lnTo>
                    <a:pt x="330" y="88"/>
                  </a:lnTo>
                  <a:lnTo>
                    <a:pt x="335" y="89"/>
                  </a:lnTo>
                  <a:lnTo>
                    <a:pt x="340" y="90"/>
                  </a:lnTo>
                  <a:lnTo>
                    <a:pt x="344" y="91"/>
                  </a:lnTo>
                  <a:lnTo>
                    <a:pt x="349" y="93"/>
                  </a:lnTo>
                  <a:lnTo>
                    <a:pt x="354" y="94"/>
                  </a:lnTo>
                  <a:lnTo>
                    <a:pt x="358" y="95"/>
                  </a:lnTo>
                  <a:lnTo>
                    <a:pt x="363" y="96"/>
                  </a:lnTo>
                  <a:lnTo>
                    <a:pt x="368" y="98"/>
                  </a:lnTo>
                  <a:lnTo>
                    <a:pt x="372" y="99"/>
                  </a:lnTo>
                  <a:lnTo>
                    <a:pt x="377" y="100"/>
                  </a:lnTo>
                  <a:lnTo>
                    <a:pt x="382" y="101"/>
                  </a:lnTo>
                  <a:lnTo>
                    <a:pt x="386" y="102"/>
                  </a:lnTo>
                  <a:lnTo>
                    <a:pt x="391" y="104"/>
                  </a:lnTo>
                  <a:lnTo>
                    <a:pt x="396" y="105"/>
                  </a:lnTo>
                  <a:lnTo>
                    <a:pt x="400" y="106"/>
                  </a:lnTo>
                  <a:lnTo>
                    <a:pt x="405" y="107"/>
                  </a:lnTo>
                  <a:lnTo>
                    <a:pt x="410" y="109"/>
                  </a:lnTo>
                  <a:lnTo>
                    <a:pt x="414" y="110"/>
                  </a:lnTo>
                  <a:lnTo>
                    <a:pt x="419" y="111"/>
                  </a:lnTo>
                  <a:lnTo>
                    <a:pt x="424" y="112"/>
                  </a:lnTo>
                  <a:lnTo>
                    <a:pt x="428" y="113"/>
                  </a:lnTo>
                  <a:lnTo>
                    <a:pt x="433" y="115"/>
                  </a:lnTo>
                  <a:lnTo>
                    <a:pt x="438" y="116"/>
                  </a:lnTo>
                  <a:lnTo>
                    <a:pt x="442" y="117"/>
                  </a:lnTo>
                  <a:lnTo>
                    <a:pt x="447" y="118"/>
                  </a:lnTo>
                  <a:lnTo>
                    <a:pt x="451" y="120"/>
                  </a:lnTo>
                  <a:lnTo>
                    <a:pt x="456" y="121"/>
                  </a:lnTo>
                  <a:lnTo>
                    <a:pt x="461" y="122"/>
                  </a:lnTo>
                  <a:lnTo>
                    <a:pt x="465" y="123"/>
                  </a:lnTo>
                  <a:lnTo>
                    <a:pt x="470" y="125"/>
                  </a:lnTo>
                  <a:lnTo>
                    <a:pt x="475" y="126"/>
                  </a:lnTo>
                  <a:lnTo>
                    <a:pt x="479" y="127"/>
                  </a:lnTo>
                  <a:lnTo>
                    <a:pt x="484" y="128"/>
                  </a:lnTo>
                  <a:lnTo>
                    <a:pt x="489" y="129"/>
                  </a:lnTo>
                  <a:lnTo>
                    <a:pt x="493" y="131"/>
                  </a:lnTo>
                  <a:lnTo>
                    <a:pt x="498" y="132"/>
                  </a:lnTo>
                  <a:lnTo>
                    <a:pt x="503" y="133"/>
                  </a:lnTo>
                  <a:lnTo>
                    <a:pt x="507" y="134"/>
                  </a:lnTo>
                  <a:lnTo>
                    <a:pt x="512" y="136"/>
                  </a:lnTo>
                  <a:lnTo>
                    <a:pt x="517" y="137"/>
                  </a:lnTo>
                  <a:lnTo>
                    <a:pt x="521" y="138"/>
                  </a:lnTo>
                  <a:lnTo>
                    <a:pt x="526" y="139"/>
                  </a:lnTo>
                  <a:lnTo>
                    <a:pt x="531" y="141"/>
                  </a:lnTo>
                  <a:lnTo>
                    <a:pt x="535" y="142"/>
                  </a:lnTo>
                  <a:lnTo>
                    <a:pt x="540" y="143"/>
                  </a:lnTo>
                  <a:lnTo>
                    <a:pt x="545" y="144"/>
                  </a:lnTo>
                  <a:lnTo>
                    <a:pt x="549" y="145"/>
                  </a:lnTo>
                  <a:lnTo>
                    <a:pt x="554" y="147"/>
                  </a:lnTo>
                  <a:lnTo>
                    <a:pt x="559" y="148"/>
                  </a:lnTo>
                  <a:lnTo>
                    <a:pt x="563" y="149"/>
                  </a:lnTo>
                  <a:lnTo>
                    <a:pt x="568" y="150"/>
                  </a:lnTo>
                  <a:lnTo>
                    <a:pt x="572" y="152"/>
                  </a:lnTo>
                  <a:lnTo>
                    <a:pt x="577" y="153"/>
                  </a:lnTo>
                  <a:lnTo>
                    <a:pt x="582" y="154"/>
                  </a:lnTo>
                  <a:lnTo>
                    <a:pt x="586" y="155"/>
                  </a:lnTo>
                  <a:lnTo>
                    <a:pt x="591" y="157"/>
                  </a:lnTo>
                  <a:lnTo>
                    <a:pt x="596" y="158"/>
                  </a:lnTo>
                  <a:lnTo>
                    <a:pt x="600" y="159"/>
                  </a:lnTo>
                  <a:lnTo>
                    <a:pt x="605" y="160"/>
                  </a:lnTo>
                  <a:lnTo>
                    <a:pt x="610" y="161"/>
                  </a:lnTo>
                  <a:lnTo>
                    <a:pt x="614" y="163"/>
                  </a:lnTo>
                  <a:lnTo>
                    <a:pt x="619" y="164"/>
                  </a:lnTo>
                  <a:lnTo>
                    <a:pt x="624" y="165"/>
                  </a:lnTo>
                  <a:lnTo>
                    <a:pt x="628" y="166"/>
                  </a:lnTo>
                  <a:lnTo>
                    <a:pt x="633" y="168"/>
                  </a:lnTo>
                  <a:lnTo>
                    <a:pt x="638" y="169"/>
                  </a:lnTo>
                  <a:lnTo>
                    <a:pt x="642" y="170"/>
                  </a:lnTo>
                  <a:lnTo>
                    <a:pt x="647" y="171"/>
                  </a:lnTo>
                  <a:lnTo>
                    <a:pt x="652" y="173"/>
                  </a:lnTo>
                  <a:lnTo>
                    <a:pt x="656" y="174"/>
                  </a:lnTo>
                  <a:lnTo>
                    <a:pt x="661" y="175"/>
                  </a:lnTo>
                  <a:lnTo>
                    <a:pt x="666" y="176"/>
                  </a:lnTo>
                  <a:lnTo>
                    <a:pt x="670" y="177"/>
                  </a:lnTo>
                  <a:lnTo>
                    <a:pt x="675" y="179"/>
                  </a:lnTo>
                  <a:lnTo>
                    <a:pt x="680" y="180"/>
                  </a:lnTo>
                  <a:lnTo>
                    <a:pt x="684" y="181"/>
                  </a:lnTo>
                  <a:lnTo>
                    <a:pt x="689" y="182"/>
                  </a:lnTo>
                  <a:lnTo>
                    <a:pt x="693" y="184"/>
                  </a:lnTo>
                  <a:lnTo>
                    <a:pt x="698" y="185"/>
                  </a:lnTo>
                  <a:lnTo>
                    <a:pt x="703" y="186"/>
                  </a:lnTo>
                  <a:lnTo>
                    <a:pt x="707" y="187"/>
                  </a:lnTo>
                  <a:lnTo>
                    <a:pt x="712" y="189"/>
                  </a:lnTo>
                  <a:lnTo>
                    <a:pt x="717" y="190"/>
                  </a:lnTo>
                  <a:lnTo>
                    <a:pt x="721" y="191"/>
                  </a:lnTo>
                  <a:lnTo>
                    <a:pt x="726" y="192"/>
                  </a:lnTo>
                  <a:lnTo>
                    <a:pt x="731" y="193"/>
                  </a:lnTo>
                  <a:lnTo>
                    <a:pt x="735" y="195"/>
                  </a:lnTo>
                  <a:lnTo>
                    <a:pt x="740" y="196"/>
                  </a:lnTo>
                  <a:lnTo>
                    <a:pt x="745" y="197"/>
                  </a:lnTo>
                  <a:lnTo>
                    <a:pt x="749" y="198"/>
                  </a:lnTo>
                  <a:lnTo>
                    <a:pt x="754" y="200"/>
                  </a:lnTo>
                  <a:lnTo>
                    <a:pt x="759" y="201"/>
                  </a:lnTo>
                  <a:lnTo>
                    <a:pt x="763" y="202"/>
                  </a:lnTo>
                  <a:lnTo>
                    <a:pt x="768" y="203"/>
                  </a:lnTo>
                  <a:lnTo>
                    <a:pt x="773" y="205"/>
                  </a:lnTo>
                  <a:lnTo>
                    <a:pt x="777" y="206"/>
                  </a:lnTo>
                  <a:lnTo>
                    <a:pt x="782" y="207"/>
                  </a:lnTo>
                  <a:lnTo>
                    <a:pt x="787" y="208"/>
                  </a:lnTo>
                  <a:lnTo>
                    <a:pt x="791" y="209"/>
                  </a:lnTo>
                  <a:lnTo>
                    <a:pt x="796" y="211"/>
                  </a:lnTo>
                  <a:lnTo>
                    <a:pt x="801" y="212"/>
                  </a:lnTo>
                  <a:lnTo>
                    <a:pt x="805" y="213"/>
                  </a:lnTo>
                  <a:lnTo>
                    <a:pt x="810" y="214"/>
                  </a:lnTo>
                  <a:lnTo>
                    <a:pt x="815" y="216"/>
                  </a:lnTo>
                  <a:lnTo>
                    <a:pt x="819" y="217"/>
                  </a:lnTo>
                  <a:lnTo>
                    <a:pt x="824" y="218"/>
                  </a:lnTo>
                  <a:lnTo>
                    <a:pt x="828" y="219"/>
                  </a:lnTo>
                  <a:lnTo>
                    <a:pt x="833" y="220"/>
                  </a:lnTo>
                  <a:lnTo>
                    <a:pt x="838" y="222"/>
                  </a:lnTo>
                  <a:lnTo>
                    <a:pt x="842" y="223"/>
                  </a:lnTo>
                  <a:lnTo>
                    <a:pt x="847" y="224"/>
                  </a:lnTo>
                  <a:lnTo>
                    <a:pt x="852" y="225"/>
                  </a:lnTo>
                  <a:lnTo>
                    <a:pt x="856" y="227"/>
                  </a:lnTo>
                  <a:lnTo>
                    <a:pt x="861" y="228"/>
                  </a:lnTo>
                  <a:lnTo>
                    <a:pt x="866" y="229"/>
                  </a:lnTo>
                  <a:lnTo>
                    <a:pt x="870" y="230"/>
                  </a:lnTo>
                  <a:lnTo>
                    <a:pt x="875" y="232"/>
                  </a:lnTo>
                  <a:lnTo>
                    <a:pt x="880" y="233"/>
                  </a:lnTo>
                  <a:lnTo>
                    <a:pt x="884" y="234"/>
                  </a:lnTo>
                  <a:lnTo>
                    <a:pt x="889" y="235"/>
                  </a:lnTo>
                  <a:lnTo>
                    <a:pt x="894" y="237"/>
                  </a:lnTo>
                  <a:lnTo>
                    <a:pt x="898" y="238"/>
                  </a:lnTo>
                  <a:lnTo>
                    <a:pt x="903" y="239"/>
                  </a:lnTo>
                  <a:lnTo>
                    <a:pt x="908" y="240"/>
                  </a:lnTo>
                  <a:lnTo>
                    <a:pt x="912" y="241"/>
                  </a:lnTo>
                  <a:lnTo>
                    <a:pt x="917" y="243"/>
                  </a:lnTo>
                  <a:lnTo>
                    <a:pt x="922" y="244"/>
                  </a:lnTo>
                  <a:lnTo>
                    <a:pt x="926" y="245"/>
                  </a:lnTo>
                  <a:lnTo>
                    <a:pt x="931" y="246"/>
                  </a:lnTo>
                  <a:lnTo>
                    <a:pt x="936" y="248"/>
                  </a:lnTo>
                  <a:lnTo>
                    <a:pt x="940" y="249"/>
                  </a:lnTo>
                  <a:lnTo>
                    <a:pt x="945" y="250"/>
                  </a:lnTo>
                  <a:lnTo>
                    <a:pt x="949" y="251"/>
                  </a:lnTo>
                  <a:lnTo>
                    <a:pt x="954" y="252"/>
                  </a:lnTo>
                  <a:lnTo>
                    <a:pt x="959" y="254"/>
                  </a:lnTo>
                  <a:lnTo>
                    <a:pt x="963" y="255"/>
                  </a:lnTo>
                  <a:lnTo>
                    <a:pt x="968" y="256"/>
                  </a:lnTo>
                  <a:lnTo>
                    <a:pt x="973" y="257"/>
                  </a:lnTo>
                  <a:lnTo>
                    <a:pt x="977" y="259"/>
                  </a:lnTo>
                  <a:lnTo>
                    <a:pt x="982" y="260"/>
                  </a:lnTo>
                  <a:lnTo>
                    <a:pt x="987" y="261"/>
                  </a:lnTo>
                  <a:lnTo>
                    <a:pt x="991" y="262"/>
                  </a:lnTo>
                  <a:lnTo>
                    <a:pt x="996" y="264"/>
                  </a:lnTo>
                  <a:lnTo>
                    <a:pt x="1001" y="265"/>
                  </a:lnTo>
                  <a:lnTo>
                    <a:pt x="1005" y="266"/>
                  </a:lnTo>
                  <a:lnTo>
                    <a:pt x="1010" y="267"/>
                  </a:lnTo>
                  <a:lnTo>
                    <a:pt x="1015" y="269"/>
                  </a:lnTo>
                  <a:lnTo>
                    <a:pt x="1019" y="270"/>
                  </a:lnTo>
                  <a:lnTo>
                    <a:pt x="1024" y="271"/>
                  </a:lnTo>
                  <a:lnTo>
                    <a:pt x="1029" y="272"/>
                  </a:lnTo>
                  <a:lnTo>
                    <a:pt x="1033" y="273"/>
                  </a:lnTo>
                  <a:lnTo>
                    <a:pt x="1038" y="275"/>
                  </a:lnTo>
                  <a:lnTo>
                    <a:pt x="1043" y="276"/>
                  </a:lnTo>
                  <a:lnTo>
                    <a:pt x="1047" y="277"/>
                  </a:lnTo>
                  <a:lnTo>
                    <a:pt x="1052" y="278"/>
                  </a:lnTo>
                  <a:lnTo>
                    <a:pt x="1057" y="280"/>
                  </a:lnTo>
                  <a:lnTo>
                    <a:pt x="1061" y="281"/>
                  </a:lnTo>
                  <a:lnTo>
                    <a:pt x="1066" y="282"/>
                  </a:lnTo>
                  <a:lnTo>
                    <a:pt x="1070" y="283"/>
                  </a:lnTo>
                  <a:lnTo>
                    <a:pt x="1075" y="284"/>
                  </a:lnTo>
                  <a:lnTo>
                    <a:pt x="1080" y="286"/>
                  </a:lnTo>
                  <a:lnTo>
                    <a:pt x="1084" y="287"/>
                  </a:lnTo>
                  <a:lnTo>
                    <a:pt x="1089" y="288"/>
                  </a:lnTo>
                  <a:lnTo>
                    <a:pt x="1094" y="289"/>
                  </a:lnTo>
                  <a:lnTo>
                    <a:pt x="1098" y="291"/>
                  </a:lnTo>
                  <a:lnTo>
                    <a:pt x="1103" y="292"/>
                  </a:lnTo>
                  <a:lnTo>
                    <a:pt x="1108" y="293"/>
                  </a:lnTo>
                  <a:lnTo>
                    <a:pt x="1112" y="294"/>
                  </a:lnTo>
                  <a:lnTo>
                    <a:pt x="1117" y="296"/>
                  </a:lnTo>
                  <a:lnTo>
                    <a:pt x="1122" y="297"/>
                  </a:lnTo>
                  <a:lnTo>
                    <a:pt x="1126" y="298"/>
                  </a:lnTo>
                  <a:lnTo>
                    <a:pt x="1131" y="299"/>
                  </a:lnTo>
                  <a:lnTo>
                    <a:pt x="1136" y="300"/>
                  </a:lnTo>
                  <a:lnTo>
                    <a:pt x="1140" y="302"/>
                  </a:lnTo>
                  <a:lnTo>
                    <a:pt x="1145" y="303"/>
                  </a:lnTo>
                  <a:lnTo>
                    <a:pt x="1150" y="304"/>
                  </a:lnTo>
                  <a:lnTo>
                    <a:pt x="1154" y="305"/>
                  </a:lnTo>
                  <a:lnTo>
                    <a:pt x="1159" y="307"/>
                  </a:lnTo>
                  <a:lnTo>
                    <a:pt x="1164" y="308"/>
                  </a:lnTo>
                  <a:lnTo>
                    <a:pt x="1168" y="309"/>
                  </a:lnTo>
                  <a:lnTo>
                    <a:pt x="1173" y="310"/>
                  </a:lnTo>
                  <a:lnTo>
                    <a:pt x="1178" y="312"/>
                  </a:lnTo>
                  <a:lnTo>
                    <a:pt x="1182" y="313"/>
                  </a:lnTo>
                  <a:lnTo>
                    <a:pt x="1187" y="314"/>
                  </a:lnTo>
                  <a:lnTo>
                    <a:pt x="1191" y="315"/>
                  </a:lnTo>
                  <a:lnTo>
                    <a:pt x="1196" y="316"/>
                  </a:lnTo>
                  <a:lnTo>
                    <a:pt x="1201" y="318"/>
                  </a:lnTo>
                  <a:lnTo>
                    <a:pt x="1205" y="319"/>
                  </a:lnTo>
                  <a:lnTo>
                    <a:pt x="1210" y="320"/>
                  </a:lnTo>
                  <a:lnTo>
                    <a:pt x="1215" y="321"/>
                  </a:lnTo>
                  <a:lnTo>
                    <a:pt x="1219" y="323"/>
                  </a:lnTo>
                  <a:lnTo>
                    <a:pt x="1224" y="324"/>
                  </a:lnTo>
                  <a:lnTo>
                    <a:pt x="1229" y="325"/>
                  </a:lnTo>
                  <a:lnTo>
                    <a:pt x="1233" y="326"/>
                  </a:lnTo>
                  <a:lnTo>
                    <a:pt x="1238" y="328"/>
                  </a:lnTo>
                  <a:lnTo>
                    <a:pt x="1243" y="329"/>
                  </a:lnTo>
                  <a:lnTo>
                    <a:pt x="1247" y="330"/>
                  </a:lnTo>
                  <a:lnTo>
                    <a:pt x="1252" y="331"/>
                  </a:lnTo>
                  <a:lnTo>
                    <a:pt x="1257" y="332"/>
                  </a:lnTo>
                  <a:lnTo>
                    <a:pt x="1261" y="334"/>
                  </a:lnTo>
                  <a:lnTo>
                    <a:pt x="1266" y="335"/>
                  </a:lnTo>
                  <a:lnTo>
                    <a:pt x="1271" y="336"/>
                  </a:lnTo>
                  <a:lnTo>
                    <a:pt x="1275" y="337"/>
                  </a:lnTo>
                  <a:lnTo>
                    <a:pt x="1280" y="339"/>
                  </a:lnTo>
                  <a:lnTo>
                    <a:pt x="1285" y="340"/>
                  </a:lnTo>
                  <a:lnTo>
                    <a:pt x="1289" y="341"/>
                  </a:lnTo>
                  <a:lnTo>
                    <a:pt x="1294" y="342"/>
                  </a:lnTo>
                  <a:lnTo>
                    <a:pt x="1299" y="344"/>
                  </a:lnTo>
                  <a:lnTo>
                    <a:pt x="1303" y="345"/>
                  </a:lnTo>
                  <a:lnTo>
                    <a:pt x="1308" y="346"/>
                  </a:lnTo>
                  <a:lnTo>
                    <a:pt x="1312" y="347"/>
                  </a:lnTo>
                  <a:lnTo>
                    <a:pt x="1317" y="348"/>
                  </a:lnTo>
                  <a:lnTo>
                    <a:pt x="1322" y="350"/>
                  </a:lnTo>
                  <a:lnTo>
                    <a:pt x="1326" y="351"/>
                  </a:lnTo>
                  <a:lnTo>
                    <a:pt x="1331" y="352"/>
                  </a:lnTo>
                  <a:lnTo>
                    <a:pt x="1336" y="353"/>
                  </a:lnTo>
                  <a:lnTo>
                    <a:pt x="1340" y="355"/>
                  </a:lnTo>
                  <a:lnTo>
                    <a:pt x="1345" y="356"/>
                  </a:lnTo>
                  <a:lnTo>
                    <a:pt x="1350" y="357"/>
                  </a:lnTo>
                  <a:lnTo>
                    <a:pt x="1354" y="358"/>
                  </a:lnTo>
                  <a:lnTo>
                    <a:pt x="1359" y="360"/>
                  </a:lnTo>
                  <a:lnTo>
                    <a:pt x="1364" y="361"/>
                  </a:lnTo>
                  <a:lnTo>
                    <a:pt x="1368" y="362"/>
                  </a:lnTo>
                  <a:lnTo>
                    <a:pt x="1373" y="363"/>
                  </a:lnTo>
                  <a:lnTo>
                    <a:pt x="1378" y="364"/>
                  </a:lnTo>
                  <a:lnTo>
                    <a:pt x="1382" y="366"/>
                  </a:lnTo>
                  <a:lnTo>
                    <a:pt x="1387" y="367"/>
                  </a:lnTo>
                  <a:lnTo>
                    <a:pt x="1392" y="368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37"/>
            <p:cNvSpPr>
              <a:spLocks noChangeShapeType="1"/>
            </p:cNvSpPr>
            <p:nvPr/>
          </p:nvSpPr>
          <p:spPr bwMode="auto">
            <a:xfrm flipH="1">
              <a:off x="510" y="321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8"/>
            <p:cNvSpPr>
              <a:spLocks noChangeArrowheads="1"/>
            </p:cNvSpPr>
            <p:nvPr/>
          </p:nvSpPr>
          <p:spPr bwMode="auto">
            <a:xfrm rot="16200000">
              <a:off x="334" y="3091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35</a:t>
              </a:r>
              <a:endParaRPr lang="en-US" altLang="en-US"/>
            </a:p>
          </p:txBody>
        </p:sp>
        <p:sp>
          <p:nvSpPr>
            <p:cNvPr id="94" name="Line 39"/>
            <p:cNvSpPr>
              <a:spLocks noChangeShapeType="1"/>
            </p:cNvSpPr>
            <p:nvPr/>
          </p:nvSpPr>
          <p:spPr bwMode="auto">
            <a:xfrm flipH="1">
              <a:off x="510" y="2582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40"/>
            <p:cNvSpPr>
              <a:spLocks noChangeArrowheads="1"/>
            </p:cNvSpPr>
            <p:nvPr/>
          </p:nvSpPr>
          <p:spPr bwMode="auto">
            <a:xfrm rot="16200000">
              <a:off x="334" y="2459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40</a:t>
              </a:r>
              <a:endParaRPr lang="en-US" altLang="en-US"/>
            </a:p>
          </p:txBody>
        </p:sp>
        <p:sp>
          <p:nvSpPr>
            <p:cNvPr id="96" name="Line 41"/>
            <p:cNvSpPr>
              <a:spLocks noChangeShapeType="1"/>
            </p:cNvSpPr>
            <p:nvPr/>
          </p:nvSpPr>
          <p:spPr bwMode="auto">
            <a:xfrm flipH="1">
              <a:off x="510" y="1951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42"/>
            <p:cNvSpPr>
              <a:spLocks noChangeArrowheads="1"/>
            </p:cNvSpPr>
            <p:nvPr/>
          </p:nvSpPr>
          <p:spPr bwMode="auto">
            <a:xfrm rot="16200000">
              <a:off x="334" y="1827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45</a:t>
              </a:r>
              <a:endParaRPr lang="en-US" altLang="en-US"/>
            </a:p>
          </p:txBody>
        </p:sp>
        <p:sp>
          <p:nvSpPr>
            <p:cNvPr id="98" name="Line 43"/>
            <p:cNvSpPr>
              <a:spLocks noChangeShapeType="1"/>
            </p:cNvSpPr>
            <p:nvPr/>
          </p:nvSpPr>
          <p:spPr bwMode="auto">
            <a:xfrm flipH="1">
              <a:off x="510" y="1319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44"/>
            <p:cNvSpPr>
              <a:spLocks noChangeArrowheads="1"/>
            </p:cNvSpPr>
            <p:nvPr/>
          </p:nvSpPr>
          <p:spPr bwMode="auto">
            <a:xfrm rot="16200000">
              <a:off x="334" y="1195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50</a:t>
              </a:r>
              <a:endParaRPr lang="en-US" altLang="en-US"/>
            </a:p>
          </p:txBody>
        </p:sp>
        <p:sp>
          <p:nvSpPr>
            <p:cNvPr id="100" name="Line 45"/>
            <p:cNvSpPr>
              <a:spLocks noChangeShapeType="1"/>
            </p:cNvSpPr>
            <p:nvPr/>
          </p:nvSpPr>
          <p:spPr bwMode="auto">
            <a:xfrm flipH="1">
              <a:off x="510" y="687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46"/>
            <p:cNvSpPr>
              <a:spLocks noChangeArrowheads="1"/>
            </p:cNvSpPr>
            <p:nvPr/>
          </p:nvSpPr>
          <p:spPr bwMode="auto">
            <a:xfrm rot="16200000">
              <a:off x="335" y="56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55</a:t>
              </a:r>
              <a:endParaRPr lang="en-US" altLang="en-US"/>
            </a:p>
          </p:txBody>
        </p:sp>
        <p:sp>
          <p:nvSpPr>
            <p:cNvPr id="102" name="Line 48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49"/>
            <p:cNvSpPr>
              <a:spLocks noChangeShapeType="1"/>
            </p:cNvSpPr>
            <p:nvPr/>
          </p:nvSpPr>
          <p:spPr bwMode="auto">
            <a:xfrm>
              <a:off x="78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50"/>
            <p:cNvSpPr>
              <a:spLocks noChangeArrowheads="1"/>
            </p:cNvSpPr>
            <p:nvPr/>
          </p:nvSpPr>
          <p:spPr bwMode="auto">
            <a:xfrm>
              <a:off x="646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0.01</a:t>
              </a:r>
              <a:endParaRPr lang="en-US" altLang="en-US"/>
            </a:p>
          </p:txBody>
        </p:sp>
        <p:sp>
          <p:nvSpPr>
            <p:cNvPr id="105" name="Line 51"/>
            <p:cNvSpPr>
              <a:spLocks noChangeShapeType="1"/>
            </p:cNvSpPr>
            <p:nvPr/>
          </p:nvSpPr>
          <p:spPr bwMode="auto">
            <a:xfrm>
              <a:off x="167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52"/>
            <p:cNvSpPr>
              <a:spLocks noChangeArrowheads="1"/>
            </p:cNvSpPr>
            <p:nvPr/>
          </p:nvSpPr>
          <p:spPr bwMode="auto">
            <a:xfrm>
              <a:off x="1533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0.02</a:t>
              </a:r>
              <a:endParaRPr lang="en-US" altLang="en-US"/>
            </a:p>
          </p:txBody>
        </p:sp>
        <p:sp>
          <p:nvSpPr>
            <p:cNvPr id="107" name="Line 53"/>
            <p:cNvSpPr>
              <a:spLocks noChangeShapeType="1"/>
            </p:cNvSpPr>
            <p:nvPr/>
          </p:nvSpPr>
          <p:spPr bwMode="auto">
            <a:xfrm>
              <a:off x="284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54"/>
            <p:cNvSpPr>
              <a:spLocks noChangeArrowheads="1"/>
            </p:cNvSpPr>
            <p:nvPr/>
          </p:nvSpPr>
          <p:spPr bwMode="auto">
            <a:xfrm>
              <a:off x="2702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0.05</a:t>
              </a:r>
              <a:endParaRPr lang="en-US" altLang="en-US"/>
            </a:p>
          </p:txBody>
        </p:sp>
        <p:sp>
          <p:nvSpPr>
            <p:cNvPr id="109" name="Line 55"/>
            <p:cNvSpPr>
              <a:spLocks noChangeShapeType="1"/>
            </p:cNvSpPr>
            <p:nvPr/>
          </p:nvSpPr>
          <p:spPr bwMode="auto">
            <a:xfrm>
              <a:off x="4161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56"/>
            <p:cNvSpPr>
              <a:spLocks noChangeArrowheads="1"/>
            </p:cNvSpPr>
            <p:nvPr/>
          </p:nvSpPr>
          <p:spPr bwMode="auto">
            <a:xfrm>
              <a:off x="4022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0.14</a:t>
              </a:r>
              <a:endParaRPr lang="en-US" altLang="en-US"/>
            </a:p>
          </p:txBody>
        </p:sp>
        <p:sp>
          <p:nvSpPr>
            <p:cNvPr id="111" name="Line 57"/>
            <p:cNvSpPr>
              <a:spLocks noChangeShapeType="1"/>
            </p:cNvSpPr>
            <p:nvPr/>
          </p:nvSpPr>
          <p:spPr bwMode="auto">
            <a:xfrm>
              <a:off x="54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58"/>
            <p:cNvSpPr>
              <a:spLocks noChangeArrowheads="1"/>
            </p:cNvSpPr>
            <p:nvPr/>
          </p:nvSpPr>
          <p:spPr bwMode="auto">
            <a:xfrm>
              <a:off x="5264" y="3773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0.37</a:t>
              </a:r>
              <a:endParaRPr lang="en-US" altLang="en-US"/>
            </a:p>
          </p:txBody>
        </p:sp>
        <p:sp>
          <p:nvSpPr>
            <p:cNvPr id="113" name="Rectangle 59"/>
            <p:cNvSpPr>
              <a:spLocks noChangeArrowheads="1"/>
            </p:cNvSpPr>
            <p:nvPr/>
          </p:nvSpPr>
          <p:spPr bwMode="auto">
            <a:xfrm>
              <a:off x="1389" y="4014"/>
              <a:ext cx="33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 err="1">
                  <a:solidFill>
                    <a:srgbClr val="000000"/>
                  </a:solidFill>
                </a:rPr>
                <a:t>Theil</a:t>
              </a:r>
              <a:r>
                <a:rPr lang="en-US" altLang="en-US" dirty="0">
                  <a:solidFill>
                    <a:srgbClr val="000000"/>
                  </a:solidFill>
                </a:rPr>
                <a:t> Index of Racial Segregation in 2000 (log scale)</a:t>
              </a:r>
              <a:endParaRPr lang="en-US" altLang="en-US" dirty="0"/>
            </a:p>
          </p:txBody>
        </p:sp>
      </p:grpSp>
      <p:sp>
        <p:nvSpPr>
          <p:cNvPr id="114" name="Rectangle 34"/>
          <p:cNvSpPr>
            <a:spLocks noChangeArrowheads="1"/>
          </p:cNvSpPr>
          <p:nvPr/>
        </p:nvSpPr>
        <p:spPr bwMode="auto">
          <a:xfrm>
            <a:off x="8229600" y="2401330"/>
            <a:ext cx="2045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Correlation = -0.361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9601203" y="2628342"/>
            <a:ext cx="730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(0.068)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43"/>
              <p:cNvSpPr>
                <a:spLocks noChangeArrowheads="1"/>
              </p:cNvSpPr>
              <p:nvPr/>
            </p:nvSpPr>
            <p:spPr bwMode="auto">
              <a:xfrm rot="16200000">
                <a:off x="621825" y="3055552"/>
                <a:ext cx="22337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Upward Mobility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baseline="-25000" dirty="0">
                    <a:solidFill>
                      <a:prstClr val="black"/>
                    </a:solidFill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25</a:t>
                </a:r>
                <a:r>
                  <a:rPr lang="en-US" dirty="0">
                    <a:solidFill>
                      <a:prstClr val="black"/>
                    </a:solidFill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6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621825" y="3055552"/>
                <a:ext cx="2233753" cy="276999"/>
              </a:xfrm>
              <a:prstGeom prst="rect">
                <a:avLst/>
              </a:prstGeom>
              <a:blipFill>
                <a:blip r:embed="rId3"/>
                <a:stretch>
                  <a:fillRect l="-28889" t="-5464" r="-51111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03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5334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+mj-lt"/>
                <a:cs typeface="Arial" panose="020B0604020202020204" pitchFamily="34" charset="0"/>
              </a:rPr>
              <a:t>Whites (blue), Blacks (green), Asians (red), Hispanics (orange)</a:t>
            </a:r>
            <a:endParaRPr lang="en-US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1" y="6519446"/>
            <a:ext cx="4738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  <a:latin typeface="Calibri"/>
              </a:rPr>
              <a:t>Source: Cable (2013) based on Census 2010 data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44183" y="2564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 Segregation in Atlanta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1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2060"/>
            <a:ext cx="7620000" cy="508254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44183" y="2564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Racial Segregation in Sacramento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5334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+mj-lt"/>
                <a:cs typeface="Arial" panose="020B0604020202020204" pitchFamily="34" charset="0"/>
              </a:rPr>
              <a:t>Whites (blue), Blacks (green), Asians (red), Hispanics (orange)</a:t>
            </a:r>
            <a:endParaRPr lang="en-US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1" y="6519446"/>
            <a:ext cx="4738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  <a:latin typeface="Calibri"/>
              </a:rPr>
              <a:t>Source: Cable (2013) based on Census 2010 data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71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Chetty</a:t>
            </a:r>
            <a:r>
              <a:rPr lang="en-US" dirty="0"/>
              <a:t> and </a:t>
            </a:r>
            <a:r>
              <a:rPr lang="en-US" dirty="0" err="1"/>
              <a:t>Hendren</a:t>
            </a:r>
            <a:r>
              <a:rPr lang="en-US" dirty="0"/>
              <a:t> (2017)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They are interested in the </a:t>
            </a:r>
            <a:r>
              <a:rPr lang="en-US" i="1" dirty="0"/>
              <a:t>causal effect </a:t>
            </a:r>
            <a:r>
              <a:rPr lang="en-US" dirty="0"/>
              <a:t>of living in one neighborhood relative to another</a:t>
            </a:r>
          </a:p>
          <a:p>
            <a:pPr lvl="1"/>
            <a:r>
              <a:rPr lang="en-US" dirty="0"/>
              <a:t>Some of the observed difference in outcomes between people residing in different neighborhoods is </a:t>
            </a:r>
            <a:r>
              <a:rPr lang="en-US" i="1" dirty="0"/>
              <a:t>sorting</a:t>
            </a:r>
            <a:endParaRPr lang="en-US" dirty="0"/>
          </a:p>
          <a:p>
            <a:pPr lvl="1"/>
            <a:r>
              <a:rPr lang="en-US" dirty="0"/>
              <a:t>Some is the true “impact” of living there</a:t>
            </a:r>
          </a:p>
          <a:p>
            <a:pPr lvl="1"/>
            <a:r>
              <a:rPr lang="en-US" dirty="0"/>
              <a:t>How to separate?</a:t>
            </a:r>
          </a:p>
          <a:p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Ideal experiment: randomly assign children to new neighborhoods for the rest of childhood</a:t>
            </a:r>
          </a:p>
          <a:p>
            <a:endParaRPr lang="en-US" dirty="0"/>
          </a:p>
          <a:p>
            <a:r>
              <a:rPr lang="en-US" dirty="0"/>
              <a:t>They study </a:t>
            </a:r>
            <a:r>
              <a:rPr lang="en-US" dirty="0">
                <a:ea typeface="ＭＳ Ｐゴシック"/>
                <a:cs typeface="ＭＳ Ｐゴシック"/>
              </a:rPr>
              <a:t>families that move across CZ’s with children at different ages in observational data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Choice of neighborhood probably reflects sorting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But they assume that </a:t>
            </a:r>
            <a:r>
              <a:rPr lang="en-US" i="1" dirty="0">
                <a:ea typeface="ＭＳ Ｐゴシック"/>
                <a:cs typeface="ＭＳ Ｐゴシック"/>
              </a:rPr>
              <a:t>timing</a:t>
            </a:r>
            <a:r>
              <a:rPr lang="en-US" dirty="0">
                <a:ea typeface="ＭＳ Ｐゴシック"/>
                <a:cs typeface="ＭＳ Ｐゴシック"/>
              </a:rPr>
              <a:t> w.r.t. child’s age is “as good as random”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Calculate exposure impacts by year – “placebo” is older ages</a:t>
            </a:r>
          </a:p>
        </p:txBody>
      </p:sp>
    </p:spTree>
    <p:extLst>
      <p:ext uri="{BB962C8B-B14F-4D97-AF65-F5344CB8AC3E}">
        <p14:creationId xmlns:p14="http://schemas.microsoft.com/office/powerpoint/2010/main" val="12506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utoShape 147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Rectangle 149"/>
          <p:cNvSpPr>
            <a:spLocks noChangeArrowheads="1"/>
          </p:cNvSpPr>
          <p:nvPr/>
        </p:nvSpPr>
        <p:spPr bwMode="auto">
          <a:xfrm>
            <a:off x="1519237" y="98425"/>
            <a:ext cx="9153526" cy="666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Rectangle 150"/>
          <p:cNvSpPr>
            <a:spLocks noChangeArrowheads="1"/>
          </p:cNvSpPr>
          <p:nvPr/>
        </p:nvSpPr>
        <p:spPr bwMode="auto">
          <a:xfrm>
            <a:off x="1524001" y="107951"/>
            <a:ext cx="9139239" cy="66468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Rectangle 151"/>
          <p:cNvSpPr>
            <a:spLocks noChangeArrowheads="1"/>
          </p:cNvSpPr>
          <p:nvPr/>
        </p:nvSpPr>
        <p:spPr bwMode="auto">
          <a:xfrm>
            <a:off x="2383444" y="712788"/>
            <a:ext cx="8033935" cy="467360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Line 152"/>
          <p:cNvSpPr>
            <a:spLocks noChangeShapeType="1"/>
          </p:cNvSpPr>
          <p:nvPr/>
        </p:nvSpPr>
        <p:spPr bwMode="auto">
          <a:xfrm>
            <a:off x="2383444" y="4576763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" name="Line 153"/>
          <p:cNvSpPr>
            <a:spLocks noChangeShapeType="1"/>
          </p:cNvSpPr>
          <p:nvPr/>
        </p:nvSpPr>
        <p:spPr bwMode="auto">
          <a:xfrm>
            <a:off x="2383444" y="3467100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Line 154"/>
          <p:cNvSpPr>
            <a:spLocks noChangeShapeType="1"/>
          </p:cNvSpPr>
          <p:nvPr/>
        </p:nvSpPr>
        <p:spPr bwMode="auto">
          <a:xfrm>
            <a:off x="2383444" y="2354263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Line 155"/>
          <p:cNvSpPr>
            <a:spLocks noChangeShapeType="1"/>
          </p:cNvSpPr>
          <p:nvPr/>
        </p:nvSpPr>
        <p:spPr bwMode="auto">
          <a:xfrm>
            <a:off x="2383444" y="1244600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" name="Line 156"/>
          <p:cNvSpPr>
            <a:spLocks noChangeShapeType="1"/>
          </p:cNvSpPr>
          <p:nvPr/>
        </p:nvSpPr>
        <p:spPr bwMode="auto">
          <a:xfrm flipV="1">
            <a:off x="7876079" y="52530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" name="Line 157"/>
          <p:cNvSpPr>
            <a:spLocks noChangeShapeType="1"/>
          </p:cNvSpPr>
          <p:nvPr/>
        </p:nvSpPr>
        <p:spPr bwMode="auto">
          <a:xfrm flipV="1">
            <a:off x="7876079" y="50530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Line 158"/>
          <p:cNvSpPr>
            <a:spLocks noChangeShapeType="1"/>
          </p:cNvSpPr>
          <p:nvPr/>
        </p:nvSpPr>
        <p:spPr bwMode="auto">
          <a:xfrm flipV="1">
            <a:off x="7876079" y="485298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Line 159"/>
          <p:cNvSpPr>
            <a:spLocks noChangeShapeType="1"/>
          </p:cNvSpPr>
          <p:nvPr/>
        </p:nvSpPr>
        <p:spPr bwMode="auto">
          <a:xfrm flipV="1">
            <a:off x="7876079" y="4654551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Line 160"/>
          <p:cNvSpPr>
            <a:spLocks noChangeShapeType="1"/>
          </p:cNvSpPr>
          <p:nvPr/>
        </p:nvSpPr>
        <p:spPr bwMode="auto">
          <a:xfrm flipV="1">
            <a:off x="7876079" y="44545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Line 161"/>
          <p:cNvSpPr>
            <a:spLocks noChangeShapeType="1"/>
          </p:cNvSpPr>
          <p:nvPr/>
        </p:nvSpPr>
        <p:spPr bwMode="auto">
          <a:xfrm flipV="1">
            <a:off x="7876079" y="425450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Line 162"/>
          <p:cNvSpPr>
            <a:spLocks noChangeShapeType="1"/>
          </p:cNvSpPr>
          <p:nvPr/>
        </p:nvSpPr>
        <p:spPr bwMode="auto">
          <a:xfrm flipV="1">
            <a:off x="7876079" y="4056064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Line 163"/>
          <p:cNvSpPr>
            <a:spLocks noChangeShapeType="1"/>
          </p:cNvSpPr>
          <p:nvPr/>
        </p:nvSpPr>
        <p:spPr bwMode="auto">
          <a:xfrm flipV="1">
            <a:off x="7876079" y="38560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Line 164"/>
          <p:cNvSpPr>
            <a:spLocks noChangeShapeType="1"/>
          </p:cNvSpPr>
          <p:nvPr/>
        </p:nvSpPr>
        <p:spPr bwMode="auto">
          <a:xfrm flipV="1">
            <a:off x="7876079" y="3662363"/>
            <a:ext cx="0" cy="1270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Line 165"/>
          <p:cNvSpPr>
            <a:spLocks noChangeShapeType="1"/>
          </p:cNvSpPr>
          <p:nvPr/>
        </p:nvSpPr>
        <p:spPr bwMode="auto">
          <a:xfrm flipV="1">
            <a:off x="7876079" y="34623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Line 166"/>
          <p:cNvSpPr>
            <a:spLocks noChangeShapeType="1"/>
          </p:cNvSpPr>
          <p:nvPr/>
        </p:nvSpPr>
        <p:spPr bwMode="auto">
          <a:xfrm flipV="1">
            <a:off x="7876079" y="32623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Line 167"/>
          <p:cNvSpPr>
            <a:spLocks noChangeShapeType="1"/>
          </p:cNvSpPr>
          <p:nvPr/>
        </p:nvSpPr>
        <p:spPr bwMode="auto">
          <a:xfrm flipV="1">
            <a:off x="7876079" y="3063876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Line 168"/>
          <p:cNvSpPr>
            <a:spLocks noChangeShapeType="1"/>
          </p:cNvSpPr>
          <p:nvPr/>
        </p:nvSpPr>
        <p:spPr bwMode="auto">
          <a:xfrm flipV="1">
            <a:off x="7876079" y="286385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Line 169"/>
          <p:cNvSpPr>
            <a:spLocks noChangeShapeType="1"/>
          </p:cNvSpPr>
          <p:nvPr/>
        </p:nvSpPr>
        <p:spPr bwMode="auto">
          <a:xfrm flipV="1">
            <a:off x="7876079" y="26638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Line 170"/>
          <p:cNvSpPr>
            <a:spLocks noChangeShapeType="1"/>
          </p:cNvSpPr>
          <p:nvPr/>
        </p:nvSpPr>
        <p:spPr bwMode="auto">
          <a:xfrm flipV="1">
            <a:off x="7876079" y="246380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Line 171"/>
          <p:cNvSpPr>
            <a:spLocks noChangeShapeType="1"/>
          </p:cNvSpPr>
          <p:nvPr/>
        </p:nvSpPr>
        <p:spPr bwMode="auto">
          <a:xfrm flipV="1">
            <a:off x="7876079" y="226536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Line 172"/>
          <p:cNvSpPr>
            <a:spLocks noChangeShapeType="1"/>
          </p:cNvSpPr>
          <p:nvPr/>
        </p:nvSpPr>
        <p:spPr bwMode="auto">
          <a:xfrm flipV="1">
            <a:off x="7876079" y="20653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Line 173"/>
          <p:cNvSpPr>
            <a:spLocks noChangeShapeType="1"/>
          </p:cNvSpPr>
          <p:nvPr/>
        </p:nvSpPr>
        <p:spPr bwMode="auto">
          <a:xfrm flipV="1">
            <a:off x="7876079" y="18653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Line 174"/>
          <p:cNvSpPr>
            <a:spLocks noChangeShapeType="1"/>
          </p:cNvSpPr>
          <p:nvPr/>
        </p:nvSpPr>
        <p:spPr bwMode="auto">
          <a:xfrm flipV="1">
            <a:off x="7876079" y="1666876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Line 175"/>
          <p:cNvSpPr>
            <a:spLocks noChangeShapeType="1"/>
          </p:cNvSpPr>
          <p:nvPr/>
        </p:nvSpPr>
        <p:spPr bwMode="auto">
          <a:xfrm flipV="1">
            <a:off x="7876079" y="146685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Line 176"/>
          <p:cNvSpPr>
            <a:spLocks noChangeShapeType="1"/>
          </p:cNvSpPr>
          <p:nvPr/>
        </p:nvSpPr>
        <p:spPr bwMode="auto">
          <a:xfrm flipV="1">
            <a:off x="7876079" y="12668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Line 177"/>
          <p:cNvSpPr>
            <a:spLocks noChangeShapeType="1"/>
          </p:cNvSpPr>
          <p:nvPr/>
        </p:nvSpPr>
        <p:spPr bwMode="auto">
          <a:xfrm flipV="1">
            <a:off x="7876079" y="1068389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Line 178"/>
          <p:cNvSpPr>
            <a:spLocks noChangeShapeType="1"/>
          </p:cNvSpPr>
          <p:nvPr/>
        </p:nvSpPr>
        <p:spPr bwMode="auto">
          <a:xfrm flipV="1">
            <a:off x="7876079" y="86836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Line 179"/>
          <p:cNvSpPr>
            <a:spLocks noChangeShapeType="1"/>
          </p:cNvSpPr>
          <p:nvPr/>
        </p:nvSpPr>
        <p:spPr bwMode="auto">
          <a:xfrm flipV="1">
            <a:off x="7876079" y="712788"/>
            <a:ext cx="0" cy="889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Oval 194"/>
          <p:cNvSpPr>
            <a:spLocks noChangeArrowheads="1"/>
          </p:cNvSpPr>
          <p:nvPr/>
        </p:nvSpPr>
        <p:spPr bwMode="auto">
          <a:xfrm>
            <a:off x="7640657" y="4205289"/>
            <a:ext cx="98222" cy="10001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Oval 202"/>
          <p:cNvSpPr>
            <a:spLocks noChangeArrowheads="1"/>
          </p:cNvSpPr>
          <p:nvPr/>
        </p:nvSpPr>
        <p:spPr bwMode="auto">
          <a:xfrm>
            <a:off x="3215991" y="205422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Oval 203"/>
          <p:cNvSpPr>
            <a:spLocks noChangeArrowheads="1"/>
          </p:cNvSpPr>
          <p:nvPr/>
        </p:nvSpPr>
        <p:spPr bwMode="auto">
          <a:xfrm>
            <a:off x="3580816" y="18605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204"/>
          <p:cNvSpPr>
            <a:spLocks noChangeArrowheads="1"/>
          </p:cNvSpPr>
          <p:nvPr/>
        </p:nvSpPr>
        <p:spPr bwMode="auto">
          <a:xfrm>
            <a:off x="3951878" y="2192339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Oval 205"/>
          <p:cNvSpPr>
            <a:spLocks noChangeArrowheads="1"/>
          </p:cNvSpPr>
          <p:nvPr/>
        </p:nvSpPr>
        <p:spPr bwMode="auto">
          <a:xfrm>
            <a:off x="4321378" y="242570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Oval 206"/>
          <p:cNvSpPr>
            <a:spLocks noChangeArrowheads="1"/>
          </p:cNvSpPr>
          <p:nvPr/>
        </p:nvSpPr>
        <p:spPr bwMode="auto">
          <a:xfrm>
            <a:off x="4690880" y="23145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207"/>
          <p:cNvSpPr>
            <a:spLocks noChangeArrowheads="1"/>
          </p:cNvSpPr>
          <p:nvPr/>
        </p:nvSpPr>
        <p:spPr bwMode="auto">
          <a:xfrm>
            <a:off x="5061941" y="293052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Oval 208"/>
          <p:cNvSpPr>
            <a:spLocks noChangeArrowheads="1"/>
          </p:cNvSpPr>
          <p:nvPr/>
        </p:nvSpPr>
        <p:spPr bwMode="auto">
          <a:xfrm>
            <a:off x="5426765" y="315118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Oval 209"/>
          <p:cNvSpPr>
            <a:spLocks noChangeArrowheads="1"/>
          </p:cNvSpPr>
          <p:nvPr/>
        </p:nvSpPr>
        <p:spPr bwMode="auto">
          <a:xfrm>
            <a:off x="5796268" y="34067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210"/>
          <p:cNvSpPr>
            <a:spLocks noChangeArrowheads="1"/>
          </p:cNvSpPr>
          <p:nvPr/>
        </p:nvSpPr>
        <p:spPr bwMode="auto">
          <a:xfrm>
            <a:off x="6165769" y="33845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Oval 211"/>
          <p:cNvSpPr>
            <a:spLocks noChangeArrowheads="1"/>
          </p:cNvSpPr>
          <p:nvPr/>
        </p:nvSpPr>
        <p:spPr bwMode="auto">
          <a:xfrm>
            <a:off x="6536830" y="3706814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Oval 212"/>
          <p:cNvSpPr>
            <a:spLocks noChangeArrowheads="1"/>
          </p:cNvSpPr>
          <p:nvPr/>
        </p:nvSpPr>
        <p:spPr bwMode="auto">
          <a:xfrm>
            <a:off x="6906332" y="3717926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213"/>
          <p:cNvSpPr>
            <a:spLocks noChangeArrowheads="1"/>
          </p:cNvSpPr>
          <p:nvPr/>
        </p:nvSpPr>
        <p:spPr bwMode="auto">
          <a:xfrm>
            <a:off x="7271156" y="41433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Oval 214"/>
          <p:cNvSpPr>
            <a:spLocks noChangeArrowheads="1"/>
          </p:cNvSpPr>
          <p:nvPr/>
        </p:nvSpPr>
        <p:spPr bwMode="auto">
          <a:xfrm>
            <a:off x="7640657" y="420528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Oval 215"/>
          <p:cNvSpPr>
            <a:spLocks noChangeArrowheads="1"/>
          </p:cNvSpPr>
          <p:nvPr/>
        </p:nvSpPr>
        <p:spPr bwMode="auto">
          <a:xfrm>
            <a:off x="8011719" y="45656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216"/>
          <p:cNvSpPr>
            <a:spLocks noChangeArrowheads="1"/>
          </p:cNvSpPr>
          <p:nvPr/>
        </p:nvSpPr>
        <p:spPr bwMode="auto">
          <a:xfrm>
            <a:off x="8381220" y="44767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Oval 217"/>
          <p:cNvSpPr>
            <a:spLocks noChangeArrowheads="1"/>
          </p:cNvSpPr>
          <p:nvPr/>
        </p:nvSpPr>
        <p:spPr bwMode="auto">
          <a:xfrm>
            <a:off x="8746045" y="464820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Oval 218"/>
          <p:cNvSpPr>
            <a:spLocks noChangeArrowheads="1"/>
          </p:cNvSpPr>
          <p:nvPr/>
        </p:nvSpPr>
        <p:spPr bwMode="auto">
          <a:xfrm>
            <a:off x="9117107" y="4271964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219"/>
          <p:cNvSpPr>
            <a:spLocks noChangeArrowheads="1"/>
          </p:cNvSpPr>
          <p:nvPr/>
        </p:nvSpPr>
        <p:spPr bwMode="auto">
          <a:xfrm>
            <a:off x="9486608" y="4056064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Oval 220"/>
          <p:cNvSpPr>
            <a:spLocks noChangeArrowheads="1"/>
          </p:cNvSpPr>
          <p:nvPr/>
        </p:nvSpPr>
        <p:spPr bwMode="auto">
          <a:xfrm>
            <a:off x="9856109" y="424973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Oval 221"/>
          <p:cNvSpPr>
            <a:spLocks noChangeArrowheads="1"/>
          </p:cNvSpPr>
          <p:nvPr/>
        </p:nvSpPr>
        <p:spPr bwMode="auto">
          <a:xfrm>
            <a:off x="10227171" y="5191126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Line 256"/>
          <p:cNvSpPr>
            <a:spLocks noChangeShapeType="1"/>
          </p:cNvSpPr>
          <p:nvPr/>
        </p:nvSpPr>
        <p:spPr bwMode="auto">
          <a:xfrm flipV="1">
            <a:off x="2383443" y="712788"/>
            <a:ext cx="0" cy="46736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Line 257"/>
          <p:cNvSpPr>
            <a:spLocks noChangeShapeType="1"/>
          </p:cNvSpPr>
          <p:nvPr/>
        </p:nvSpPr>
        <p:spPr bwMode="auto">
          <a:xfrm flipH="1">
            <a:off x="2291457" y="4576763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Rectangle 258"/>
          <p:cNvSpPr>
            <a:spLocks noChangeArrowheads="1"/>
          </p:cNvSpPr>
          <p:nvPr/>
        </p:nvSpPr>
        <p:spPr bwMode="auto">
          <a:xfrm rot="16200000">
            <a:off x="1984604" y="4379526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0.2</a:t>
            </a:r>
            <a:endParaRPr lang="en-US" altLang="en-US"/>
          </a:p>
        </p:txBody>
      </p:sp>
      <p:sp>
        <p:nvSpPr>
          <p:cNvPr id="492" name="Line 259"/>
          <p:cNvSpPr>
            <a:spLocks noChangeShapeType="1"/>
          </p:cNvSpPr>
          <p:nvPr/>
        </p:nvSpPr>
        <p:spPr bwMode="auto">
          <a:xfrm flipH="1">
            <a:off x="2291457" y="3467100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Rectangle 260"/>
          <p:cNvSpPr>
            <a:spLocks noChangeArrowheads="1"/>
          </p:cNvSpPr>
          <p:nvPr/>
        </p:nvSpPr>
        <p:spPr bwMode="auto">
          <a:xfrm rot="16200000">
            <a:off x="1984604" y="3271451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0.4</a:t>
            </a:r>
            <a:endParaRPr lang="en-US" altLang="en-US"/>
          </a:p>
        </p:txBody>
      </p:sp>
      <p:sp>
        <p:nvSpPr>
          <p:cNvPr id="494" name="Line 261"/>
          <p:cNvSpPr>
            <a:spLocks noChangeShapeType="1"/>
          </p:cNvSpPr>
          <p:nvPr/>
        </p:nvSpPr>
        <p:spPr bwMode="auto">
          <a:xfrm flipH="1">
            <a:off x="2291457" y="2354263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Rectangle 262"/>
          <p:cNvSpPr>
            <a:spLocks noChangeArrowheads="1"/>
          </p:cNvSpPr>
          <p:nvPr/>
        </p:nvSpPr>
        <p:spPr bwMode="auto">
          <a:xfrm rot="16200000">
            <a:off x="1984604" y="2157026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0.6</a:t>
            </a:r>
            <a:endParaRPr lang="en-US" altLang="en-US"/>
          </a:p>
        </p:txBody>
      </p:sp>
      <p:sp>
        <p:nvSpPr>
          <p:cNvPr id="496" name="Line 263"/>
          <p:cNvSpPr>
            <a:spLocks noChangeShapeType="1"/>
          </p:cNvSpPr>
          <p:nvPr/>
        </p:nvSpPr>
        <p:spPr bwMode="auto">
          <a:xfrm flipH="1">
            <a:off x="2291457" y="1244600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Rectangle 264"/>
          <p:cNvSpPr>
            <a:spLocks noChangeArrowheads="1"/>
          </p:cNvSpPr>
          <p:nvPr/>
        </p:nvSpPr>
        <p:spPr bwMode="auto">
          <a:xfrm rot="16200000">
            <a:off x="1984604" y="1048951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0.8</a:t>
            </a:r>
            <a:endParaRPr lang="en-US" altLang="en-US"/>
          </a:p>
        </p:txBody>
      </p:sp>
      <p:sp>
        <p:nvSpPr>
          <p:cNvPr id="501" name="Line 268"/>
          <p:cNvSpPr>
            <a:spLocks noChangeShapeType="1"/>
          </p:cNvSpPr>
          <p:nvPr/>
        </p:nvSpPr>
        <p:spPr bwMode="auto">
          <a:xfrm>
            <a:off x="2383444" y="5386388"/>
            <a:ext cx="803393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Line 269"/>
          <p:cNvSpPr>
            <a:spLocks noChangeShapeType="1"/>
          </p:cNvSpPr>
          <p:nvPr/>
        </p:nvSpPr>
        <p:spPr bwMode="auto">
          <a:xfrm>
            <a:off x="289482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Rectangle 270"/>
          <p:cNvSpPr>
            <a:spLocks noChangeArrowheads="1"/>
          </p:cNvSpPr>
          <p:nvPr/>
        </p:nvSpPr>
        <p:spPr bwMode="auto">
          <a:xfrm>
            <a:off x="2770095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10</a:t>
            </a:r>
            <a:endParaRPr lang="en-US" altLang="en-US"/>
          </a:p>
        </p:txBody>
      </p:sp>
      <p:sp>
        <p:nvSpPr>
          <p:cNvPr id="504" name="Line 271"/>
          <p:cNvSpPr>
            <a:spLocks noChangeShapeType="1"/>
          </p:cNvSpPr>
          <p:nvPr/>
        </p:nvSpPr>
        <p:spPr bwMode="auto">
          <a:xfrm>
            <a:off x="474077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Rectangle 272"/>
          <p:cNvSpPr>
            <a:spLocks noChangeArrowheads="1"/>
          </p:cNvSpPr>
          <p:nvPr/>
        </p:nvSpPr>
        <p:spPr bwMode="auto">
          <a:xfrm>
            <a:off x="4616044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15</a:t>
            </a:r>
            <a:endParaRPr lang="en-US" altLang="en-US"/>
          </a:p>
        </p:txBody>
      </p:sp>
      <p:sp>
        <p:nvSpPr>
          <p:cNvPr id="506" name="Line 273"/>
          <p:cNvSpPr>
            <a:spLocks noChangeShapeType="1"/>
          </p:cNvSpPr>
          <p:nvPr/>
        </p:nvSpPr>
        <p:spPr bwMode="auto">
          <a:xfrm>
            <a:off x="6585162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Rectangle 274"/>
          <p:cNvSpPr>
            <a:spLocks noChangeArrowheads="1"/>
          </p:cNvSpPr>
          <p:nvPr/>
        </p:nvSpPr>
        <p:spPr bwMode="auto">
          <a:xfrm>
            <a:off x="6460435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508" name="Line 275"/>
          <p:cNvSpPr>
            <a:spLocks noChangeShapeType="1"/>
          </p:cNvSpPr>
          <p:nvPr/>
        </p:nvSpPr>
        <p:spPr bwMode="auto">
          <a:xfrm>
            <a:off x="843111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Rectangle 276"/>
          <p:cNvSpPr>
            <a:spLocks noChangeArrowheads="1"/>
          </p:cNvSpPr>
          <p:nvPr/>
        </p:nvSpPr>
        <p:spPr bwMode="auto">
          <a:xfrm>
            <a:off x="8304826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25</a:t>
            </a:r>
            <a:endParaRPr lang="en-US" altLang="en-US"/>
          </a:p>
        </p:txBody>
      </p:sp>
      <p:sp>
        <p:nvSpPr>
          <p:cNvPr id="510" name="Line 277"/>
          <p:cNvSpPr>
            <a:spLocks noChangeShapeType="1"/>
          </p:cNvSpPr>
          <p:nvPr/>
        </p:nvSpPr>
        <p:spPr bwMode="auto">
          <a:xfrm>
            <a:off x="10275502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Rectangle 278"/>
          <p:cNvSpPr>
            <a:spLocks noChangeArrowheads="1"/>
          </p:cNvSpPr>
          <p:nvPr/>
        </p:nvSpPr>
        <p:spPr bwMode="auto">
          <a:xfrm>
            <a:off x="10150776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30</a:t>
            </a:r>
            <a:endParaRPr lang="en-US" altLang="en-US"/>
          </a:p>
        </p:txBody>
      </p:sp>
      <p:sp>
        <p:nvSpPr>
          <p:cNvPr id="512" name="Rectangle 279"/>
          <p:cNvSpPr>
            <a:spLocks noChangeArrowheads="1"/>
          </p:cNvSpPr>
          <p:nvPr/>
        </p:nvSpPr>
        <p:spPr bwMode="auto">
          <a:xfrm>
            <a:off x="4740274" y="5818189"/>
            <a:ext cx="33598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Age of Child when Parents Move</a:t>
            </a:r>
            <a:endParaRPr lang="en-US" altLang="en-US" dirty="0"/>
          </a:p>
        </p:txBody>
      </p:sp>
      <p:sp>
        <p:nvSpPr>
          <p:cNvPr id="513" name="Rectangle 280"/>
          <p:cNvSpPr>
            <a:spLocks noChangeArrowheads="1"/>
          </p:cNvSpPr>
          <p:nvPr/>
        </p:nvSpPr>
        <p:spPr bwMode="auto">
          <a:xfrm>
            <a:off x="2360612" y="6205539"/>
            <a:ext cx="8024814" cy="2714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Oval 282"/>
          <p:cNvSpPr>
            <a:spLocks noChangeArrowheads="1"/>
          </p:cNvSpPr>
          <p:nvPr/>
        </p:nvSpPr>
        <p:spPr bwMode="auto">
          <a:xfrm>
            <a:off x="4191001" y="6289676"/>
            <a:ext cx="10001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" name="Rectangle 286"/>
          <p:cNvSpPr>
            <a:spLocks noChangeArrowheads="1"/>
          </p:cNvSpPr>
          <p:nvPr/>
        </p:nvSpPr>
        <p:spPr bwMode="auto">
          <a:xfrm>
            <a:off x="4402138" y="6223001"/>
            <a:ext cx="1795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Income at Age 26</a:t>
            </a:r>
            <a:endParaRPr lang="en-US" altLang="en-US"/>
          </a:p>
        </p:txBody>
      </p:sp>
      <p:sp>
        <p:nvSpPr>
          <p:cNvPr id="522" name="Rectangle 289"/>
          <p:cNvSpPr>
            <a:spLocks noChangeArrowheads="1"/>
          </p:cNvSpPr>
          <p:nvPr/>
        </p:nvSpPr>
        <p:spPr bwMode="auto">
          <a:xfrm>
            <a:off x="6329363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107" name="Rectangle 265"/>
          <p:cNvSpPr>
            <a:spLocks noChangeArrowheads="1"/>
          </p:cNvSpPr>
          <p:nvPr/>
        </p:nvSpPr>
        <p:spPr bwMode="auto">
          <a:xfrm rot="16200000">
            <a:off x="-428526" y="2831714"/>
            <a:ext cx="4509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Coefficient on Predicted Rank in Destination</a:t>
            </a:r>
            <a:endParaRPr lang="en-US" alt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Movers’ Outcomes vs. Predicted Outcomes Based on Residents in Destination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</a:rPr>
              <a:t>By Child’s Age at Move, </a:t>
            </a:r>
            <a:r>
              <a:rPr lang="en-GB" dirty="0">
                <a:solidFill>
                  <a:srgbClr val="1E2D53"/>
                </a:solidFill>
              </a:rPr>
              <a:t>Income Measured at Age 26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52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utoShape 147"/>
          <p:cNvSpPr>
            <a:spLocks noChangeAspect="1" noChangeArrowheads="1" noTextEdit="1"/>
          </p:cNvSpPr>
          <p:nvPr/>
        </p:nvSpPr>
        <p:spPr bwMode="auto">
          <a:xfrm>
            <a:off x="1524001" y="103189"/>
            <a:ext cx="9144001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Rectangle 149"/>
          <p:cNvSpPr>
            <a:spLocks noChangeArrowheads="1"/>
          </p:cNvSpPr>
          <p:nvPr/>
        </p:nvSpPr>
        <p:spPr bwMode="auto">
          <a:xfrm>
            <a:off x="1519237" y="98425"/>
            <a:ext cx="9153526" cy="666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Rectangle 150"/>
          <p:cNvSpPr>
            <a:spLocks noChangeArrowheads="1"/>
          </p:cNvSpPr>
          <p:nvPr/>
        </p:nvSpPr>
        <p:spPr bwMode="auto">
          <a:xfrm>
            <a:off x="1524001" y="107951"/>
            <a:ext cx="9139239" cy="66468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Rectangle 151"/>
          <p:cNvSpPr>
            <a:spLocks noChangeArrowheads="1"/>
          </p:cNvSpPr>
          <p:nvPr/>
        </p:nvSpPr>
        <p:spPr bwMode="auto">
          <a:xfrm>
            <a:off x="2383444" y="712788"/>
            <a:ext cx="8033935" cy="4673600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5" name="Line 152"/>
          <p:cNvSpPr>
            <a:spLocks noChangeShapeType="1"/>
          </p:cNvSpPr>
          <p:nvPr/>
        </p:nvSpPr>
        <p:spPr bwMode="auto">
          <a:xfrm>
            <a:off x="2383444" y="4576763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6" name="Line 153"/>
          <p:cNvSpPr>
            <a:spLocks noChangeShapeType="1"/>
          </p:cNvSpPr>
          <p:nvPr/>
        </p:nvSpPr>
        <p:spPr bwMode="auto">
          <a:xfrm>
            <a:off x="2383444" y="3467100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7" name="Line 154"/>
          <p:cNvSpPr>
            <a:spLocks noChangeShapeType="1"/>
          </p:cNvSpPr>
          <p:nvPr/>
        </p:nvSpPr>
        <p:spPr bwMode="auto">
          <a:xfrm>
            <a:off x="2383444" y="2354263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8" name="Line 155"/>
          <p:cNvSpPr>
            <a:spLocks noChangeShapeType="1"/>
          </p:cNvSpPr>
          <p:nvPr/>
        </p:nvSpPr>
        <p:spPr bwMode="auto">
          <a:xfrm>
            <a:off x="2383444" y="1244600"/>
            <a:ext cx="8033935" cy="0"/>
          </a:xfrm>
          <a:prstGeom prst="line">
            <a:avLst/>
          </a:prstGeom>
          <a:noFill/>
          <a:ln w="2222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" name="Line 156"/>
          <p:cNvSpPr>
            <a:spLocks noChangeShapeType="1"/>
          </p:cNvSpPr>
          <p:nvPr/>
        </p:nvSpPr>
        <p:spPr bwMode="auto">
          <a:xfrm flipV="1">
            <a:off x="7876079" y="52530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" name="Line 157"/>
          <p:cNvSpPr>
            <a:spLocks noChangeShapeType="1"/>
          </p:cNvSpPr>
          <p:nvPr/>
        </p:nvSpPr>
        <p:spPr bwMode="auto">
          <a:xfrm flipV="1">
            <a:off x="7876079" y="50530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" name="Line 158"/>
          <p:cNvSpPr>
            <a:spLocks noChangeShapeType="1"/>
          </p:cNvSpPr>
          <p:nvPr/>
        </p:nvSpPr>
        <p:spPr bwMode="auto">
          <a:xfrm flipV="1">
            <a:off x="7876079" y="485298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2" name="Line 159"/>
          <p:cNvSpPr>
            <a:spLocks noChangeShapeType="1"/>
          </p:cNvSpPr>
          <p:nvPr/>
        </p:nvSpPr>
        <p:spPr bwMode="auto">
          <a:xfrm flipV="1">
            <a:off x="7876079" y="4654551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3" name="Line 160"/>
          <p:cNvSpPr>
            <a:spLocks noChangeShapeType="1"/>
          </p:cNvSpPr>
          <p:nvPr/>
        </p:nvSpPr>
        <p:spPr bwMode="auto">
          <a:xfrm flipV="1">
            <a:off x="7876079" y="44545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Line 161"/>
          <p:cNvSpPr>
            <a:spLocks noChangeShapeType="1"/>
          </p:cNvSpPr>
          <p:nvPr/>
        </p:nvSpPr>
        <p:spPr bwMode="auto">
          <a:xfrm flipV="1">
            <a:off x="7876079" y="425450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Line 162"/>
          <p:cNvSpPr>
            <a:spLocks noChangeShapeType="1"/>
          </p:cNvSpPr>
          <p:nvPr/>
        </p:nvSpPr>
        <p:spPr bwMode="auto">
          <a:xfrm flipV="1">
            <a:off x="7876079" y="4056064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Line 163"/>
          <p:cNvSpPr>
            <a:spLocks noChangeShapeType="1"/>
          </p:cNvSpPr>
          <p:nvPr/>
        </p:nvSpPr>
        <p:spPr bwMode="auto">
          <a:xfrm flipV="1">
            <a:off x="7876079" y="38560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Line 164"/>
          <p:cNvSpPr>
            <a:spLocks noChangeShapeType="1"/>
          </p:cNvSpPr>
          <p:nvPr/>
        </p:nvSpPr>
        <p:spPr bwMode="auto">
          <a:xfrm flipV="1">
            <a:off x="7876079" y="3662363"/>
            <a:ext cx="0" cy="1270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Line 165"/>
          <p:cNvSpPr>
            <a:spLocks noChangeShapeType="1"/>
          </p:cNvSpPr>
          <p:nvPr/>
        </p:nvSpPr>
        <p:spPr bwMode="auto">
          <a:xfrm flipV="1">
            <a:off x="7876079" y="34623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Line 166"/>
          <p:cNvSpPr>
            <a:spLocks noChangeShapeType="1"/>
          </p:cNvSpPr>
          <p:nvPr/>
        </p:nvSpPr>
        <p:spPr bwMode="auto">
          <a:xfrm flipV="1">
            <a:off x="7876079" y="32623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Line 167"/>
          <p:cNvSpPr>
            <a:spLocks noChangeShapeType="1"/>
          </p:cNvSpPr>
          <p:nvPr/>
        </p:nvSpPr>
        <p:spPr bwMode="auto">
          <a:xfrm flipV="1">
            <a:off x="7876079" y="3063876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Line 168"/>
          <p:cNvSpPr>
            <a:spLocks noChangeShapeType="1"/>
          </p:cNvSpPr>
          <p:nvPr/>
        </p:nvSpPr>
        <p:spPr bwMode="auto">
          <a:xfrm flipV="1">
            <a:off x="7876079" y="286385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Line 169"/>
          <p:cNvSpPr>
            <a:spLocks noChangeShapeType="1"/>
          </p:cNvSpPr>
          <p:nvPr/>
        </p:nvSpPr>
        <p:spPr bwMode="auto">
          <a:xfrm flipV="1">
            <a:off x="7876079" y="26638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Line 170"/>
          <p:cNvSpPr>
            <a:spLocks noChangeShapeType="1"/>
          </p:cNvSpPr>
          <p:nvPr/>
        </p:nvSpPr>
        <p:spPr bwMode="auto">
          <a:xfrm flipV="1">
            <a:off x="7876079" y="246380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Line 171"/>
          <p:cNvSpPr>
            <a:spLocks noChangeShapeType="1"/>
          </p:cNvSpPr>
          <p:nvPr/>
        </p:nvSpPr>
        <p:spPr bwMode="auto">
          <a:xfrm flipV="1">
            <a:off x="7876079" y="226536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Line 172"/>
          <p:cNvSpPr>
            <a:spLocks noChangeShapeType="1"/>
          </p:cNvSpPr>
          <p:nvPr/>
        </p:nvSpPr>
        <p:spPr bwMode="auto">
          <a:xfrm flipV="1">
            <a:off x="7876079" y="2065338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Line 173"/>
          <p:cNvSpPr>
            <a:spLocks noChangeShapeType="1"/>
          </p:cNvSpPr>
          <p:nvPr/>
        </p:nvSpPr>
        <p:spPr bwMode="auto">
          <a:xfrm flipV="1">
            <a:off x="7876079" y="186531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Line 174"/>
          <p:cNvSpPr>
            <a:spLocks noChangeShapeType="1"/>
          </p:cNvSpPr>
          <p:nvPr/>
        </p:nvSpPr>
        <p:spPr bwMode="auto">
          <a:xfrm flipV="1">
            <a:off x="7876079" y="1666876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Line 175"/>
          <p:cNvSpPr>
            <a:spLocks noChangeShapeType="1"/>
          </p:cNvSpPr>
          <p:nvPr/>
        </p:nvSpPr>
        <p:spPr bwMode="auto">
          <a:xfrm flipV="1">
            <a:off x="7876079" y="1466850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Line 176"/>
          <p:cNvSpPr>
            <a:spLocks noChangeShapeType="1"/>
          </p:cNvSpPr>
          <p:nvPr/>
        </p:nvSpPr>
        <p:spPr bwMode="auto">
          <a:xfrm flipV="1">
            <a:off x="7876079" y="1266825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" name="Line 177"/>
          <p:cNvSpPr>
            <a:spLocks noChangeShapeType="1"/>
          </p:cNvSpPr>
          <p:nvPr/>
        </p:nvSpPr>
        <p:spPr bwMode="auto">
          <a:xfrm flipV="1">
            <a:off x="7876079" y="1068389"/>
            <a:ext cx="0" cy="131763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" name="Line 178"/>
          <p:cNvSpPr>
            <a:spLocks noChangeShapeType="1"/>
          </p:cNvSpPr>
          <p:nvPr/>
        </p:nvSpPr>
        <p:spPr bwMode="auto">
          <a:xfrm flipV="1">
            <a:off x="7876079" y="868363"/>
            <a:ext cx="0" cy="13335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" name="Line 179"/>
          <p:cNvSpPr>
            <a:spLocks noChangeShapeType="1"/>
          </p:cNvSpPr>
          <p:nvPr/>
        </p:nvSpPr>
        <p:spPr bwMode="auto">
          <a:xfrm flipV="1">
            <a:off x="7876079" y="712788"/>
            <a:ext cx="0" cy="88900"/>
          </a:xfrm>
          <a:prstGeom prst="line">
            <a:avLst/>
          </a:prstGeom>
          <a:noFill/>
          <a:ln w="2222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" name="Oval 194"/>
          <p:cNvSpPr>
            <a:spLocks noChangeArrowheads="1"/>
          </p:cNvSpPr>
          <p:nvPr/>
        </p:nvSpPr>
        <p:spPr bwMode="auto">
          <a:xfrm>
            <a:off x="7640657" y="4205289"/>
            <a:ext cx="98222" cy="100013"/>
          </a:xfrm>
          <a:prstGeom prst="ellipse">
            <a:avLst/>
          </a:prstGeom>
          <a:solidFill>
            <a:srgbClr val="1A476F"/>
          </a:solidFill>
          <a:ln w="22225">
            <a:solidFill>
              <a:srgbClr val="1A476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" name="Oval 202"/>
          <p:cNvSpPr>
            <a:spLocks noChangeArrowheads="1"/>
          </p:cNvSpPr>
          <p:nvPr/>
        </p:nvSpPr>
        <p:spPr bwMode="auto">
          <a:xfrm>
            <a:off x="3215991" y="205422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" name="Oval 203"/>
          <p:cNvSpPr>
            <a:spLocks noChangeArrowheads="1"/>
          </p:cNvSpPr>
          <p:nvPr/>
        </p:nvSpPr>
        <p:spPr bwMode="auto">
          <a:xfrm>
            <a:off x="3580816" y="18605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" name="Oval 204"/>
          <p:cNvSpPr>
            <a:spLocks noChangeArrowheads="1"/>
          </p:cNvSpPr>
          <p:nvPr/>
        </p:nvSpPr>
        <p:spPr bwMode="auto">
          <a:xfrm>
            <a:off x="3951878" y="2192339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" name="Oval 205"/>
          <p:cNvSpPr>
            <a:spLocks noChangeArrowheads="1"/>
          </p:cNvSpPr>
          <p:nvPr/>
        </p:nvSpPr>
        <p:spPr bwMode="auto">
          <a:xfrm>
            <a:off x="4321378" y="242570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" name="Oval 206"/>
          <p:cNvSpPr>
            <a:spLocks noChangeArrowheads="1"/>
          </p:cNvSpPr>
          <p:nvPr/>
        </p:nvSpPr>
        <p:spPr bwMode="auto">
          <a:xfrm>
            <a:off x="4690880" y="23145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" name="Oval 207"/>
          <p:cNvSpPr>
            <a:spLocks noChangeArrowheads="1"/>
          </p:cNvSpPr>
          <p:nvPr/>
        </p:nvSpPr>
        <p:spPr bwMode="auto">
          <a:xfrm>
            <a:off x="5061941" y="293052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1" name="Oval 208"/>
          <p:cNvSpPr>
            <a:spLocks noChangeArrowheads="1"/>
          </p:cNvSpPr>
          <p:nvPr/>
        </p:nvSpPr>
        <p:spPr bwMode="auto">
          <a:xfrm>
            <a:off x="5426765" y="315118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2" name="Oval 209"/>
          <p:cNvSpPr>
            <a:spLocks noChangeArrowheads="1"/>
          </p:cNvSpPr>
          <p:nvPr/>
        </p:nvSpPr>
        <p:spPr bwMode="auto">
          <a:xfrm>
            <a:off x="5796268" y="34067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" name="Oval 210"/>
          <p:cNvSpPr>
            <a:spLocks noChangeArrowheads="1"/>
          </p:cNvSpPr>
          <p:nvPr/>
        </p:nvSpPr>
        <p:spPr bwMode="auto">
          <a:xfrm>
            <a:off x="6165769" y="33845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Oval 211"/>
          <p:cNvSpPr>
            <a:spLocks noChangeArrowheads="1"/>
          </p:cNvSpPr>
          <p:nvPr/>
        </p:nvSpPr>
        <p:spPr bwMode="auto">
          <a:xfrm>
            <a:off x="6536830" y="3706814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Oval 212"/>
          <p:cNvSpPr>
            <a:spLocks noChangeArrowheads="1"/>
          </p:cNvSpPr>
          <p:nvPr/>
        </p:nvSpPr>
        <p:spPr bwMode="auto">
          <a:xfrm>
            <a:off x="6906332" y="3717926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Oval 213"/>
          <p:cNvSpPr>
            <a:spLocks noChangeArrowheads="1"/>
          </p:cNvSpPr>
          <p:nvPr/>
        </p:nvSpPr>
        <p:spPr bwMode="auto">
          <a:xfrm>
            <a:off x="7271156" y="4143376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Oval 214"/>
          <p:cNvSpPr>
            <a:spLocks noChangeArrowheads="1"/>
          </p:cNvSpPr>
          <p:nvPr/>
        </p:nvSpPr>
        <p:spPr bwMode="auto">
          <a:xfrm>
            <a:off x="7640657" y="420528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Oval 215"/>
          <p:cNvSpPr>
            <a:spLocks noChangeArrowheads="1"/>
          </p:cNvSpPr>
          <p:nvPr/>
        </p:nvSpPr>
        <p:spPr bwMode="auto">
          <a:xfrm>
            <a:off x="8011719" y="45656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Oval 216"/>
          <p:cNvSpPr>
            <a:spLocks noChangeArrowheads="1"/>
          </p:cNvSpPr>
          <p:nvPr/>
        </p:nvSpPr>
        <p:spPr bwMode="auto">
          <a:xfrm>
            <a:off x="8381220" y="447675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Oval 217"/>
          <p:cNvSpPr>
            <a:spLocks noChangeArrowheads="1"/>
          </p:cNvSpPr>
          <p:nvPr/>
        </p:nvSpPr>
        <p:spPr bwMode="auto">
          <a:xfrm>
            <a:off x="8746045" y="4648201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Oval 218"/>
          <p:cNvSpPr>
            <a:spLocks noChangeArrowheads="1"/>
          </p:cNvSpPr>
          <p:nvPr/>
        </p:nvSpPr>
        <p:spPr bwMode="auto">
          <a:xfrm>
            <a:off x="9117107" y="4271964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Oval 219"/>
          <p:cNvSpPr>
            <a:spLocks noChangeArrowheads="1"/>
          </p:cNvSpPr>
          <p:nvPr/>
        </p:nvSpPr>
        <p:spPr bwMode="auto">
          <a:xfrm>
            <a:off x="9486608" y="4056064"/>
            <a:ext cx="98222" cy="98425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Oval 220"/>
          <p:cNvSpPr>
            <a:spLocks noChangeArrowheads="1"/>
          </p:cNvSpPr>
          <p:nvPr/>
        </p:nvSpPr>
        <p:spPr bwMode="auto">
          <a:xfrm>
            <a:off x="9856109" y="4249739"/>
            <a:ext cx="98222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Oval 221"/>
          <p:cNvSpPr>
            <a:spLocks noChangeArrowheads="1"/>
          </p:cNvSpPr>
          <p:nvPr/>
        </p:nvSpPr>
        <p:spPr bwMode="auto">
          <a:xfrm>
            <a:off x="10227171" y="5191126"/>
            <a:ext cx="9666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Line 256"/>
          <p:cNvSpPr>
            <a:spLocks noChangeShapeType="1"/>
          </p:cNvSpPr>
          <p:nvPr/>
        </p:nvSpPr>
        <p:spPr bwMode="auto">
          <a:xfrm flipV="1">
            <a:off x="2383443" y="712788"/>
            <a:ext cx="0" cy="46736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Line 257"/>
          <p:cNvSpPr>
            <a:spLocks noChangeShapeType="1"/>
          </p:cNvSpPr>
          <p:nvPr/>
        </p:nvSpPr>
        <p:spPr bwMode="auto">
          <a:xfrm flipH="1">
            <a:off x="2291457" y="4576763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Rectangle 258"/>
          <p:cNvSpPr>
            <a:spLocks noChangeArrowheads="1"/>
          </p:cNvSpPr>
          <p:nvPr/>
        </p:nvSpPr>
        <p:spPr bwMode="auto">
          <a:xfrm rot="16200000">
            <a:off x="1984604" y="4379526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0.2</a:t>
            </a:r>
            <a:endParaRPr lang="en-US" altLang="en-US"/>
          </a:p>
        </p:txBody>
      </p:sp>
      <p:sp>
        <p:nvSpPr>
          <p:cNvPr id="492" name="Line 259"/>
          <p:cNvSpPr>
            <a:spLocks noChangeShapeType="1"/>
          </p:cNvSpPr>
          <p:nvPr/>
        </p:nvSpPr>
        <p:spPr bwMode="auto">
          <a:xfrm flipH="1">
            <a:off x="2291457" y="3467100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Rectangle 260"/>
          <p:cNvSpPr>
            <a:spLocks noChangeArrowheads="1"/>
          </p:cNvSpPr>
          <p:nvPr/>
        </p:nvSpPr>
        <p:spPr bwMode="auto">
          <a:xfrm rot="16200000">
            <a:off x="1984604" y="3271451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0.4</a:t>
            </a:r>
            <a:endParaRPr lang="en-US" altLang="en-US"/>
          </a:p>
        </p:txBody>
      </p:sp>
      <p:sp>
        <p:nvSpPr>
          <p:cNvPr id="494" name="Line 261"/>
          <p:cNvSpPr>
            <a:spLocks noChangeShapeType="1"/>
          </p:cNvSpPr>
          <p:nvPr/>
        </p:nvSpPr>
        <p:spPr bwMode="auto">
          <a:xfrm flipH="1">
            <a:off x="2291457" y="2354263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Rectangle 262"/>
          <p:cNvSpPr>
            <a:spLocks noChangeArrowheads="1"/>
          </p:cNvSpPr>
          <p:nvPr/>
        </p:nvSpPr>
        <p:spPr bwMode="auto">
          <a:xfrm rot="16200000">
            <a:off x="1984604" y="2157026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0.6</a:t>
            </a:r>
            <a:endParaRPr lang="en-US" altLang="en-US"/>
          </a:p>
        </p:txBody>
      </p:sp>
      <p:sp>
        <p:nvSpPr>
          <p:cNvPr id="496" name="Line 263"/>
          <p:cNvSpPr>
            <a:spLocks noChangeShapeType="1"/>
          </p:cNvSpPr>
          <p:nvPr/>
        </p:nvSpPr>
        <p:spPr bwMode="auto">
          <a:xfrm flipH="1">
            <a:off x="2291457" y="1244600"/>
            <a:ext cx="9198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Rectangle 264"/>
          <p:cNvSpPr>
            <a:spLocks noChangeArrowheads="1"/>
          </p:cNvSpPr>
          <p:nvPr/>
        </p:nvSpPr>
        <p:spPr bwMode="auto">
          <a:xfrm rot="16200000">
            <a:off x="1984604" y="1048951"/>
            <a:ext cx="3206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0.8</a:t>
            </a:r>
            <a:endParaRPr lang="en-US" altLang="en-US"/>
          </a:p>
        </p:txBody>
      </p:sp>
      <p:sp>
        <p:nvSpPr>
          <p:cNvPr id="501" name="Line 268"/>
          <p:cNvSpPr>
            <a:spLocks noChangeShapeType="1"/>
          </p:cNvSpPr>
          <p:nvPr/>
        </p:nvSpPr>
        <p:spPr bwMode="auto">
          <a:xfrm>
            <a:off x="2383444" y="5386388"/>
            <a:ext cx="803393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Line 269"/>
          <p:cNvSpPr>
            <a:spLocks noChangeShapeType="1"/>
          </p:cNvSpPr>
          <p:nvPr/>
        </p:nvSpPr>
        <p:spPr bwMode="auto">
          <a:xfrm>
            <a:off x="289482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Rectangle 270"/>
          <p:cNvSpPr>
            <a:spLocks noChangeArrowheads="1"/>
          </p:cNvSpPr>
          <p:nvPr/>
        </p:nvSpPr>
        <p:spPr bwMode="auto">
          <a:xfrm>
            <a:off x="2770095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10</a:t>
            </a:r>
            <a:endParaRPr lang="en-US" altLang="en-US"/>
          </a:p>
        </p:txBody>
      </p:sp>
      <p:sp>
        <p:nvSpPr>
          <p:cNvPr id="504" name="Line 271"/>
          <p:cNvSpPr>
            <a:spLocks noChangeShapeType="1"/>
          </p:cNvSpPr>
          <p:nvPr/>
        </p:nvSpPr>
        <p:spPr bwMode="auto">
          <a:xfrm>
            <a:off x="474077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Rectangle 272"/>
          <p:cNvSpPr>
            <a:spLocks noChangeArrowheads="1"/>
          </p:cNvSpPr>
          <p:nvPr/>
        </p:nvSpPr>
        <p:spPr bwMode="auto">
          <a:xfrm>
            <a:off x="4616044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15</a:t>
            </a:r>
            <a:endParaRPr lang="en-US" altLang="en-US"/>
          </a:p>
        </p:txBody>
      </p:sp>
      <p:sp>
        <p:nvSpPr>
          <p:cNvPr id="506" name="Line 273"/>
          <p:cNvSpPr>
            <a:spLocks noChangeShapeType="1"/>
          </p:cNvSpPr>
          <p:nvPr/>
        </p:nvSpPr>
        <p:spPr bwMode="auto">
          <a:xfrm>
            <a:off x="6585162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Rectangle 274"/>
          <p:cNvSpPr>
            <a:spLocks noChangeArrowheads="1"/>
          </p:cNvSpPr>
          <p:nvPr/>
        </p:nvSpPr>
        <p:spPr bwMode="auto">
          <a:xfrm>
            <a:off x="6460435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20</a:t>
            </a:r>
            <a:endParaRPr lang="en-US" altLang="en-US"/>
          </a:p>
        </p:txBody>
      </p:sp>
      <p:sp>
        <p:nvSpPr>
          <p:cNvPr id="508" name="Line 275"/>
          <p:cNvSpPr>
            <a:spLocks noChangeShapeType="1"/>
          </p:cNvSpPr>
          <p:nvPr/>
        </p:nvSpPr>
        <p:spPr bwMode="auto">
          <a:xfrm>
            <a:off x="8431111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Rectangle 276"/>
          <p:cNvSpPr>
            <a:spLocks noChangeArrowheads="1"/>
          </p:cNvSpPr>
          <p:nvPr/>
        </p:nvSpPr>
        <p:spPr bwMode="auto">
          <a:xfrm>
            <a:off x="8304826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25</a:t>
            </a:r>
            <a:endParaRPr lang="en-US" altLang="en-US"/>
          </a:p>
        </p:txBody>
      </p:sp>
      <p:sp>
        <p:nvSpPr>
          <p:cNvPr id="510" name="Line 277"/>
          <p:cNvSpPr>
            <a:spLocks noChangeShapeType="1"/>
          </p:cNvSpPr>
          <p:nvPr/>
        </p:nvSpPr>
        <p:spPr bwMode="auto">
          <a:xfrm>
            <a:off x="10275502" y="5386389"/>
            <a:ext cx="0" cy="9366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Rectangle 278"/>
          <p:cNvSpPr>
            <a:spLocks noChangeArrowheads="1"/>
          </p:cNvSpPr>
          <p:nvPr/>
        </p:nvSpPr>
        <p:spPr bwMode="auto">
          <a:xfrm>
            <a:off x="10150776" y="5524501"/>
            <a:ext cx="256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30</a:t>
            </a:r>
            <a:endParaRPr lang="en-US" altLang="en-US"/>
          </a:p>
        </p:txBody>
      </p:sp>
      <p:sp>
        <p:nvSpPr>
          <p:cNvPr id="512" name="Rectangle 279"/>
          <p:cNvSpPr>
            <a:spLocks noChangeArrowheads="1"/>
          </p:cNvSpPr>
          <p:nvPr/>
        </p:nvSpPr>
        <p:spPr bwMode="auto">
          <a:xfrm>
            <a:off x="4740274" y="5818189"/>
            <a:ext cx="33598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Age of Child when Parents Move</a:t>
            </a:r>
            <a:endParaRPr lang="en-US" altLang="en-US" dirty="0"/>
          </a:p>
        </p:txBody>
      </p:sp>
      <p:sp>
        <p:nvSpPr>
          <p:cNvPr id="513" name="Rectangle 280"/>
          <p:cNvSpPr>
            <a:spLocks noChangeArrowheads="1"/>
          </p:cNvSpPr>
          <p:nvPr/>
        </p:nvSpPr>
        <p:spPr bwMode="auto">
          <a:xfrm>
            <a:off x="2360612" y="6205539"/>
            <a:ext cx="8024814" cy="271463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Oval 282"/>
          <p:cNvSpPr>
            <a:spLocks noChangeArrowheads="1"/>
          </p:cNvSpPr>
          <p:nvPr/>
        </p:nvSpPr>
        <p:spPr bwMode="auto">
          <a:xfrm>
            <a:off x="4191001" y="6289676"/>
            <a:ext cx="100013" cy="100013"/>
          </a:xfrm>
          <a:prstGeom prst="ellipse">
            <a:avLst/>
          </a:prstGeom>
          <a:solidFill>
            <a:srgbClr val="90353B"/>
          </a:solidFill>
          <a:ln w="22225">
            <a:solidFill>
              <a:srgbClr val="90353B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" name="Rectangle 286"/>
          <p:cNvSpPr>
            <a:spLocks noChangeArrowheads="1"/>
          </p:cNvSpPr>
          <p:nvPr/>
        </p:nvSpPr>
        <p:spPr bwMode="auto">
          <a:xfrm>
            <a:off x="4402138" y="6223001"/>
            <a:ext cx="1795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Income at Age 26</a:t>
            </a:r>
            <a:endParaRPr lang="en-US" altLang="en-US"/>
          </a:p>
        </p:txBody>
      </p:sp>
      <p:sp>
        <p:nvSpPr>
          <p:cNvPr id="522" name="Rectangle 289"/>
          <p:cNvSpPr>
            <a:spLocks noChangeArrowheads="1"/>
          </p:cNvSpPr>
          <p:nvPr/>
        </p:nvSpPr>
        <p:spPr bwMode="auto">
          <a:xfrm>
            <a:off x="6329363" y="303214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/>
          </a:p>
        </p:txBody>
      </p:sp>
      <p:sp>
        <p:nvSpPr>
          <p:cNvPr id="107" name="Rectangle 265"/>
          <p:cNvSpPr>
            <a:spLocks noChangeArrowheads="1"/>
          </p:cNvSpPr>
          <p:nvPr/>
        </p:nvSpPr>
        <p:spPr bwMode="auto">
          <a:xfrm rot="16200000">
            <a:off x="-428526" y="2831714"/>
            <a:ext cx="4509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Coefficient on Predicted Rank in Destination</a:t>
            </a:r>
            <a:endParaRPr lang="en-US" alt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1524134" y="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Movers’ Outcomes vs. Predicted Outcomes Based on Residents in Destination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</a:rPr>
              <a:t>By Child’s Age at Move, </a:t>
            </a:r>
            <a:r>
              <a:rPr lang="en-GB" dirty="0">
                <a:solidFill>
                  <a:srgbClr val="1E2D53"/>
                </a:solidFill>
              </a:rPr>
              <a:t>Income Measured at Age 26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848600" y="2743201"/>
            <a:ext cx="283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err="1">
                <a:solidFill>
                  <a:prstClr val="black"/>
                </a:solidFill>
              </a:rPr>
              <a:t>b</a:t>
            </a:r>
            <a:r>
              <a:rPr lang="en-US" baseline="-25000" dirty="0" err="1">
                <a:solidFill>
                  <a:prstClr val="black"/>
                </a:solidFill>
              </a:rPr>
              <a:t>m</a:t>
            </a:r>
            <a:r>
              <a:rPr lang="en-US" dirty="0">
                <a:solidFill>
                  <a:prstClr val="black"/>
                </a:solidFill>
              </a:rPr>
              <a:t> &gt; 0 for m &gt; 26: </a:t>
            </a:r>
            <a:r>
              <a:rPr lang="en-US" i="1" dirty="0">
                <a:solidFill>
                  <a:prstClr val="black"/>
                </a:solidFill>
              </a:rPr>
              <a:t>Selection Effects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959336" y="3544670"/>
            <a:ext cx="283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err="1">
                <a:solidFill>
                  <a:prstClr val="black"/>
                </a:solidFill>
              </a:rPr>
              <a:t>b</a:t>
            </a:r>
            <a:r>
              <a:rPr lang="en-US" baseline="-25000" dirty="0" err="1">
                <a:solidFill>
                  <a:prstClr val="black"/>
                </a:solidFill>
              </a:rPr>
              <a:t>m</a:t>
            </a:r>
            <a:r>
              <a:rPr lang="en-US" dirty="0">
                <a:solidFill>
                  <a:prstClr val="black"/>
                </a:solidFill>
              </a:rPr>
              <a:t> declining with </a:t>
            </a:r>
            <a:r>
              <a:rPr lang="en-US" i="1" dirty="0">
                <a:solidFill>
                  <a:prstClr val="black"/>
                </a:solidFill>
              </a:rPr>
              <a:t>m Exposure Effects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9410698" y="3505201"/>
            <a:ext cx="114302" cy="3762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4646850" y="3216276"/>
            <a:ext cx="298451" cy="288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5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971800" y="308747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Slope:  -0.038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683001" y="336446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(0.002)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8597900" y="3087470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Slope: </a:t>
            </a:r>
            <a:r>
              <a:rPr lang="en-US" dirty="0"/>
              <a:t> -0.002 </a:t>
            </a: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91" name="Rectangle 90"/>
          <p:cNvSpPr/>
          <p:nvPr/>
        </p:nvSpPr>
        <p:spPr>
          <a:xfrm>
            <a:off x="9309101" y="336446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(0.011)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9192574" y="270933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l-GR" dirty="0">
                <a:solidFill>
                  <a:prstClr val="black"/>
                </a:solidFill>
              </a:rPr>
              <a:t>δ</a:t>
            </a:r>
            <a:r>
              <a:rPr lang="en-US" dirty="0">
                <a:solidFill>
                  <a:prstClr val="black"/>
                </a:solidFill>
              </a:rPr>
              <a:t>: 0.226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044702" y="336552"/>
            <a:ext cx="8385175" cy="5929313"/>
            <a:chOff x="328" y="212"/>
            <a:chExt cx="5282" cy="3735"/>
          </a:xfrm>
        </p:grpSpPr>
        <p:sp>
          <p:nvSpPr>
            <p:cNvPr id="93" name="Line 8"/>
            <p:cNvSpPr>
              <a:spLocks noChangeShapeType="1"/>
            </p:cNvSpPr>
            <p:nvPr/>
          </p:nvSpPr>
          <p:spPr bwMode="auto">
            <a:xfrm>
              <a:off x="569" y="316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"/>
            <p:cNvSpPr>
              <a:spLocks noChangeShapeType="1"/>
            </p:cNvSpPr>
            <p:nvPr/>
          </p:nvSpPr>
          <p:spPr bwMode="auto">
            <a:xfrm>
              <a:off x="569" y="2390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10"/>
            <p:cNvSpPr>
              <a:spLocks noChangeShapeType="1"/>
            </p:cNvSpPr>
            <p:nvPr/>
          </p:nvSpPr>
          <p:spPr bwMode="auto">
            <a:xfrm>
              <a:off x="569" y="1612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1"/>
            <p:cNvSpPr>
              <a:spLocks noChangeShapeType="1"/>
            </p:cNvSpPr>
            <p:nvPr/>
          </p:nvSpPr>
          <p:spPr bwMode="auto">
            <a:xfrm>
              <a:off x="569" y="833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12"/>
            <p:cNvSpPr>
              <a:spLocks noChangeShapeType="1"/>
            </p:cNvSpPr>
            <p:nvPr/>
          </p:nvSpPr>
          <p:spPr bwMode="auto">
            <a:xfrm flipV="1">
              <a:off x="4015" y="3602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3"/>
            <p:cNvSpPr>
              <a:spLocks noChangeShapeType="1"/>
            </p:cNvSpPr>
            <p:nvPr/>
          </p:nvSpPr>
          <p:spPr bwMode="auto">
            <a:xfrm flipV="1">
              <a:off x="4015" y="347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4"/>
            <p:cNvSpPr>
              <a:spLocks noChangeShapeType="1"/>
            </p:cNvSpPr>
            <p:nvPr/>
          </p:nvSpPr>
          <p:spPr bwMode="auto">
            <a:xfrm flipV="1">
              <a:off x="4015" y="3351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5"/>
            <p:cNvSpPr>
              <a:spLocks noChangeShapeType="1"/>
            </p:cNvSpPr>
            <p:nvPr/>
          </p:nvSpPr>
          <p:spPr bwMode="auto">
            <a:xfrm flipV="1">
              <a:off x="4015" y="3225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6"/>
            <p:cNvSpPr>
              <a:spLocks noChangeShapeType="1"/>
            </p:cNvSpPr>
            <p:nvPr/>
          </p:nvSpPr>
          <p:spPr bwMode="auto">
            <a:xfrm flipV="1">
              <a:off x="4015" y="309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7"/>
            <p:cNvSpPr>
              <a:spLocks noChangeShapeType="1"/>
            </p:cNvSpPr>
            <p:nvPr/>
          </p:nvSpPr>
          <p:spPr bwMode="auto">
            <a:xfrm flipV="1">
              <a:off x="4015" y="2974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8"/>
            <p:cNvSpPr>
              <a:spLocks noChangeShapeType="1"/>
            </p:cNvSpPr>
            <p:nvPr/>
          </p:nvSpPr>
          <p:spPr bwMode="auto">
            <a:xfrm flipV="1">
              <a:off x="4015" y="2851"/>
              <a:ext cx="0" cy="8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19"/>
            <p:cNvSpPr>
              <a:spLocks noChangeShapeType="1"/>
            </p:cNvSpPr>
            <p:nvPr/>
          </p:nvSpPr>
          <p:spPr bwMode="auto">
            <a:xfrm flipV="1">
              <a:off x="4015" y="2726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20"/>
            <p:cNvSpPr>
              <a:spLocks noChangeShapeType="1"/>
            </p:cNvSpPr>
            <p:nvPr/>
          </p:nvSpPr>
          <p:spPr bwMode="auto">
            <a:xfrm flipV="1">
              <a:off x="4015" y="260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21"/>
            <p:cNvSpPr>
              <a:spLocks noChangeShapeType="1"/>
            </p:cNvSpPr>
            <p:nvPr/>
          </p:nvSpPr>
          <p:spPr bwMode="auto">
            <a:xfrm flipV="1">
              <a:off x="4015" y="247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22"/>
            <p:cNvSpPr>
              <a:spLocks noChangeShapeType="1"/>
            </p:cNvSpPr>
            <p:nvPr/>
          </p:nvSpPr>
          <p:spPr bwMode="auto">
            <a:xfrm flipV="1">
              <a:off x="4015" y="234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23"/>
            <p:cNvSpPr>
              <a:spLocks noChangeShapeType="1"/>
            </p:cNvSpPr>
            <p:nvPr/>
          </p:nvSpPr>
          <p:spPr bwMode="auto">
            <a:xfrm flipV="1">
              <a:off x="4015" y="222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24"/>
            <p:cNvSpPr>
              <a:spLocks noChangeShapeType="1"/>
            </p:cNvSpPr>
            <p:nvPr/>
          </p:nvSpPr>
          <p:spPr bwMode="auto">
            <a:xfrm flipV="1">
              <a:off x="4015" y="209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25"/>
            <p:cNvSpPr>
              <a:spLocks noChangeShapeType="1"/>
            </p:cNvSpPr>
            <p:nvPr/>
          </p:nvSpPr>
          <p:spPr bwMode="auto">
            <a:xfrm flipV="1">
              <a:off x="4015" y="197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26"/>
            <p:cNvSpPr>
              <a:spLocks noChangeShapeType="1"/>
            </p:cNvSpPr>
            <p:nvPr/>
          </p:nvSpPr>
          <p:spPr bwMode="auto">
            <a:xfrm flipV="1">
              <a:off x="4015" y="184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27"/>
            <p:cNvSpPr>
              <a:spLocks noChangeShapeType="1"/>
            </p:cNvSpPr>
            <p:nvPr/>
          </p:nvSpPr>
          <p:spPr bwMode="auto">
            <a:xfrm flipV="1">
              <a:off x="4015" y="172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28"/>
            <p:cNvSpPr>
              <a:spLocks noChangeShapeType="1"/>
            </p:cNvSpPr>
            <p:nvPr/>
          </p:nvSpPr>
          <p:spPr bwMode="auto">
            <a:xfrm flipV="1">
              <a:off x="4015" y="159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29"/>
            <p:cNvSpPr>
              <a:spLocks noChangeShapeType="1"/>
            </p:cNvSpPr>
            <p:nvPr/>
          </p:nvSpPr>
          <p:spPr bwMode="auto">
            <a:xfrm flipV="1">
              <a:off x="4015" y="146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30"/>
            <p:cNvSpPr>
              <a:spLocks noChangeShapeType="1"/>
            </p:cNvSpPr>
            <p:nvPr/>
          </p:nvSpPr>
          <p:spPr bwMode="auto">
            <a:xfrm flipV="1">
              <a:off x="4015" y="134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31"/>
            <p:cNvSpPr>
              <a:spLocks noChangeShapeType="1"/>
            </p:cNvSpPr>
            <p:nvPr/>
          </p:nvSpPr>
          <p:spPr bwMode="auto">
            <a:xfrm flipV="1">
              <a:off x="4015" y="121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32"/>
            <p:cNvSpPr>
              <a:spLocks noChangeShapeType="1"/>
            </p:cNvSpPr>
            <p:nvPr/>
          </p:nvSpPr>
          <p:spPr bwMode="auto">
            <a:xfrm flipV="1">
              <a:off x="4015" y="1092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33"/>
            <p:cNvSpPr>
              <a:spLocks noChangeShapeType="1"/>
            </p:cNvSpPr>
            <p:nvPr/>
          </p:nvSpPr>
          <p:spPr bwMode="auto">
            <a:xfrm flipV="1">
              <a:off x="4015" y="96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34"/>
            <p:cNvSpPr>
              <a:spLocks noChangeShapeType="1"/>
            </p:cNvSpPr>
            <p:nvPr/>
          </p:nvSpPr>
          <p:spPr bwMode="auto">
            <a:xfrm flipV="1">
              <a:off x="4015" y="84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35"/>
            <p:cNvSpPr>
              <a:spLocks noChangeShapeType="1"/>
            </p:cNvSpPr>
            <p:nvPr/>
          </p:nvSpPr>
          <p:spPr bwMode="auto">
            <a:xfrm flipV="1">
              <a:off x="4015" y="71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36"/>
            <p:cNvSpPr>
              <a:spLocks noChangeShapeType="1"/>
            </p:cNvSpPr>
            <p:nvPr/>
          </p:nvSpPr>
          <p:spPr bwMode="auto">
            <a:xfrm flipV="1">
              <a:off x="4015" y="58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37"/>
            <p:cNvSpPr>
              <a:spLocks noChangeShapeType="1"/>
            </p:cNvSpPr>
            <p:nvPr/>
          </p:nvSpPr>
          <p:spPr bwMode="auto">
            <a:xfrm flipV="1">
              <a:off x="4015" y="470"/>
              <a:ext cx="0" cy="7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38"/>
            <p:cNvSpPr>
              <a:spLocks noChangeArrowheads="1"/>
            </p:cNvSpPr>
            <p:nvPr/>
          </p:nvSpPr>
          <p:spPr bwMode="auto">
            <a:xfrm>
              <a:off x="628" y="94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39"/>
            <p:cNvSpPr>
              <a:spLocks noChangeArrowheads="1"/>
            </p:cNvSpPr>
            <p:nvPr/>
          </p:nvSpPr>
          <p:spPr bwMode="auto">
            <a:xfrm>
              <a:off x="859" y="112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40"/>
            <p:cNvSpPr>
              <a:spLocks noChangeArrowheads="1"/>
            </p:cNvSpPr>
            <p:nvPr/>
          </p:nvSpPr>
          <p:spPr bwMode="auto">
            <a:xfrm>
              <a:off x="1093" y="90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41"/>
            <p:cNvSpPr>
              <a:spLocks noChangeArrowheads="1"/>
            </p:cNvSpPr>
            <p:nvPr/>
          </p:nvSpPr>
          <p:spPr bwMode="auto">
            <a:xfrm>
              <a:off x="1323" y="105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42"/>
            <p:cNvSpPr>
              <a:spLocks noChangeArrowheads="1"/>
            </p:cNvSpPr>
            <p:nvPr/>
          </p:nvSpPr>
          <p:spPr bwMode="auto">
            <a:xfrm>
              <a:off x="1553" y="13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43"/>
            <p:cNvSpPr>
              <a:spLocks noChangeArrowheads="1"/>
            </p:cNvSpPr>
            <p:nvPr/>
          </p:nvSpPr>
          <p:spPr bwMode="auto">
            <a:xfrm>
              <a:off x="1784" y="157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44"/>
            <p:cNvSpPr>
              <a:spLocks noChangeArrowheads="1"/>
            </p:cNvSpPr>
            <p:nvPr/>
          </p:nvSpPr>
          <p:spPr bwMode="auto">
            <a:xfrm>
              <a:off x="2018" y="142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45"/>
            <p:cNvSpPr>
              <a:spLocks noChangeArrowheads="1"/>
            </p:cNvSpPr>
            <p:nvPr/>
          </p:nvSpPr>
          <p:spPr bwMode="auto">
            <a:xfrm>
              <a:off x="2248" y="189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46"/>
            <p:cNvSpPr>
              <a:spLocks noChangeArrowheads="1"/>
            </p:cNvSpPr>
            <p:nvPr/>
          </p:nvSpPr>
          <p:spPr bwMode="auto">
            <a:xfrm>
              <a:off x="2479" y="1916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47"/>
            <p:cNvSpPr>
              <a:spLocks noChangeArrowheads="1"/>
            </p:cNvSpPr>
            <p:nvPr/>
          </p:nvSpPr>
          <p:spPr bwMode="auto">
            <a:xfrm>
              <a:off x="2709" y="204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48"/>
            <p:cNvSpPr>
              <a:spLocks noChangeArrowheads="1"/>
            </p:cNvSpPr>
            <p:nvPr/>
          </p:nvSpPr>
          <p:spPr bwMode="auto">
            <a:xfrm>
              <a:off x="2943" y="229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49"/>
            <p:cNvSpPr>
              <a:spLocks noChangeArrowheads="1"/>
            </p:cNvSpPr>
            <p:nvPr/>
          </p:nvSpPr>
          <p:spPr bwMode="auto">
            <a:xfrm>
              <a:off x="3173" y="246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50"/>
            <p:cNvSpPr>
              <a:spLocks noChangeArrowheads="1"/>
            </p:cNvSpPr>
            <p:nvPr/>
          </p:nvSpPr>
          <p:spPr bwMode="auto">
            <a:xfrm>
              <a:off x="3404" y="2537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51"/>
            <p:cNvSpPr>
              <a:spLocks noChangeArrowheads="1"/>
            </p:cNvSpPr>
            <p:nvPr/>
          </p:nvSpPr>
          <p:spPr bwMode="auto">
            <a:xfrm>
              <a:off x="3634" y="274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52"/>
            <p:cNvSpPr>
              <a:spLocks noChangeArrowheads="1"/>
            </p:cNvSpPr>
            <p:nvPr/>
          </p:nvSpPr>
          <p:spPr bwMode="auto">
            <a:xfrm>
              <a:off x="3868" y="291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3"/>
            <p:cNvSpPr>
              <a:spLocks/>
            </p:cNvSpPr>
            <p:nvPr/>
          </p:nvSpPr>
          <p:spPr bwMode="auto">
            <a:xfrm>
              <a:off x="660" y="809"/>
              <a:ext cx="3239" cy="2070"/>
            </a:xfrm>
            <a:custGeom>
              <a:avLst/>
              <a:gdLst>
                <a:gd name="T0" fmla="*/ 0 w 928"/>
                <a:gd name="T1" fmla="*/ 0 h 593"/>
                <a:gd name="T2" fmla="*/ 464 w 928"/>
                <a:gd name="T3" fmla="*/ 297 h 593"/>
                <a:gd name="T4" fmla="*/ 928 w 928"/>
                <a:gd name="T5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8" h="593">
                  <a:moveTo>
                    <a:pt x="0" y="0"/>
                  </a:moveTo>
                  <a:lnTo>
                    <a:pt x="464" y="297"/>
                  </a:lnTo>
                  <a:lnTo>
                    <a:pt x="928" y="593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54"/>
            <p:cNvSpPr>
              <a:spLocks noChangeArrowheads="1"/>
            </p:cNvSpPr>
            <p:nvPr/>
          </p:nvSpPr>
          <p:spPr bwMode="auto">
            <a:xfrm>
              <a:off x="4098" y="328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55"/>
            <p:cNvSpPr>
              <a:spLocks noChangeArrowheads="1"/>
            </p:cNvSpPr>
            <p:nvPr/>
          </p:nvSpPr>
          <p:spPr bwMode="auto">
            <a:xfrm>
              <a:off x="4329" y="289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56"/>
            <p:cNvSpPr>
              <a:spLocks noChangeArrowheads="1"/>
            </p:cNvSpPr>
            <p:nvPr/>
          </p:nvSpPr>
          <p:spPr bwMode="auto">
            <a:xfrm>
              <a:off x="4563" y="303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57"/>
            <p:cNvSpPr>
              <a:spLocks noChangeArrowheads="1"/>
            </p:cNvSpPr>
            <p:nvPr/>
          </p:nvSpPr>
          <p:spPr bwMode="auto">
            <a:xfrm>
              <a:off x="4793" y="292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58"/>
            <p:cNvSpPr>
              <a:spLocks noChangeArrowheads="1"/>
            </p:cNvSpPr>
            <p:nvPr/>
          </p:nvSpPr>
          <p:spPr bwMode="auto">
            <a:xfrm>
              <a:off x="5023" y="309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59"/>
            <p:cNvSpPr>
              <a:spLocks noChangeArrowheads="1"/>
            </p:cNvSpPr>
            <p:nvPr/>
          </p:nvSpPr>
          <p:spPr bwMode="auto">
            <a:xfrm>
              <a:off x="5254" y="281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60"/>
            <p:cNvSpPr>
              <a:spLocks noChangeArrowheads="1"/>
            </p:cNvSpPr>
            <p:nvPr/>
          </p:nvSpPr>
          <p:spPr bwMode="auto">
            <a:xfrm>
              <a:off x="5488" y="337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62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63"/>
            <p:cNvSpPr>
              <a:spLocks noChangeShapeType="1"/>
            </p:cNvSpPr>
            <p:nvPr/>
          </p:nvSpPr>
          <p:spPr bwMode="auto">
            <a:xfrm flipH="1">
              <a:off x="510" y="316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64"/>
            <p:cNvSpPr>
              <a:spLocks noChangeArrowheads="1"/>
            </p:cNvSpPr>
            <p:nvPr/>
          </p:nvSpPr>
          <p:spPr bwMode="auto">
            <a:xfrm rot="16200000">
              <a:off x="315" y="3042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0.2</a:t>
              </a:r>
              <a:endParaRPr lang="en-US" altLang="en-US"/>
            </a:p>
          </p:txBody>
        </p:sp>
        <p:sp>
          <p:nvSpPr>
            <p:cNvPr id="150" name="Line 65"/>
            <p:cNvSpPr>
              <a:spLocks noChangeShapeType="1"/>
            </p:cNvSpPr>
            <p:nvPr/>
          </p:nvSpPr>
          <p:spPr bwMode="auto">
            <a:xfrm flipH="1">
              <a:off x="510" y="2390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66"/>
            <p:cNvSpPr>
              <a:spLocks noChangeArrowheads="1"/>
            </p:cNvSpPr>
            <p:nvPr/>
          </p:nvSpPr>
          <p:spPr bwMode="auto">
            <a:xfrm rot="16200000">
              <a:off x="315" y="2267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0.4</a:t>
              </a:r>
              <a:endParaRPr lang="en-US" altLang="en-US"/>
            </a:p>
          </p:txBody>
        </p:sp>
        <p:sp>
          <p:nvSpPr>
            <p:cNvPr id="152" name="Line 67"/>
            <p:cNvSpPr>
              <a:spLocks noChangeShapeType="1"/>
            </p:cNvSpPr>
            <p:nvPr/>
          </p:nvSpPr>
          <p:spPr bwMode="auto">
            <a:xfrm flipH="1">
              <a:off x="510" y="1612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68"/>
            <p:cNvSpPr>
              <a:spLocks noChangeArrowheads="1"/>
            </p:cNvSpPr>
            <p:nvPr/>
          </p:nvSpPr>
          <p:spPr bwMode="auto">
            <a:xfrm rot="16200000">
              <a:off x="314" y="1488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0.6</a:t>
              </a:r>
              <a:endParaRPr lang="en-US" altLang="en-US"/>
            </a:p>
          </p:txBody>
        </p:sp>
        <p:sp>
          <p:nvSpPr>
            <p:cNvPr id="154" name="Line 69"/>
            <p:cNvSpPr>
              <a:spLocks noChangeShapeType="1"/>
            </p:cNvSpPr>
            <p:nvPr/>
          </p:nvSpPr>
          <p:spPr bwMode="auto">
            <a:xfrm flipH="1">
              <a:off x="510" y="833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70"/>
            <p:cNvSpPr>
              <a:spLocks noChangeArrowheads="1"/>
            </p:cNvSpPr>
            <p:nvPr/>
          </p:nvSpPr>
          <p:spPr bwMode="auto">
            <a:xfrm rot="16200000">
              <a:off x="315" y="709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0.8</a:t>
              </a:r>
              <a:endParaRPr lang="en-US" altLang="en-US"/>
            </a:p>
          </p:txBody>
        </p:sp>
        <p:sp>
          <p:nvSpPr>
            <p:cNvPr id="157" name="Line 72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73"/>
            <p:cNvSpPr>
              <a:spLocks noChangeShapeType="1"/>
            </p:cNvSpPr>
            <p:nvPr/>
          </p:nvSpPr>
          <p:spPr bwMode="auto">
            <a:xfrm>
              <a:off x="89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74"/>
            <p:cNvSpPr>
              <a:spLocks noChangeArrowheads="1"/>
            </p:cNvSpPr>
            <p:nvPr/>
          </p:nvSpPr>
          <p:spPr bwMode="auto">
            <a:xfrm>
              <a:off x="81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/>
            </a:p>
          </p:txBody>
        </p:sp>
        <p:sp>
          <p:nvSpPr>
            <p:cNvPr id="160" name="Line 75"/>
            <p:cNvSpPr>
              <a:spLocks noChangeShapeType="1"/>
            </p:cNvSpPr>
            <p:nvPr/>
          </p:nvSpPr>
          <p:spPr bwMode="auto">
            <a:xfrm>
              <a:off x="204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76"/>
            <p:cNvSpPr>
              <a:spLocks noChangeArrowheads="1"/>
            </p:cNvSpPr>
            <p:nvPr/>
          </p:nvSpPr>
          <p:spPr bwMode="auto">
            <a:xfrm>
              <a:off x="196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15</a:t>
              </a:r>
              <a:endParaRPr lang="en-US" altLang="en-US"/>
            </a:p>
          </p:txBody>
        </p:sp>
        <p:sp>
          <p:nvSpPr>
            <p:cNvPr id="162" name="Line 77"/>
            <p:cNvSpPr>
              <a:spLocks noChangeShapeType="1"/>
            </p:cNvSpPr>
            <p:nvPr/>
          </p:nvSpPr>
          <p:spPr bwMode="auto">
            <a:xfrm>
              <a:off x="320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78"/>
            <p:cNvSpPr>
              <a:spLocks noChangeArrowheads="1"/>
            </p:cNvSpPr>
            <p:nvPr/>
          </p:nvSpPr>
          <p:spPr bwMode="auto">
            <a:xfrm>
              <a:off x="31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164" name="Line 79"/>
            <p:cNvSpPr>
              <a:spLocks noChangeShapeType="1"/>
            </p:cNvSpPr>
            <p:nvPr/>
          </p:nvSpPr>
          <p:spPr bwMode="auto">
            <a:xfrm>
              <a:off x="43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80"/>
            <p:cNvSpPr>
              <a:spLocks noChangeArrowheads="1"/>
            </p:cNvSpPr>
            <p:nvPr/>
          </p:nvSpPr>
          <p:spPr bwMode="auto">
            <a:xfrm>
              <a:off x="428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25</a:t>
              </a:r>
              <a:endParaRPr lang="en-US" altLang="en-US"/>
            </a:p>
          </p:txBody>
        </p:sp>
        <p:sp>
          <p:nvSpPr>
            <p:cNvPr id="166" name="Line 81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82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169" name="Rectangle 84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170" name="Rectangle 76"/>
          <p:cNvSpPr>
            <a:spLocks noChangeArrowheads="1"/>
          </p:cNvSpPr>
          <p:nvPr/>
        </p:nvSpPr>
        <p:spPr bwMode="auto">
          <a:xfrm rot="16200000">
            <a:off x="-411857" y="2998402"/>
            <a:ext cx="4509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Coefficient on Predicted Rank in Destination</a:t>
            </a:r>
            <a:endParaRPr lang="en-US" altLang="en-US" dirty="0"/>
          </a:p>
        </p:txBody>
      </p:sp>
      <p:sp>
        <p:nvSpPr>
          <p:cNvPr id="171" name="Rectangle 88"/>
          <p:cNvSpPr>
            <a:spLocks noChangeArrowheads="1"/>
          </p:cNvSpPr>
          <p:nvPr/>
        </p:nvSpPr>
        <p:spPr bwMode="auto">
          <a:xfrm>
            <a:off x="4738688" y="6372227"/>
            <a:ext cx="33598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Age of Child when Parents Move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1524134" y="1"/>
                <a:ext cx="9143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1E2D53"/>
                    </a:solidFill>
                  </a:rPr>
                  <a:t>Movers’ Outcomes vs. Predicted Outcomes Based on Residents in Destination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1E2D53"/>
                    </a:solidFill>
                  </a:rPr>
                  <a:t>By Child’s Age at Move, </a:t>
                </a:r>
                <a:r>
                  <a:rPr lang="en-GB" dirty="0">
                    <a:solidFill>
                      <a:srgbClr val="1E2D53"/>
                    </a:solidFill>
                  </a:rPr>
                  <a:t>Income Measured at Age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1E2D53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1E2D53"/>
                    </a:solidFill>
                  </a:rPr>
                  <a:t> 24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34" y="1"/>
                <a:ext cx="9143867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2438400" y="5054026"/>
            <a:ext cx="4912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 Assumption 1: </a:t>
            </a:r>
            <a:r>
              <a:rPr lang="en-US" i="1" dirty="0" err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i="1" baseline="-25000" dirty="0" err="1">
                <a:solidFill>
                  <a:srgbClr val="000000"/>
                </a:solidFill>
              </a:rPr>
              <a:t>m</a:t>
            </a:r>
            <a:r>
              <a:rPr lang="en-US" i="1" dirty="0">
                <a:solidFill>
                  <a:srgbClr val="000000"/>
                </a:solidFill>
              </a:rPr>
              <a:t> = </a:t>
            </a:r>
            <a:r>
              <a:rPr lang="en-US" i="1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i="1" dirty="0">
                <a:solidFill>
                  <a:srgbClr val="000000"/>
                </a:solidFill>
              </a:rPr>
              <a:t> for all m</a:t>
            </a:r>
          </a:p>
          <a:p>
            <a:r>
              <a:rPr 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Causal effect of moving at age </a:t>
            </a:r>
            <a:r>
              <a:rPr 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m is  </a:t>
            </a:r>
            <a:r>
              <a:rPr lang="en-US" i="1" dirty="0" err="1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i="1" baseline="-25000" dirty="0" err="1">
                <a:solidFill>
                  <a:srgbClr val="000000"/>
                </a:solidFill>
                <a:sym typeface="Wingdings" panose="05000000000000000000" pitchFamily="2" charset="2"/>
              </a:rPr>
              <a:t>m</a:t>
            </a:r>
            <a:r>
              <a:rPr 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 = </a:t>
            </a:r>
            <a:r>
              <a:rPr lang="en-US" i="1" dirty="0" err="1">
                <a:solidFill>
                  <a:srgbClr val="000000"/>
                </a:solidFill>
                <a:sym typeface="Wingdings" panose="05000000000000000000" pitchFamily="2" charset="2"/>
              </a:rPr>
              <a:t>b</a:t>
            </a:r>
            <a:r>
              <a:rPr lang="en-US" i="1" baseline="-25000" dirty="0" err="1">
                <a:solidFill>
                  <a:srgbClr val="000000"/>
                </a:solidFill>
                <a:sym typeface="Wingdings" panose="05000000000000000000" pitchFamily="2" charset="2"/>
              </a:rPr>
              <a:t>m</a:t>
            </a:r>
            <a:r>
              <a:rPr 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 – </a:t>
            </a:r>
            <a:r>
              <a:rPr lang="en-US" i="1" dirty="0">
                <a:solidFill>
                  <a:srgbClr val="0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2427290" y="4876800"/>
            <a:ext cx="8012110" cy="0"/>
          </a:xfrm>
          <a:prstGeom prst="line">
            <a:avLst/>
          </a:prstGeom>
          <a:ln>
            <a:solidFill>
              <a:srgbClr val="0033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13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044702" y="336552"/>
            <a:ext cx="8385175" cy="5929313"/>
            <a:chOff x="328" y="212"/>
            <a:chExt cx="5282" cy="3735"/>
          </a:xfrm>
        </p:grpSpPr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569" y="3368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Line 9"/>
            <p:cNvSpPr>
              <a:spLocks noChangeShapeType="1"/>
            </p:cNvSpPr>
            <p:nvPr/>
          </p:nvSpPr>
          <p:spPr bwMode="auto">
            <a:xfrm>
              <a:off x="569" y="2722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Line 10"/>
            <p:cNvSpPr>
              <a:spLocks noChangeShapeType="1"/>
            </p:cNvSpPr>
            <p:nvPr/>
          </p:nvSpPr>
          <p:spPr bwMode="auto">
            <a:xfrm>
              <a:off x="569" y="207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11"/>
            <p:cNvSpPr>
              <a:spLocks noChangeShapeType="1"/>
            </p:cNvSpPr>
            <p:nvPr/>
          </p:nvSpPr>
          <p:spPr bwMode="auto">
            <a:xfrm>
              <a:off x="569" y="143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Line 12"/>
            <p:cNvSpPr>
              <a:spLocks noChangeShapeType="1"/>
            </p:cNvSpPr>
            <p:nvPr/>
          </p:nvSpPr>
          <p:spPr bwMode="auto">
            <a:xfrm>
              <a:off x="569" y="788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Line 13"/>
            <p:cNvSpPr>
              <a:spLocks noChangeShapeType="1"/>
            </p:cNvSpPr>
            <p:nvPr/>
          </p:nvSpPr>
          <p:spPr bwMode="auto">
            <a:xfrm flipV="1">
              <a:off x="4015" y="3602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Line 14"/>
            <p:cNvSpPr>
              <a:spLocks noChangeShapeType="1"/>
            </p:cNvSpPr>
            <p:nvPr/>
          </p:nvSpPr>
          <p:spPr bwMode="auto">
            <a:xfrm flipV="1">
              <a:off x="4015" y="347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Line 15"/>
            <p:cNvSpPr>
              <a:spLocks noChangeShapeType="1"/>
            </p:cNvSpPr>
            <p:nvPr/>
          </p:nvSpPr>
          <p:spPr bwMode="auto">
            <a:xfrm flipV="1">
              <a:off x="4015" y="3351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Line 16"/>
            <p:cNvSpPr>
              <a:spLocks noChangeShapeType="1"/>
            </p:cNvSpPr>
            <p:nvPr/>
          </p:nvSpPr>
          <p:spPr bwMode="auto">
            <a:xfrm flipV="1">
              <a:off x="4015" y="3225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Line 17"/>
            <p:cNvSpPr>
              <a:spLocks noChangeShapeType="1"/>
            </p:cNvSpPr>
            <p:nvPr/>
          </p:nvSpPr>
          <p:spPr bwMode="auto">
            <a:xfrm flipV="1">
              <a:off x="4015" y="309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 flipV="1">
              <a:off x="4015" y="2974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V="1">
              <a:off x="4015" y="2851"/>
              <a:ext cx="0" cy="8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Line 20"/>
            <p:cNvSpPr>
              <a:spLocks noChangeShapeType="1"/>
            </p:cNvSpPr>
            <p:nvPr/>
          </p:nvSpPr>
          <p:spPr bwMode="auto">
            <a:xfrm flipV="1">
              <a:off x="4015" y="2726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Line 21"/>
            <p:cNvSpPr>
              <a:spLocks noChangeShapeType="1"/>
            </p:cNvSpPr>
            <p:nvPr/>
          </p:nvSpPr>
          <p:spPr bwMode="auto">
            <a:xfrm flipV="1">
              <a:off x="4015" y="260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Line 22"/>
            <p:cNvSpPr>
              <a:spLocks noChangeShapeType="1"/>
            </p:cNvSpPr>
            <p:nvPr/>
          </p:nvSpPr>
          <p:spPr bwMode="auto">
            <a:xfrm flipV="1">
              <a:off x="4015" y="247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Line 23"/>
            <p:cNvSpPr>
              <a:spLocks noChangeShapeType="1"/>
            </p:cNvSpPr>
            <p:nvPr/>
          </p:nvSpPr>
          <p:spPr bwMode="auto">
            <a:xfrm flipV="1">
              <a:off x="4015" y="234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Line 24"/>
            <p:cNvSpPr>
              <a:spLocks noChangeShapeType="1"/>
            </p:cNvSpPr>
            <p:nvPr/>
          </p:nvSpPr>
          <p:spPr bwMode="auto">
            <a:xfrm flipV="1">
              <a:off x="4015" y="222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Line 25"/>
            <p:cNvSpPr>
              <a:spLocks noChangeShapeType="1"/>
            </p:cNvSpPr>
            <p:nvPr/>
          </p:nvSpPr>
          <p:spPr bwMode="auto">
            <a:xfrm flipV="1">
              <a:off x="4015" y="209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Line 26"/>
            <p:cNvSpPr>
              <a:spLocks noChangeShapeType="1"/>
            </p:cNvSpPr>
            <p:nvPr/>
          </p:nvSpPr>
          <p:spPr bwMode="auto">
            <a:xfrm flipV="1">
              <a:off x="4015" y="197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Line 27"/>
            <p:cNvSpPr>
              <a:spLocks noChangeShapeType="1"/>
            </p:cNvSpPr>
            <p:nvPr/>
          </p:nvSpPr>
          <p:spPr bwMode="auto">
            <a:xfrm flipV="1">
              <a:off x="4015" y="184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28"/>
            <p:cNvSpPr>
              <a:spLocks noChangeShapeType="1"/>
            </p:cNvSpPr>
            <p:nvPr/>
          </p:nvSpPr>
          <p:spPr bwMode="auto">
            <a:xfrm flipV="1">
              <a:off x="4015" y="172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Line 29"/>
            <p:cNvSpPr>
              <a:spLocks noChangeShapeType="1"/>
            </p:cNvSpPr>
            <p:nvPr/>
          </p:nvSpPr>
          <p:spPr bwMode="auto">
            <a:xfrm flipV="1">
              <a:off x="4015" y="159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Line 30"/>
            <p:cNvSpPr>
              <a:spLocks noChangeShapeType="1"/>
            </p:cNvSpPr>
            <p:nvPr/>
          </p:nvSpPr>
          <p:spPr bwMode="auto">
            <a:xfrm flipV="1">
              <a:off x="4015" y="146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31"/>
            <p:cNvSpPr>
              <a:spLocks noChangeShapeType="1"/>
            </p:cNvSpPr>
            <p:nvPr/>
          </p:nvSpPr>
          <p:spPr bwMode="auto">
            <a:xfrm flipV="1">
              <a:off x="4015" y="134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Line 32"/>
            <p:cNvSpPr>
              <a:spLocks noChangeShapeType="1"/>
            </p:cNvSpPr>
            <p:nvPr/>
          </p:nvSpPr>
          <p:spPr bwMode="auto">
            <a:xfrm flipV="1">
              <a:off x="4015" y="121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Line 33"/>
            <p:cNvSpPr>
              <a:spLocks noChangeShapeType="1"/>
            </p:cNvSpPr>
            <p:nvPr/>
          </p:nvSpPr>
          <p:spPr bwMode="auto">
            <a:xfrm flipV="1">
              <a:off x="4015" y="1092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Line 34"/>
            <p:cNvSpPr>
              <a:spLocks noChangeShapeType="1"/>
            </p:cNvSpPr>
            <p:nvPr/>
          </p:nvSpPr>
          <p:spPr bwMode="auto">
            <a:xfrm flipV="1">
              <a:off x="4015" y="96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Line 35"/>
            <p:cNvSpPr>
              <a:spLocks noChangeShapeType="1"/>
            </p:cNvSpPr>
            <p:nvPr/>
          </p:nvSpPr>
          <p:spPr bwMode="auto">
            <a:xfrm flipV="1">
              <a:off x="4015" y="84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Line 36"/>
            <p:cNvSpPr>
              <a:spLocks noChangeShapeType="1"/>
            </p:cNvSpPr>
            <p:nvPr/>
          </p:nvSpPr>
          <p:spPr bwMode="auto">
            <a:xfrm flipV="1">
              <a:off x="4015" y="71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Line 37"/>
            <p:cNvSpPr>
              <a:spLocks noChangeShapeType="1"/>
            </p:cNvSpPr>
            <p:nvPr/>
          </p:nvSpPr>
          <p:spPr bwMode="auto">
            <a:xfrm flipV="1">
              <a:off x="4015" y="58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Line 38"/>
            <p:cNvSpPr>
              <a:spLocks noChangeShapeType="1"/>
            </p:cNvSpPr>
            <p:nvPr/>
          </p:nvSpPr>
          <p:spPr bwMode="auto">
            <a:xfrm flipV="1">
              <a:off x="4015" y="470"/>
              <a:ext cx="0" cy="7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Oval 39"/>
            <p:cNvSpPr>
              <a:spLocks noChangeArrowheads="1"/>
            </p:cNvSpPr>
            <p:nvPr/>
          </p:nvSpPr>
          <p:spPr bwMode="auto">
            <a:xfrm>
              <a:off x="628" y="98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Oval 40"/>
            <p:cNvSpPr>
              <a:spLocks noChangeArrowheads="1"/>
            </p:cNvSpPr>
            <p:nvPr/>
          </p:nvSpPr>
          <p:spPr bwMode="auto">
            <a:xfrm>
              <a:off x="859" y="154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Oval 41"/>
            <p:cNvSpPr>
              <a:spLocks noChangeArrowheads="1"/>
            </p:cNvSpPr>
            <p:nvPr/>
          </p:nvSpPr>
          <p:spPr bwMode="auto">
            <a:xfrm>
              <a:off x="1093" y="1291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Oval 42"/>
            <p:cNvSpPr>
              <a:spLocks noChangeArrowheads="1"/>
            </p:cNvSpPr>
            <p:nvPr/>
          </p:nvSpPr>
          <p:spPr bwMode="auto">
            <a:xfrm>
              <a:off x="1323" y="108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Oval 43"/>
            <p:cNvSpPr>
              <a:spLocks noChangeArrowheads="1"/>
            </p:cNvSpPr>
            <p:nvPr/>
          </p:nvSpPr>
          <p:spPr bwMode="auto">
            <a:xfrm>
              <a:off x="1553" y="167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Oval 44"/>
            <p:cNvSpPr>
              <a:spLocks noChangeArrowheads="1"/>
            </p:cNvSpPr>
            <p:nvPr/>
          </p:nvSpPr>
          <p:spPr bwMode="auto">
            <a:xfrm>
              <a:off x="1784" y="178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Oval 45"/>
            <p:cNvSpPr>
              <a:spLocks noChangeArrowheads="1"/>
            </p:cNvSpPr>
            <p:nvPr/>
          </p:nvSpPr>
          <p:spPr bwMode="auto">
            <a:xfrm>
              <a:off x="2018" y="155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Oval 46"/>
            <p:cNvSpPr>
              <a:spLocks noChangeArrowheads="1"/>
            </p:cNvSpPr>
            <p:nvPr/>
          </p:nvSpPr>
          <p:spPr bwMode="auto">
            <a:xfrm>
              <a:off x="2248" y="208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Oval 47"/>
            <p:cNvSpPr>
              <a:spLocks noChangeArrowheads="1"/>
            </p:cNvSpPr>
            <p:nvPr/>
          </p:nvSpPr>
          <p:spPr bwMode="auto">
            <a:xfrm>
              <a:off x="2479" y="2205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Oval 48"/>
            <p:cNvSpPr>
              <a:spLocks noChangeArrowheads="1"/>
            </p:cNvSpPr>
            <p:nvPr/>
          </p:nvSpPr>
          <p:spPr bwMode="auto">
            <a:xfrm>
              <a:off x="2709" y="224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Oval 49"/>
            <p:cNvSpPr>
              <a:spLocks noChangeArrowheads="1"/>
            </p:cNvSpPr>
            <p:nvPr/>
          </p:nvSpPr>
          <p:spPr bwMode="auto">
            <a:xfrm>
              <a:off x="2943" y="252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Oval 50"/>
            <p:cNvSpPr>
              <a:spLocks noChangeArrowheads="1"/>
            </p:cNvSpPr>
            <p:nvPr/>
          </p:nvSpPr>
          <p:spPr bwMode="auto">
            <a:xfrm>
              <a:off x="3173" y="2520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Oval 51"/>
            <p:cNvSpPr>
              <a:spLocks noChangeArrowheads="1"/>
            </p:cNvSpPr>
            <p:nvPr/>
          </p:nvSpPr>
          <p:spPr bwMode="auto">
            <a:xfrm>
              <a:off x="3404" y="2589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Oval 52"/>
            <p:cNvSpPr>
              <a:spLocks noChangeArrowheads="1"/>
            </p:cNvSpPr>
            <p:nvPr/>
          </p:nvSpPr>
          <p:spPr bwMode="auto">
            <a:xfrm>
              <a:off x="3634" y="27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Oval 53"/>
            <p:cNvSpPr>
              <a:spLocks noChangeArrowheads="1"/>
            </p:cNvSpPr>
            <p:nvPr/>
          </p:nvSpPr>
          <p:spPr bwMode="auto">
            <a:xfrm>
              <a:off x="3868" y="308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Freeform 54"/>
            <p:cNvSpPr>
              <a:spLocks/>
            </p:cNvSpPr>
            <p:nvPr/>
          </p:nvSpPr>
          <p:spPr bwMode="auto">
            <a:xfrm>
              <a:off x="660" y="1067"/>
              <a:ext cx="3239" cy="1924"/>
            </a:xfrm>
            <a:custGeom>
              <a:avLst/>
              <a:gdLst>
                <a:gd name="T0" fmla="*/ 0 w 928"/>
                <a:gd name="T1" fmla="*/ 0 h 551"/>
                <a:gd name="T2" fmla="*/ 464 w 928"/>
                <a:gd name="T3" fmla="*/ 275 h 551"/>
                <a:gd name="T4" fmla="*/ 928 w 928"/>
                <a:gd name="T5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8" h="551">
                  <a:moveTo>
                    <a:pt x="0" y="0"/>
                  </a:moveTo>
                  <a:lnTo>
                    <a:pt x="464" y="275"/>
                  </a:lnTo>
                  <a:lnTo>
                    <a:pt x="928" y="551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Oval 55"/>
            <p:cNvSpPr>
              <a:spLocks noChangeArrowheads="1"/>
            </p:cNvSpPr>
            <p:nvPr/>
          </p:nvSpPr>
          <p:spPr bwMode="auto">
            <a:xfrm>
              <a:off x="4098" y="355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Oval 56"/>
            <p:cNvSpPr>
              <a:spLocks noChangeArrowheads="1"/>
            </p:cNvSpPr>
            <p:nvPr/>
          </p:nvSpPr>
          <p:spPr bwMode="auto">
            <a:xfrm>
              <a:off x="4329" y="317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Oval 57"/>
            <p:cNvSpPr>
              <a:spLocks noChangeArrowheads="1"/>
            </p:cNvSpPr>
            <p:nvPr/>
          </p:nvSpPr>
          <p:spPr bwMode="auto">
            <a:xfrm>
              <a:off x="4563" y="3043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Oval 58"/>
            <p:cNvSpPr>
              <a:spLocks noChangeArrowheads="1"/>
            </p:cNvSpPr>
            <p:nvPr/>
          </p:nvSpPr>
          <p:spPr bwMode="auto">
            <a:xfrm>
              <a:off x="4793" y="346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Oval 59"/>
            <p:cNvSpPr>
              <a:spLocks noChangeArrowheads="1"/>
            </p:cNvSpPr>
            <p:nvPr/>
          </p:nvSpPr>
          <p:spPr bwMode="auto">
            <a:xfrm>
              <a:off x="5023" y="356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Oval 60"/>
            <p:cNvSpPr>
              <a:spLocks noChangeArrowheads="1"/>
            </p:cNvSpPr>
            <p:nvPr/>
          </p:nvSpPr>
          <p:spPr bwMode="auto">
            <a:xfrm>
              <a:off x="5254" y="3187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Oval 61"/>
            <p:cNvSpPr>
              <a:spLocks noChangeArrowheads="1"/>
            </p:cNvSpPr>
            <p:nvPr/>
          </p:nvSpPr>
          <p:spPr bwMode="auto">
            <a:xfrm>
              <a:off x="5488" y="345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62"/>
            <p:cNvSpPr>
              <a:spLocks/>
            </p:cNvSpPr>
            <p:nvPr/>
          </p:nvSpPr>
          <p:spPr bwMode="auto">
            <a:xfrm>
              <a:off x="4130" y="3354"/>
              <a:ext cx="1389" cy="56"/>
            </a:xfrm>
            <a:custGeom>
              <a:avLst/>
              <a:gdLst>
                <a:gd name="T0" fmla="*/ 0 w 398"/>
                <a:gd name="T1" fmla="*/ 0 h 16"/>
                <a:gd name="T2" fmla="*/ 199 w 398"/>
                <a:gd name="T3" fmla="*/ 8 h 16"/>
                <a:gd name="T4" fmla="*/ 398 w 398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8" h="16">
                  <a:moveTo>
                    <a:pt x="0" y="0"/>
                  </a:moveTo>
                  <a:lnTo>
                    <a:pt x="199" y="8"/>
                  </a:lnTo>
                  <a:lnTo>
                    <a:pt x="398" y="16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63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64"/>
            <p:cNvSpPr>
              <a:spLocks noChangeShapeType="1"/>
            </p:cNvSpPr>
            <p:nvPr/>
          </p:nvSpPr>
          <p:spPr bwMode="auto">
            <a:xfrm flipH="1">
              <a:off x="510" y="336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Rectangle 65"/>
            <p:cNvSpPr>
              <a:spLocks noChangeArrowheads="1"/>
            </p:cNvSpPr>
            <p:nvPr/>
          </p:nvSpPr>
          <p:spPr bwMode="auto">
            <a:xfrm rot="16200000">
              <a:off x="376" y="3245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53" name="Line 66"/>
            <p:cNvSpPr>
              <a:spLocks noChangeShapeType="1"/>
            </p:cNvSpPr>
            <p:nvPr/>
          </p:nvSpPr>
          <p:spPr bwMode="auto">
            <a:xfrm flipH="1">
              <a:off x="510" y="2722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Rectangle 67"/>
            <p:cNvSpPr>
              <a:spLocks noChangeArrowheads="1"/>
            </p:cNvSpPr>
            <p:nvPr/>
          </p:nvSpPr>
          <p:spPr bwMode="auto">
            <a:xfrm rot="16200000">
              <a:off x="315" y="2598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0.2</a:t>
              </a:r>
            </a:p>
          </p:txBody>
        </p:sp>
        <p:sp>
          <p:nvSpPr>
            <p:cNvPr id="155" name="Line 68"/>
            <p:cNvSpPr>
              <a:spLocks noChangeShapeType="1"/>
            </p:cNvSpPr>
            <p:nvPr/>
          </p:nvSpPr>
          <p:spPr bwMode="auto">
            <a:xfrm flipH="1">
              <a:off x="510" y="207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Rectangle 69"/>
            <p:cNvSpPr>
              <a:spLocks noChangeArrowheads="1"/>
            </p:cNvSpPr>
            <p:nvPr/>
          </p:nvSpPr>
          <p:spPr bwMode="auto">
            <a:xfrm rot="16200000">
              <a:off x="315" y="1952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0.4</a:t>
              </a:r>
            </a:p>
          </p:txBody>
        </p:sp>
        <p:sp>
          <p:nvSpPr>
            <p:cNvPr id="157" name="Line 70"/>
            <p:cNvSpPr>
              <a:spLocks noChangeShapeType="1"/>
            </p:cNvSpPr>
            <p:nvPr/>
          </p:nvSpPr>
          <p:spPr bwMode="auto">
            <a:xfrm flipH="1">
              <a:off x="510" y="143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Rectangle 71"/>
            <p:cNvSpPr>
              <a:spLocks noChangeArrowheads="1"/>
            </p:cNvSpPr>
            <p:nvPr/>
          </p:nvSpPr>
          <p:spPr bwMode="auto">
            <a:xfrm rot="16200000">
              <a:off x="314" y="1310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0.6</a:t>
              </a:r>
            </a:p>
          </p:txBody>
        </p:sp>
        <p:sp>
          <p:nvSpPr>
            <p:cNvPr id="159" name="Line 72"/>
            <p:cNvSpPr>
              <a:spLocks noChangeShapeType="1"/>
            </p:cNvSpPr>
            <p:nvPr/>
          </p:nvSpPr>
          <p:spPr bwMode="auto">
            <a:xfrm flipH="1">
              <a:off x="510" y="788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Rectangle 73"/>
            <p:cNvSpPr>
              <a:spLocks noChangeArrowheads="1"/>
            </p:cNvSpPr>
            <p:nvPr/>
          </p:nvSpPr>
          <p:spPr bwMode="auto">
            <a:xfrm rot="16200000">
              <a:off x="315" y="664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0.8</a:t>
              </a:r>
            </a:p>
          </p:txBody>
        </p:sp>
        <p:sp>
          <p:nvSpPr>
            <p:cNvPr id="162" name="Line 75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Line 76"/>
            <p:cNvSpPr>
              <a:spLocks noChangeShapeType="1"/>
            </p:cNvSpPr>
            <p:nvPr/>
          </p:nvSpPr>
          <p:spPr bwMode="auto">
            <a:xfrm>
              <a:off x="89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Rectangle 77"/>
            <p:cNvSpPr>
              <a:spLocks noChangeArrowheads="1"/>
            </p:cNvSpPr>
            <p:nvPr/>
          </p:nvSpPr>
          <p:spPr bwMode="auto">
            <a:xfrm>
              <a:off x="81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65" name="Line 78"/>
            <p:cNvSpPr>
              <a:spLocks noChangeShapeType="1"/>
            </p:cNvSpPr>
            <p:nvPr/>
          </p:nvSpPr>
          <p:spPr bwMode="auto">
            <a:xfrm>
              <a:off x="204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Rectangle 79"/>
            <p:cNvSpPr>
              <a:spLocks noChangeArrowheads="1"/>
            </p:cNvSpPr>
            <p:nvPr/>
          </p:nvSpPr>
          <p:spPr bwMode="auto">
            <a:xfrm>
              <a:off x="196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15</a:t>
              </a:r>
            </a:p>
          </p:txBody>
        </p:sp>
        <p:sp>
          <p:nvSpPr>
            <p:cNvPr id="167" name="Line 80"/>
            <p:cNvSpPr>
              <a:spLocks noChangeShapeType="1"/>
            </p:cNvSpPr>
            <p:nvPr/>
          </p:nvSpPr>
          <p:spPr bwMode="auto">
            <a:xfrm>
              <a:off x="320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Rectangle 81"/>
            <p:cNvSpPr>
              <a:spLocks noChangeArrowheads="1"/>
            </p:cNvSpPr>
            <p:nvPr/>
          </p:nvSpPr>
          <p:spPr bwMode="auto">
            <a:xfrm>
              <a:off x="31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69" name="Line 82"/>
            <p:cNvSpPr>
              <a:spLocks noChangeShapeType="1"/>
            </p:cNvSpPr>
            <p:nvPr/>
          </p:nvSpPr>
          <p:spPr bwMode="auto">
            <a:xfrm>
              <a:off x="43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0" name="Rectangle 83"/>
            <p:cNvSpPr>
              <a:spLocks noChangeArrowheads="1"/>
            </p:cNvSpPr>
            <p:nvPr/>
          </p:nvSpPr>
          <p:spPr bwMode="auto">
            <a:xfrm>
              <a:off x="428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25</a:t>
              </a:r>
            </a:p>
          </p:txBody>
        </p:sp>
        <p:sp>
          <p:nvSpPr>
            <p:cNvPr id="171" name="Line 84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Rectangle 85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174" name="Rectangle 87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9" name="TextBox 258"/>
          <p:cNvSpPr txBox="1"/>
          <p:nvPr/>
        </p:nvSpPr>
        <p:spPr>
          <a:xfrm>
            <a:off x="1524134" y="76200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Family Fixed Effects: Sibling Comparisons 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420909" y="3697070"/>
            <a:ext cx="247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Slope (Age ≤ 23):  -0.043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4266471" y="3927768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(0.003)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7835173" y="3649898"/>
            <a:ext cx="252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Slope (Age &gt; 23): </a:t>
            </a:r>
            <a:r>
              <a:rPr lang="en-US" dirty="0">
                <a:solidFill>
                  <a:srgbClr val="000000"/>
                </a:solidFill>
              </a:rPr>
              <a:t> -0.003 </a:t>
            </a:r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9686726" y="3903746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(0.013)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8305800" y="33056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dirty="0">
                <a:solidFill>
                  <a:prstClr val="black"/>
                </a:solidFill>
              </a:rPr>
              <a:t>δ</a:t>
            </a:r>
            <a:r>
              <a:rPr lang="en-US" dirty="0">
                <a:solidFill>
                  <a:prstClr val="black"/>
                </a:solidFill>
              </a:rPr>
              <a:t> (Age &gt; 23):   0.008</a:t>
            </a:r>
          </a:p>
        </p:txBody>
      </p:sp>
      <p:sp>
        <p:nvSpPr>
          <p:cNvPr id="265" name="Rectangle 264"/>
          <p:cNvSpPr>
            <a:spLocks noChangeArrowheads="1"/>
          </p:cNvSpPr>
          <p:nvPr/>
        </p:nvSpPr>
        <p:spPr bwMode="auto">
          <a:xfrm>
            <a:off x="4738688" y="6372226"/>
            <a:ext cx="33598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Age of Child when Parents Move</a:t>
            </a: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66" name="Rectangle 265"/>
          <p:cNvSpPr>
            <a:spLocks noChangeArrowheads="1"/>
          </p:cNvSpPr>
          <p:nvPr/>
        </p:nvSpPr>
        <p:spPr bwMode="auto">
          <a:xfrm rot="16200000">
            <a:off x="-488058" y="3084128"/>
            <a:ext cx="4509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Coefficient on Predicted Rank in Destination</a:t>
            </a:r>
          </a:p>
        </p:txBody>
      </p:sp>
    </p:spTree>
    <p:extLst>
      <p:ext uri="{BB962C8B-B14F-4D97-AF65-F5344CB8AC3E}">
        <p14:creationId xmlns:p14="http://schemas.microsoft.com/office/powerpoint/2010/main" val="123064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64" y="0"/>
            <a:ext cx="9129284" cy="6870636"/>
          </a:xfrm>
        </p:spPr>
      </p:pic>
    </p:spTree>
    <p:extLst>
      <p:ext uri="{BB962C8B-B14F-4D97-AF65-F5344CB8AC3E}">
        <p14:creationId xmlns:p14="http://schemas.microsoft.com/office/powerpoint/2010/main" val="299360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4"/>
          <p:cNvSpPr>
            <a:spLocks noChangeArrowheads="1"/>
          </p:cNvSpPr>
          <p:nvPr/>
        </p:nvSpPr>
        <p:spPr bwMode="auto">
          <a:xfrm>
            <a:off x="1524000" y="152401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E2D53"/>
                </a:solidFill>
              </a:rPr>
              <a:t>Annual Exposure Effects on Income for Children in Low-Income Families (p25)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24000" y="485002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E2D53"/>
                </a:solidFill>
              </a:rPr>
              <a:t>Top 10 and Bottom 10 Among the 100 Largest Counties in the U.S.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55320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Exposure effects represent % change in adult earnings from growing up from birth (i.e. 20 years of exposure) in county</a:t>
            </a:r>
          </a:p>
          <a:p>
            <a:endParaRPr lang="en-US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762224" y="914401"/>
          <a:ext cx="8677176" cy="5475705"/>
        </p:xfrm>
        <a:graphic>
          <a:graphicData uri="http://schemas.openxmlformats.org/drawingml/2006/table">
            <a:tbl>
              <a:tblPr firstRow="1" firstCol="1" bandRow="1"/>
              <a:tblGrid>
                <a:gridCol w="92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45076746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2400">
                <a:tc gridSpan="2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822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Top</a:t>
                      </a:r>
                      <a:r>
                        <a:rPr lang="en-US" sz="1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10 Counties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Bottom 10 Counties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7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from Birth 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from Birth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786" marR="517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Dupage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IL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16.00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Wayne, MI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-11.39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Fairfax, VA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Orange, FL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-12.10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Snohomish, WA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Cook, IL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-12.79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Bergen, NJ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Palm Beach, FL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-13.01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Bucks, PA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12.39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Marion, IN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-13.09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Norfolk, MA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11.47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Shelby, TN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-13.15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Montgomery, PA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Fresno, CA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-13.50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Montgomery, MD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9.47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Hillsborough, FL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-13.82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King, WA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Baltimore City, MD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-13.98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Middlesex, NJ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Mecklenburg, NC</a:t>
                      </a:r>
                    </a:p>
                  </a:txBody>
                  <a:tcPr marL="12700" marR="12700" marT="12700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-14.46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164">
                <a:tc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30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9238" y="-201613"/>
            <a:ext cx="9153525" cy="6961188"/>
            <a:chOff x="-3" y="-127"/>
            <a:chExt cx="5766" cy="438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65"/>
              <a:ext cx="5760" cy="4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3" y="62"/>
              <a:ext cx="5766" cy="4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68"/>
              <a:ext cx="5757" cy="4187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48" y="449"/>
              <a:ext cx="5083" cy="32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548" y="3284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548" y="2600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548" y="1912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48" y="1228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548" y="540"/>
              <a:ext cx="5083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4091" y="358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4091" y="3455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4091" y="333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091" y="320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4091" y="3078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4091" y="2953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4091" y="282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4091" y="270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4091" y="2576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4091" y="245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4091" y="232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4091" y="2198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V="1">
              <a:off x="4091" y="207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V="1">
              <a:off x="4091" y="194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V="1">
              <a:off x="4091" y="182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4091" y="1696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4091" y="157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V="1">
              <a:off x="4091" y="144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31"/>
            <p:cNvSpPr>
              <a:spLocks noChangeShapeType="1"/>
            </p:cNvSpPr>
            <p:nvPr/>
          </p:nvSpPr>
          <p:spPr bwMode="auto">
            <a:xfrm flipV="1">
              <a:off x="4091" y="131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32"/>
            <p:cNvSpPr>
              <a:spLocks noChangeShapeType="1"/>
            </p:cNvSpPr>
            <p:nvPr/>
          </p:nvSpPr>
          <p:spPr bwMode="auto">
            <a:xfrm flipV="1">
              <a:off x="4091" y="119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33"/>
            <p:cNvSpPr>
              <a:spLocks noChangeShapeType="1"/>
            </p:cNvSpPr>
            <p:nvPr/>
          </p:nvSpPr>
          <p:spPr bwMode="auto">
            <a:xfrm flipV="1">
              <a:off x="4091" y="1071"/>
              <a:ext cx="0" cy="80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34"/>
            <p:cNvSpPr>
              <a:spLocks noChangeShapeType="1"/>
            </p:cNvSpPr>
            <p:nvPr/>
          </p:nvSpPr>
          <p:spPr bwMode="auto">
            <a:xfrm flipV="1">
              <a:off x="4091" y="945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35"/>
            <p:cNvSpPr>
              <a:spLocks noChangeShapeType="1"/>
            </p:cNvSpPr>
            <p:nvPr/>
          </p:nvSpPr>
          <p:spPr bwMode="auto">
            <a:xfrm flipV="1">
              <a:off x="4091" y="81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36"/>
            <p:cNvSpPr>
              <a:spLocks noChangeShapeType="1"/>
            </p:cNvSpPr>
            <p:nvPr/>
          </p:nvSpPr>
          <p:spPr bwMode="auto">
            <a:xfrm flipV="1">
              <a:off x="4091" y="694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37"/>
            <p:cNvSpPr>
              <a:spLocks noChangeShapeType="1"/>
            </p:cNvSpPr>
            <p:nvPr/>
          </p:nvSpPr>
          <p:spPr bwMode="auto">
            <a:xfrm flipV="1">
              <a:off x="4091" y="568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38"/>
            <p:cNvSpPr>
              <a:spLocks noChangeShapeType="1"/>
            </p:cNvSpPr>
            <p:nvPr/>
          </p:nvSpPr>
          <p:spPr bwMode="auto">
            <a:xfrm flipV="1">
              <a:off x="4091" y="449"/>
              <a:ext cx="0" cy="7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39"/>
            <p:cNvSpPr>
              <a:spLocks noChangeArrowheads="1"/>
            </p:cNvSpPr>
            <p:nvPr/>
          </p:nvSpPr>
          <p:spPr bwMode="auto">
            <a:xfrm>
              <a:off x="611" y="108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40"/>
            <p:cNvSpPr>
              <a:spLocks noChangeArrowheads="1"/>
            </p:cNvSpPr>
            <p:nvPr/>
          </p:nvSpPr>
          <p:spPr bwMode="auto">
            <a:xfrm>
              <a:off x="831" y="13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41"/>
            <p:cNvSpPr>
              <a:spLocks noChangeArrowheads="1"/>
            </p:cNvSpPr>
            <p:nvPr/>
          </p:nvSpPr>
          <p:spPr bwMode="auto">
            <a:xfrm>
              <a:off x="1054" y="113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42"/>
            <p:cNvSpPr>
              <a:spLocks noChangeArrowheads="1"/>
            </p:cNvSpPr>
            <p:nvPr/>
          </p:nvSpPr>
          <p:spPr bwMode="auto">
            <a:xfrm>
              <a:off x="1278" y="1277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43"/>
            <p:cNvSpPr>
              <a:spLocks noChangeArrowheads="1"/>
            </p:cNvSpPr>
            <p:nvPr/>
          </p:nvSpPr>
          <p:spPr bwMode="auto">
            <a:xfrm>
              <a:off x="1501" y="122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44"/>
            <p:cNvSpPr>
              <a:spLocks noChangeArrowheads="1"/>
            </p:cNvSpPr>
            <p:nvPr/>
          </p:nvSpPr>
          <p:spPr bwMode="auto">
            <a:xfrm>
              <a:off x="1721" y="1360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45"/>
            <p:cNvSpPr>
              <a:spLocks noChangeArrowheads="1"/>
            </p:cNvSpPr>
            <p:nvPr/>
          </p:nvSpPr>
          <p:spPr bwMode="auto">
            <a:xfrm>
              <a:off x="1944" y="149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46"/>
            <p:cNvSpPr>
              <a:spLocks noChangeArrowheads="1"/>
            </p:cNvSpPr>
            <p:nvPr/>
          </p:nvSpPr>
          <p:spPr bwMode="auto">
            <a:xfrm>
              <a:off x="2168" y="162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47"/>
            <p:cNvSpPr>
              <a:spLocks noChangeArrowheads="1"/>
            </p:cNvSpPr>
            <p:nvPr/>
          </p:nvSpPr>
          <p:spPr bwMode="auto">
            <a:xfrm>
              <a:off x="2391" y="176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48"/>
            <p:cNvSpPr>
              <a:spLocks noChangeArrowheads="1"/>
            </p:cNvSpPr>
            <p:nvPr/>
          </p:nvSpPr>
          <p:spPr bwMode="auto">
            <a:xfrm>
              <a:off x="2615" y="185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49"/>
            <p:cNvSpPr>
              <a:spLocks noChangeArrowheads="1"/>
            </p:cNvSpPr>
            <p:nvPr/>
          </p:nvSpPr>
          <p:spPr bwMode="auto">
            <a:xfrm>
              <a:off x="2835" y="1957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50"/>
            <p:cNvSpPr>
              <a:spLocks noChangeArrowheads="1"/>
            </p:cNvSpPr>
            <p:nvPr/>
          </p:nvSpPr>
          <p:spPr bwMode="auto">
            <a:xfrm>
              <a:off x="3058" y="227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51"/>
            <p:cNvSpPr>
              <a:spLocks noChangeArrowheads="1"/>
            </p:cNvSpPr>
            <p:nvPr/>
          </p:nvSpPr>
          <p:spPr bwMode="auto">
            <a:xfrm>
              <a:off x="3281" y="262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52"/>
            <p:cNvSpPr>
              <a:spLocks noChangeArrowheads="1"/>
            </p:cNvSpPr>
            <p:nvPr/>
          </p:nvSpPr>
          <p:spPr bwMode="auto">
            <a:xfrm>
              <a:off x="3505" y="256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53"/>
            <p:cNvSpPr>
              <a:spLocks noChangeArrowheads="1"/>
            </p:cNvSpPr>
            <p:nvPr/>
          </p:nvSpPr>
          <p:spPr bwMode="auto">
            <a:xfrm>
              <a:off x="3725" y="273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54"/>
            <p:cNvSpPr>
              <a:spLocks noChangeArrowheads="1"/>
            </p:cNvSpPr>
            <p:nvPr/>
          </p:nvSpPr>
          <p:spPr bwMode="auto">
            <a:xfrm>
              <a:off x="3948" y="30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55"/>
            <p:cNvSpPr>
              <a:spLocks noChangeArrowheads="1"/>
            </p:cNvSpPr>
            <p:nvPr/>
          </p:nvSpPr>
          <p:spPr bwMode="auto">
            <a:xfrm>
              <a:off x="4172" y="2967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56"/>
            <p:cNvSpPr>
              <a:spLocks noChangeArrowheads="1"/>
            </p:cNvSpPr>
            <p:nvPr/>
          </p:nvSpPr>
          <p:spPr bwMode="auto">
            <a:xfrm>
              <a:off x="4395" y="3180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Oval 57"/>
            <p:cNvSpPr>
              <a:spLocks noChangeArrowheads="1"/>
            </p:cNvSpPr>
            <p:nvPr/>
          </p:nvSpPr>
          <p:spPr bwMode="auto">
            <a:xfrm>
              <a:off x="4615" y="308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58"/>
            <p:cNvSpPr>
              <a:spLocks noChangeArrowheads="1"/>
            </p:cNvSpPr>
            <p:nvPr/>
          </p:nvSpPr>
          <p:spPr bwMode="auto">
            <a:xfrm>
              <a:off x="4838" y="3148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Oval 59"/>
            <p:cNvSpPr>
              <a:spLocks noChangeArrowheads="1"/>
            </p:cNvSpPr>
            <p:nvPr/>
          </p:nvSpPr>
          <p:spPr bwMode="auto">
            <a:xfrm>
              <a:off x="5062" y="353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60"/>
            <p:cNvSpPr>
              <a:spLocks noChangeArrowheads="1"/>
            </p:cNvSpPr>
            <p:nvPr/>
          </p:nvSpPr>
          <p:spPr bwMode="auto">
            <a:xfrm>
              <a:off x="5285" y="324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61"/>
            <p:cNvSpPr>
              <a:spLocks noChangeArrowheads="1"/>
            </p:cNvSpPr>
            <p:nvPr/>
          </p:nvSpPr>
          <p:spPr bwMode="auto">
            <a:xfrm>
              <a:off x="848" y="2251"/>
              <a:ext cx="15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Slope (Age = 23): -0.037</a:t>
              </a:r>
              <a:endParaRPr lang="en-US" altLang="en-US"/>
            </a:p>
          </p:txBody>
        </p:sp>
        <p:sp>
          <p:nvSpPr>
            <p:cNvPr id="179" name="Rectangle 62"/>
            <p:cNvSpPr>
              <a:spLocks noChangeArrowheads="1"/>
            </p:cNvSpPr>
            <p:nvPr/>
          </p:nvSpPr>
          <p:spPr bwMode="auto">
            <a:xfrm>
              <a:off x="1969" y="2387"/>
              <a:ext cx="4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(0.003)</a:t>
              </a:r>
              <a:endParaRPr lang="en-US" altLang="en-US"/>
            </a:p>
          </p:txBody>
        </p:sp>
        <p:sp>
          <p:nvSpPr>
            <p:cNvPr id="180" name="Rectangle 63"/>
            <p:cNvSpPr>
              <a:spLocks noChangeArrowheads="1"/>
            </p:cNvSpPr>
            <p:nvPr/>
          </p:nvSpPr>
          <p:spPr bwMode="auto">
            <a:xfrm>
              <a:off x="4468" y="2010"/>
              <a:ext cx="12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d (Age = 23): 0.092</a:t>
              </a:r>
              <a:endParaRPr lang="en-US" altLang="en-US"/>
            </a:p>
          </p:txBody>
        </p:sp>
        <p:sp>
          <p:nvSpPr>
            <p:cNvPr id="181" name="Rectangle 64"/>
            <p:cNvSpPr>
              <a:spLocks noChangeArrowheads="1"/>
            </p:cNvSpPr>
            <p:nvPr/>
          </p:nvSpPr>
          <p:spPr bwMode="auto">
            <a:xfrm>
              <a:off x="4140" y="2251"/>
              <a:ext cx="15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Slope (Age = 23): -0.021</a:t>
              </a:r>
              <a:endParaRPr lang="en-US" altLang="en-US"/>
            </a:p>
          </p:txBody>
        </p:sp>
        <p:sp>
          <p:nvSpPr>
            <p:cNvPr id="182" name="Rectangle 65"/>
            <p:cNvSpPr>
              <a:spLocks noChangeArrowheads="1"/>
            </p:cNvSpPr>
            <p:nvPr/>
          </p:nvSpPr>
          <p:spPr bwMode="auto">
            <a:xfrm>
              <a:off x="5264" y="2387"/>
              <a:ext cx="45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(0.011)</a:t>
              </a:r>
              <a:endParaRPr lang="en-US" altLang="en-US"/>
            </a:p>
          </p:txBody>
        </p:sp>
        <p:sp>
          <p:nvSpPr>
            <p:cNvPr id="183" name="Line 66"/>
            <p:cNvSpPr>
              <a:spLocks noChangeShapeType="1"/>
            </p:cNvSpPr>
            <p:nvPr/>
          </p:nvSpPr>
          <p:spPr bwMode="auto">
            <a:xfrm flipV="1">
              <a:off x="548" y="449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7"/>
            <p:cNvSpPr>
              <a:spLocks noChangeShapeType="1"/>
            </p:cNvSpPr>
            <p:nvPr/>
          </p:nvSpPr>
          <p:spPr bwMode="auto">
            <a:xfrm flipH="1">
              <a:off x="492" y="3284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68"/>
            <p:cNvSpPr>
              <a:spLocks noChangeArrowheads="1"/>
            </p:cNvSpPr>
            <p:nvPr/>
          </p:nvSpPr>
          <p:spPr bwMode="auto">
            <a:xfrm rot="16200000">
              <a:off x="355" y="3161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/>
            </a:p>
          </p:txBody>
        </p:sp>
        <p:sp>
          <p:nvSpPr>
            <p:cNvPr id="186" name="Line 69"/>
            <p:cNvSpPr>
              <a:spLocks noChangeShapeType="1"/>
            </p:cNvSpPr>
            <p:nvPr/>
          </p:nvSpPr>
          <p:spPr bwMode="auto">
            <a:xfrm flipH="1">
              <a:off x="492" y="260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70"/>
            <p:cNvSpPr>
              <a:spLocks noChangeArrowheads="1"/>
            </p:cNvSpPr>
            <p:nvPr/>
          </p:nvSpPr>
          <p:spPr bwMode="auto">
            <a:xfrm rot="16200000">
              <a:off x="294" y="2476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0.2</a:t>
              </a:r>
              <a:endParaRPr lang="en-US" altLang="en-US"/>
            </a:p>
          </p:txBody>
        </p:sp>
        <p:sp>
          <p:nvSpPr>
            <p:cNvPr id="188" name="Line 71"/>
            <p:cNvSpPr>
              <a:spLocks noChangeShapeType="1"/>
            </p:cNvSpPr>
            <p:nvPr/>
          </p:nvSpPr>
          <p:spPr bwMode="auto">
            <a:xfrm flipH="1">
              <a:off x="492" y="1912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72"/>
            <p:cNvSpPr>
              <a:spLocks noChangeArrowheads="1"/>
            </p:cNvSpPr>
            <p:nvPr/>
          </p:nvSpPr>
          <p:spPr bwMode="auto">
            <a:xfrm rot="16200000">
              <a:off x="294" y="1788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0.4</a:t>
              </a:r>
              <a:endParaRPr lang="en-US" altLang="en-US"/>
            </a:p>
          </p:txBody>
        </p:sp>
        <p:sp>
          <p:nvSpPr>
            <p:cNvPr id="190" name="Line 73"/>
            <p:cNvSpPr>
              <a:spLocks noChangeShapeType="1"/>
            </p:cNvSpPr>
            <p:nvPr/>
          </p:nvSpPr>
          <p:spPr bwMode="auto">
            <a:xfrm flipH="1">
              <a:off x="492" y="1228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74"/>
            <p:cNvSpPr>
              <a:spLocks noChangeArrowheads="1"/>
            </p:cNvSpPr>
            <p:nvPr/>
          </p:nvSpPr>
          <p:spPr bwMode="auto">
            <a:xfrm rot="16200000">
              <a:off x="294" y="1104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0.6</a:t>
              </a:r>
              <a:endParaRPr lang="en-US" altLang="en-US"/>
            </a:p>
          </p:txBody>
        </p:sp>
        <p:sp>
          <p:nvSpPr>
            <p:cNvPr id="192" name="Line 75"/>
            <p:cNvSpPr>
              <a:spLocks noChangeShapeType="1"/>
            </p:cNvSpPr>
            <p:nvPr/>
          </p:nvSpPr>
          <p:spPr bwMode="auto">
            <a:xfrm flipH="1">
              <a:off x="492" y="540"/>
              <a:ext cx="56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76"/>
            <p:cNvSpPr>
              <a:spLocks noChangeArrowheads="1"/>
            </p:cNvSpPr>
            <p:nvPr/>
          </p:nvSpPr>
          <p:spPr bwMode="auto">
            <a:xfrm rot="16200000">
              <a:off x="294" y="415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0.8</a:t>
              </a:r>
              <a:endParaRPr lang="en-US" altLang="en-US"/>
            </a:p>
          </p:txBody>
        </p:sp>
        <p:sp>
          <p:nvSpPr>
            <p:cNvPr id="194" name="Rectangle 77"/>
            <p:cNvSpPr>
              <a:spLocks noChangeArrowheads="1"/>
            </p:cNvSpPr>
            <p:nvPr/>
          </p:nvSpPr>
          <p:spPr bwMode="auto">
            <a:xfrm rot="16200000">
              <a:off x="-1864" y="1841"/>
              <a:ext cx="41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Coefficient on Predicted College Attendance Rate in Destination</a:t>
              </a:r>
              <a:endParaRPr lang="en-US" altLang="en-US"/>
            </a:p>
          </p:txBody>
        </p:sp>
        <p:sp>
          <p:nvSpPr>
            <p:cNvPr id="195" name="Line 78"/>
            <p:cNvSpPr>
              <a:spLocks noChangeShapeType="1"/>
            </p:cNvSpPr>
            <p:nvPr/>
          </p:nvSpPr>
          <p:spPr bwMode="auto">
            <a:xfrm>
              <a:off x="548" y="3665"/>
              <a:ext cx="5083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79"/>
            <p:cNvSpPr>
              <a:spLocks noChangeShapeType="1"/>
            </p:cNvSpPr>
            <p:nvPr/>
          </p:nvSpPr>
          <p:spPr bwMode="auto">
            <a:xfrm>
              <a:off x="1086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80"/>
            <p:cNvSpPr>
              <a:spLocks noChangeArrowheads="1"/>
            </p:cNvSpPr>
            <p:nvPr/>
          </p:nvSpPr>
          <p:spPr bwMode="auto">
            <a:xfrm>
              <a:off x="1005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/>
            </a:p>
          </p:txBody>
        </p:sp>
        <p:sp>
          <p:nvSpPr>
            <p:cNvPr id="198" name="Line 81"/>
            <p:cNvSpPr>
              <a:spLocks noChangeShapeType="1"/>
            </p:cNvSpPr>
            <p:nvPr/>
          </p:nvSpPr>
          <p:spPr bwMode="auto">
            <a:xfrm>
              <a:off x="2199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82"/>
            <p:cNvSpPr>
              <a:spLocks noChangeArrowheads="1"/>
            </p:cNvSpPr>
            <p:nvPr/>
          </p:nvSpPr>
          <p:spPr bwMode="auto">
            <a:xfrm>
              <a:off x="2119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15</a:t>
              </a:r>
              <a:endParaRPr lang="en-US" altLang="en-US"/>
            </a:p>
          </p:txBody>
        </p:sp>
        <p:sp>
          <p:nvSpPr>
            <p:cNvPr id="200" name="Line 83"/>
            <p:cNvSpPr>
              <a:spLocks noChangeShapeType="1"/>
            </p:cNvSpPr>
            <p:nvPr/>
          </p:nvSpPr>
          <p:spPr bwMode="auto">
            <a:xfrm>
              <a:off x="3313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3233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/>
            </a:p>
          </p:txBody>
        </p:sp>
        <p:sp>
          <p:nvSpPr>
            <p:cNvPr id="202" name="Line 85"/>
            <p:cNvSpPr>
              <a:spLocks noChangeShapeType="1"/>
            </p:cNvSpPr>
            <p:nvPr/>
          </p:nvSpPr>
          <p:spPr bwMode="auto">
            <a:xfrm>
              <a:off x="4426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86"/>
            <p:cNvSpPr>
              <a:spLocks noChangeArrowheads="1"/>
            </p:cNvSpPr>
            <p:nvPr/>
          </p:nvSpPr>
          <p:spPr bwMode="auto">
            <a:xfrm>
              <a:off x="4346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25</a:t>
              </a:r>
              <a:endParaRPr lang="en-US" altLang="en-US"/>
            </a:p>
          </p:txBody>
        </p:sp>
        <p:sp>
          <p:nvSpPr>
            <p:cNvPr id="204" name="Line 87"/>
            <p:cNvSpPr>
              <a:spLocks noChangeShapeType="1"/>
            </p:cNvSpPr>
            <p:nvPr/>
          </p:nvSpPr>
          <p:spPr bwMode="auto">
            <a:xfrm>
              <a:off x="5540" y="3665"/>
              <a:ext cx="0" cy="5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88"/>
            <p:cNvSpPr>
              <a:spLocks noChangeArrowheads="1"/>
            </p:cNvSpPr>
            <p:nvPr/>
          </p:nvSpPr>
          <p:spPr bwMode="auto">
            <a:xfrm>
              <a:off x="5460" y="3752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/>
            </a:p>
          </p:txBody>
        </p:sp>
        <p:sp>
          <p:nvSpPr>
            <p:cNvPr id="206" name="Rectangle 89"/>
            <p:cNvSpPr>
              <a:spLocks noChangeArrowheads="1"/>
            </p:cNvSpPr>
            <p:nvPr/>
          </p:nvSpPr>
          <p:spPr bwMode="auto">
            <a:xfrm>
              <a:off x="2025" y="3937"/>
              <a:ext cx="211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Age of Child when Parents Move</a:t>
              </a:r>
              <a:endParaRPr lang="en-US" altLang="en-US"/>
            </a:p>
          </p:txBody>
        </p:sp>
        <p:sp>
          <p:nvSpPr>
            <p:cNvPr id="207" name="Rectangle 90"/>
            <p:cNvSpPr>
              <a:spLocks noChangeArrowheads="1"/>
            </p:cNvSpPr>
            <p:nvPr/>
          </p:nvSpPr>
          <p:spPr bwMode="auto">
            <a:xfrm>
              <a:off x="3062" y="191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524134" y="138668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Effects for College Attendance, Ages 18-23</a:t>
            </a:r>
          </a:p>
        </p:txBody>
      </p:sp>
    </p:spTree>
    <p:extLst>
      <p:ext uri="{BB962C8B-B14F-4D97-AF65-F5344CB8AC3E}">
        <p14:creationId xmlns:p14="http://schemas.microsoft.com/office/powerpoint/2010/main" val="1163714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635124" y="336552"/>
            <a:ext cx="8794750" cy="5929315"/>
            <a:chOff x="70" y="212"/>
            <a:chExt cx="5540" cy="3735"/>
          </a:xfrm>
        </p:grpSpPr>
        <p:sp>
          <p:nvSpPr>
            <p:cNvPr id="104" name="Line 8"/>
            <p:cNvSpPr>
              <a:spLocks noChangeShapeType="1"/>
            </p:cNvSpPr>
            <p:nvPr/>
          </p:nvSpPr>
          <p:spPr bwMode="auto">
            <a:xfrm>
              <a:off x="569" y="359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569" y="2890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Line 10"/>
            <p:cNvSpPr>
              <a:spLocks noChangeShapeType="1"/>
            </p:cNvSpPr>
            <p:nvPr/>
          </p:nvSpPr>
          <p:spPr bwMode="auto">
            <a:xfrm>
              <a:off x="569" y="218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Line 11"/>
            <p:cNvSpPr>
              <a:spLocks noChangeShapeType="1"/>
            </p:cNvSpPr>
            <p:nvPr/>
          </p:nvSpPr>
          <p:spPr bwMode="auto">
            <a:xfrm>
              <a:off x="569" y="1479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12"/>
            <p:cNvSpPr>
              <a:spLocks noChangeShapeType="1"/>
            </p:cNvSpPr>
            <p:nvPr/>
          </p:nvSpPr>
          <p:spPr bwMode="auto">
            <a:xfrm>
              <a:off x="569" y="774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13"/>
            <p:cNvSpPr>
              <a:spLocks noChangeShapeType="1"/>
            </p:cNvSpPr>
            <p:nvPr/>
          </p:nvSpPr>
          <p:spPr bwMode="auto">
            <a:xfrm flipV="1">
              <a:off x="4015" y="3602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Line 14"/>
            <p:cNvSpPr>
              <a:spLocks noChangeShapeType="1"/>
            </p:cNvSpPr>
            <p:nvPr/>
          </p:nvSpPr>
          <p:spPr bwMode="auto">
            <a:xfrm flipV="1">
              <a:off x="4015" y="347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15"/>
            <p:cNvSpPr>
              <a:spLocks noChangeShapeType="1"/>
            </p:cNvSpPr>
            <p:nvPr/>
          </p:nvSpPr>
          <p:spPr bwMode="auto">
            <a:xfrm flipV="1">
              <a:off x="4015" y="3351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16"/>
            <p:cNvSpPr>
              <a:spLocks noChangeShapeType="1"/>
            </p:cNvSpPr>
            <p:nvPr/>
          </p:nvSpPr>
          <p:spPr bwMode="auto">
            <a:xfrm flipV="1">
              <a:off x="4015" y="3225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17"/>
            <p:cNvSpPr>
              <a:spLocks noChangeShapeType="1"/>
            </p:cNvSpPr>
            <p:nvPr/>
          </p:nvSpPr>
          <p:spPr bwMode="auto">
            <a:xfrm flipV="1">
              <a:off x="4015" y="309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18"/>
            <p:cNvSpPr>
              <a:spLocks noChangeShapeType="1"/>
            </p:cNvSpPr>
            <p:nvPr/>
          </p:nvSpPr>
          <p:spPr bwMode="auto">
            <a:xfrm flipV="1">
              <a:off x="4015" y="2974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19"/>
            <p:cNvSpPr>
              <a:spLocks noChangeShapeType="1"/>
            </p:cNvSpPr>
            <p:nvPr/>
          </p:nvSpPr>
          <p:spPr bwMode="auto">
            <a:xfrm flipV="1">
              <a:off x="4015" y="2851"/>
              <a:ext cx="0" cy="81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20"/>
            <p:cNvSpPr>
              <a:spLocks noChangeShapeType="1"/>
            </p:cNvSpPr>
            <p:nvPr/>
          </p:nvSpPr>
          <p:spPr bwMode="auto">
            <a:xfrm flipV="1">
              <a:off x="4015" y="2726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Line 21"/>
            <p:cNvSpPr>
              <a:spLocks noChangeShapeType="1"/>
            </p:cNvSpPr>
            <p:nvPr/>
          </p:nvSpPr>
          <p:spPr bwMode="auto">
            <a:xfrm flipV="1">
              <a:off x="4015" y="260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22"/>
            <p:cNvSpPr>
              <a:spLocks noChangeShapeType="1"/>
            </p:cNvSpPr>
            <p:nvPr/>
          </p:nvSpPr>
          <p:spPr bwMode="auto">
            <a:xfrm flipV="1">
              <a:off x="4015" y="247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23"/>
            <p:cNvSpPr>
              <a:spLocks noChangeShapeType="1"/>
            </p:cNvSpPr>
            <p:nvPr/>
          </p:nvSpPr>
          <p:spPr bwMode="auto">
            <a:xfrm flipV="1">
              <a:off x="4015" y="234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24"/>
            <p:cNvSpPr>
              <a:spLocks noChangeShapeType="1"/>
            </p:cNvSpPr>
            <p:nvPr/>
          </p:nvSpPr>
          <p:spPr bwMode="auto">
            <a:xfrm flipV="1">
              <a:off x="4015" y="222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25"/>
            <p:cNvSpPr>
              <a:spLocks noChangeShapeType="1"/>
            </p:cNvSpPr>
            <p:nvPr/>
          </p:nvSpPr>
          <p:spPr bwMode="auto">
            <a:xfrm flipV="1">
              <a:off x="4015" y="209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26"/>
            <p:cNvSpPr>
              <a:spLocks noChangeShapeType="1"/>
            </p:cNvSpPr>
            <p:nvPr/>
          </p:nvSpPr>
          <p:spPr bwMode="auto">
            <a:xfrm flipV="1">
              <a:off x="4015" y="1971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Line 27"/>
            <p:cNvSpPr>
              <a:spLocks noChangeShapeType="1"/>
            </p:cNvSpPr>
            <p:nvPr/>
          </p:nvSpPr>
          <p:spPr bwMode="auto">
            <a:xfrm flipV="1">
              <a:off x="4015" y="184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28"/>
            <p:cNvSpPr>
              <a:spLocks noChangeShapeType="1"/>
            </p:cNvSpPr>
            <p:nvPr/>
          </p:nvSpPr>
          <p:spPr bwMode="auto">
            <a:xfrm flipV="1">
              <a:off x="4015" y="172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29"/>
            <p:cNvSpPr>
              <a:spLocks noChangeShapeType="1"/>
            </p:cNvSpPr>
            <p:nvPr/>
          </p:nvSpPr>
          <p:spPr bwMode="auto">
            <a:xfrm flipV="1">
              <a:off x="4015" y="159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30"/>
            <p:cNvSpPr>
              <a:spLocks noChangeShapeType="1"/>
            </p:cNvSpPr>
            <p:nvPr/>
          </p:nvSpPr>
          <p:spPr bwMode="auto">
            <a:xfrm flipV="1">
              <a:off x="4015" y="1469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Line 31"/>
            <p:cNvSpPr>
              <a:spLocks noChangeShapeType="1"/>
            </p:cNvSpPr>
            <p:nvPr/>
          </p:nvSpPr>
          <p:spPr bwMode="auto">
            <a:xfrm flipV="1">
              <a:off x="4015" y="1343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32"/>
            <p:cNvSpPr>
              <a:spLocks noChangeShapeType="1"/>
            </p:cNvSpPr>
            <p:nvPr/>
          </p:nvSpPr>
          <p:spPr bwMode="auto">
            <a:xfrm flipV="1">
              <a:off x="4015" y="1217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Line 33"/>
            <p:cNvSpPr>
              <a:spLocks noChangeShapeType="1"/>
            </p:cNvSpPr>
            <p:nvPr/>
          </p:nvSpPr>
          <p:spPr bwMode="auto">
            <a:xfrm flipV="1">
              <a:off x="4015" y="1092"/>
              <a:ext cx="0" cy="83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Line 34"/>
            <p:cNvSpPr>
              <a:spLocks noChangeShapeType="1"/>
            </p:cNvSpPr>
            <p:nvPr/>
          </p:nvSpPr>
          <p:spPr bwMode="auto">
            <a:xfrm flipV="1">
              <a:off x="4015" y="966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Line 35"/>
            <p:cNvSpPr>
              <a:spLocks noChangeShapeType="1"/>
            </p:cNvSpPr>
            <p:nvPr/>
          </p:nvSpPr>
          <p:spPr bwMode="auto">
            <a:xfrm flipV="1">
              <a:off x="4015" y="840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36"/>
            <p:cNvSpPr>
              <a:spLocks noChangeShapeType="1"/>
            </p:cNvSpPr>
            <p:nvPr/>
          </p:nvSpPr>
          <p:spPr bwMode="auto">
            <a:xfrm flipV="1">
              <a:off x="4015" y="714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37"/>
            <p:cNvSpPr>
              <a:spLocks noChangeShapeType="1"/>
            </p:cNvSpPr>
            <p:nvPr/>
          </p:nvSpPr>
          <p:spPr bwMode="auto">
            <a:xfrm flipV="1">
              <a:off x="4015" y="589"/>
              <a:ext cx="0" cy="8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38"/>
            <p:cNvSpPr>
              <a:spLocks noChangeShapeType="1"/>
            </p:cNvSpPr>
            <p:nvPr/>
          </p:nvSpPr>
          <p:spPr bwMode="auto">
            <a:xfrm flipV="1">
              <a:off x="4015" y="470"/>
              <a:ext cx="0" cy="77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Oval 39"/>
            <p:cNvSpPr>
              <a:spLocks noChangeArrowheads="1"/>
            </p:cNvSpPr>
            <p:nvPr/>
          </p:nvSpPr>
          <p:spPr bwMode="auto">
            <a:xfrm>
              <a:off x="1093" y="840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Oval 40"/>
            <p:cNvSpPr>
              <a:spLocks noChangeArrowheads="1"/>
            </p:cNvSpPr>
            <p:nvPr/>
          </p:nvSpPr>
          <p:spPr bwMode="auto">
            <a:xfrm>
              <a:off x="1323" y="99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Oval 41"/>
            <p:cNvSpPr>
              <a:spLocks noChangeArrowheads="1"/>
            </p:cNvSpPr>
            <p:nvPr/>
          </p:nvSpPr>
          <p:spPr bwMode="auto">
            <a:xfrm>
              <a:off x="1553" y="74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42"/>
            <p:cNvSpPr>
              <a:spLocks noChangeArrowheads="1"/>
            </p:cNvSpPr>
            <p:nvPr/>
          </p:nvSpPr>
          <p:spPr bwMode="auto">
            <a:xfrm>
              <a:off x="1784" y="111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Oval 43"/>
            <p:cNvSpPr>
              <a:spLocks noChangeArrowheads="1"/>
            </p:cNvSpPr>
            <p:nvPr/>
          </p:nvSpPr>
          <p:spPr bwMode="auto">
            <a:xfrm>
              <a:off x="2018" y="1144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Oval 44"/>
            <p:cNvSpPr>
              <a:spLocks noChangeArrowheads="1"/>
            </p:cNvSpPr>
            <p:nvPr/>
          </p:nvSpPr>
          <p:spPr bwMode="auto">
            <a:xfrm>
              <a:off x="2248" y="162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Oval 45"/>
            <p:cNvSpPr>
              <a:spLocks noChangeArrowheads="1"/>
            </p:cNvSpPr>
            <p:nvPr/>
          </p:nvSpPr>
          <p:spPr bwMode="auto">
            <a:xfrm>
              <a:off x="2479" y="1842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46"/>
            <p:cNvSpPr>
              <a:spLocks noChangeArrowheads="1"/>
            </p:cNvSpPr>
            <p:nvPr/>
          </p:nvSpPr>
          <p:spPr bwMode="auto">
            <a:xfrm>
              <a:off x="2709" y="187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Oval 47"/>
            <p:cNvSpPr>
              <a:spLocks noChangeArrowheads="1"/>
            </p:cNvSpPr>
            <p:nvPr/>
          </p:nvSpPr>
          <p:spPr bwMode="auto">
            <a:xfrm>
              <a:off x="2943" y="208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Oval 48"/>
            <p:cNvSpPr>
              <a:spLocks noChangeArrowheads="1"/>
            </p:cNvSpPr>
            <p:nvPr/>
          </p:nvSpPr>
          <p:spPr bwMode="auto">
            <a:xfrm>
              <a:off x="3173" y="2335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49"/>
            <p:cNvSpPr>
              <a:spLocks noChangeArrowheads="1"/>
            </p:cNvSpPr>
            <p:nvPr/>
          </p:nvSpPr>
          <p:spPr bwMode="auto">
            <a:xfrm>
              <a:off x="3404" y="2506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50"/>
            <p:cNvSpPr>
              <a:spLocks noChangeArrowheads="1"/>
            </p:cNvSpPr>
            <p:nvPr/>
          </p:nvSpPr>
          <p:spPr bwMode="auto">
            <a:xfrm>
              <a:off x="3634" y="2534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51"/>
            <p:cNvSpPr>
              <a:spLocks noChangeArrowheads="1"/>
            </p:cNvSpPr>
            <p:nvPr/>
          </p:nvSpPr>
          <p:spPr bwMode="auto">
            <a:xfrm>
              <a:off x="3868" y="2715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53"/>
            <p:cNvSpPr>
              <a:spLocks noChangeArrowheads="1"/>
            </p:cNvSpPr>
            <p:nvPr/>
          </p:nvSpPr>
          <p:spPr bwMode="auto">
            <a:xfrm>
              <a:off x="4098" y="304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54"/>
            <p:cNvSpPr>
              <a:spLocks noChangeArrowheads="1"/>
            </p:cNvSpPr>
            <p:nvPr/>
          </p:nvSpPr>
          <p:spPr bwMode="auto">
            <a:xfrm>
              <a:off x="4329" y="314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55"/>
            <p:cNvSpPr>
              <a:spLocks noChangeArrowheads="1"/>
            </p:cNvSpPr>
            <p:nvPr/>
          </p:nvSpPr>
          <p:spPr bwMode="auto">
            <a:xfrm>
              <a:off x="4563" y="3078"/>
              <a:ext cx="62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56"/>
            <p:cNvSpPr>
              <a:spLocks noChangeArrowheads="1"/>
            </p:cNvSpPr>
            <p:nvPr/>
          </p:nvSpPr>
          <p:spPr bwMode="auto">
            <a:xfrm>
              <a:off x="4793" y="3386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Oval 57"/>
            <p:cNvSpPr>
              <a:spLocks noChangeArrowheads="1"/>
            </p:cNvSpPr>
            <p:nvPr/>
          </p:nvSpPr>
          <p:spPr bwMode="auto">
            <a:xfrm>
              <a:off x="5023" y="3197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Oval 58"/>
            <p:cNvSpPr>
              <a:spLocks noChangeArrowheads="1"/>
            </p:cNvSpPr>
            <p:nvPr/>
          </p:nvSpPr>
          <p:spPr bwMode="auto">
            <a:xfrm>
              <a:off x="5254" y="302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Line 61"/>
            <p:cNvSpPr>
              <a:spLocks noChangeShapeType="1"/>
            </p:cNvSpPr>
            <p:nvPr/>
          </p:nvSpPr>
          <p:spPr bwMode="auto">
            <a:xfrm flipH="1">
              <a:off x="510" y="359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62"/>
            <p:cNvSpPr>
              <a:spLocks noChangeArrowheads="1"/>
            </p:cNvSpPr>
            <p:nvPr/>
          </p:nvSpPr>
          <p:spPr bwMode="auto">
            <a:xfrm rot="16200000">
              <a:off x="314" y="3471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0.4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Line 63"/>
            <p:cNvSpPr>
              <a:spLocks noChangeShapeType="1"/>
            </p:cNvSpPr>
            <p:nvPr/>
          </p:nvSpPr>
          <p:spPr bwMode="auto">
            <a:xfrm flipH="1">
              <a:off x="510" y="2890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64"/>
            <p:cNvSpPr>
              <a:spLocks noChangeArrowheads="1"/>
            </p:cNvSpPr>
            <p:nvPr/>
          </p:nvSpPr>
          <p:spPr bwMode="auto">
            <a:xfrm rot="16200000">
              <a:off x="314" y="2766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0.5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Line 65"/>
            <p:cNvSpPr>
              <a:spLocks noChangeShapeType="1"/>
            </p:cNvSpPr>
            <p:nvPr/>
          </p:nvSpPr>
          <p:spPr bwMode="auto">
            <a:xfrm flipH="1">
              <a:off x="510" y="218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66"/>
            <p:cNvSpPr>
              <a:spLocks noChangeArrowheads="1"/>
            </p:cNvSpPr>
            <p:nvPr/>
          </p:nvSpPr>
          <p:spPr bwMode="auto">
            <a:xfrm rot="16200000">
              <a:off x="314" y="2061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0.6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Line 67"/>
            <p:cNvSpPr>
              <a:spLocks noChangeShapeType="1"/>
            </p:cNvSpPr>
            <p:nvPr/>
          </p:nvSpPr>
          <p:spPr bwMode="auto">
            <a:xfrm flipH="1">
              <a:off x="510" y="1479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68"/>
            <p:cNvSpPr>
              <a:spLocks noChangeArrowheads="1"/>
            </p:cNvSpPr>
            <p:nvPr/>
          </p:nvSpPr>
          <p:spPr bwMode="auto">
            <a:xfrm rot="16200000">
              <a:off x="314" y="1355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0.7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Line 69"/>
            <p:cNvSpPr>
              <a:spLocks noChangeShapeType="1"/>
            </p:cNvSpPr>
            <p:nvPr/>
          </p:nvSpPr>
          <p:spPr bwMode="auto">
            <a:xfrm flipH="1">
              <a:off x="510" y="774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70"/>
            <p:cNvSpPr>
              <a:spLocks noChangeArrowheads="1"/>
            </p:cNvSpPr>
            <p:nvPr/>
          </p:nvSpPr>
          <p:spPr bwMode="auto">
            <a:xfrm rot="16200000">
              <a:off x="315" y="650"/>
              <a:ext cx="20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0.8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Rectangle 71"/>
            <p:cNvSpPr>
              <a:spLocks noChangeArrowheads="1"/>
            </p:cNvSpPr>
            <p:nvPr/>
          </p:nvSpPr>
          <p:spPr bwMode="auto">
            <a:xfrm rot="16200000">
              <a:off x="-1445" y="2043"/>
              <a:ext cx="320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</a:rPr>
                <a:t>Coefficient on Change in Predicted Marriage Rate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8" name="Line 72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Line 73"/>
            <p:cNvSpPr>
              <a:spLocks noChangeShapeType="1"/>
            </p:cNvSpPr>
            <p:nvPr/>
          </p:nvSpPr>
          <p:spPr bwMode="auto">
            <a:xfrm>
              <a:off x="89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Rectangle 74"/>
            <p:cNvSpPr>
              <a:spLocks noChangeArrowheads="1"/>
            </p:cNvSpPr>
            <p:nvPr/>
          </p:nvSpPr>
          <p:spPr bwMode="auto">
            <a:xfrm>
              <a:off x="81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Line 75"/>
            <p:cNvSpPr>
              <a:spLocks noChangeShapeType="1"/>
            </p:cNvSpPr>
            <p:nvPr/>
          </p:nvSpPr>
          <p:spPr bwMode="auto">
            <a:xfrm>
              <a:off x="204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Rectangle 76"/>
            <p:cNvSpPr>
              <a:spLocks noChangeArrowheads="1"/>
            </p:cNvSpPr>
            <p:nvPr/>
          </p:nvSpPr>
          <p:spPr bwMode="auto">
            <a:xfrm>
              <a:off x="196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15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Line 77"/>
            <p:cNvSpPr>
              <a:spLocks noChangeShapeType="1"/>
            </p:cNvSpPr>
            <p:nvPr/>
          </p:nvSpPr>
          <p:spPr bwMode="auto">
            <a:xfrm>
              <a:off x="320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Rectangle 78"/>
            <p:cNvSpPr>
              <a:spLocks noChangeArrowheads="1"/>
            </p:cNvSpPr>
            <p:nvPr/>
          </p:nvSpPr>
          <p:spPr bwMode="auto">
            <a:xfrm>
              <a:off x="31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Line 79"/>
            <p:cNvSpPr>
              <a:spLocks noChangeShapeType="1"/>
            </p:cNvSpPr>
            <p:nvPr/>
          </p:nvSpPr>
          <p:spPr bwMode="auto">
            <a:xfrm>
              <a:off x="43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Rectangle 80"/>
            <p:cNvSpPr>
              <a:spLocks noChangeArrowheads="1"/>
            </p:cNvSpPr>
            <p:nvPr/>
          </p:nvSpPr>
          <p:spPr bwMode="auto">
            <a:xfrm>
              <a:off x="4280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25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Line 81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Rectangle 82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Rectangle 84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524134" y="138668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Effects for Marriage Rate, Age 26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508683" y="3697070"/>
            <a:ext cx="276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(Age ≤ 23):  -0.025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949474" y="3649898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(Age &gt; 23):  -0.002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420100" y="33056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(Age &gt; 23):   0.464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354246" y="392776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(0.002)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9801026" y="390374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(0.005)</a:t>
            </a:r>
          </a:p>
        </p:txBody>
      </p:sp>
      <p:sp>
        <p:nvSpPr>
          <p:cNvPr id="89" name="Rectangle 79"/>
          <p:cNvSpPr>
            <a:spLocks noChangeArrowheads="1"/>
          </p:cNvSpPr>
          <p:nvPr/>
        </p:nvSpPr>
        <p:spPr bwMode="auto">
          <a:xfrm>
            <a:off x="4738689" y="6296027"/>
            <a:ext cx="3436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Age of Child when Parents Move</a:t>
            </a:r>
          </a:p>
        </p:txBody>
      </p:sp>
    </p:spTree>
    <p:extLst>
      <p:ext uri="{BB962C8B-B14F-4D97-AF65-F5344CB8AC3E}">
        <p14:creationId xmlns:p14="http://schemas.microsoft.com/office/powerpoint/2010/main" val="324692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Moving to Opportunity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Large-scale housing voucher program administered by HUD from 1994-1998</a:t>
            </a:r>
          </a:p>
          <a:p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4,600 families at 5 sites (Baltimore, Boston, Chicago, LA, New York)</a:t>
            </a:r>
          </a:p>
          <a:p>
            <a:endParaRPr lang="en-US" dirty="0"/>
          </a:p>
          <a:p>
            <a:r>
              <a:rPr lang="en-US" dirty="0"/>
              <a:t>Families randomly assigned to one of 3 groups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Housing voucher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Housing voucher with restriction that new census tract must be &lt;10% poor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No voucher – sample is public housing residents in ~50% poor areas</a:t>
            </a:r>
          </a:p>
          <a:p>
            <a:endParaRPr lang="en-US" dirty="0">
              <a:ea typeface="ＭＳ Ｐゴシック"/>
              <a:cs typeface="ＭＳ Ｐゴシック"/>
            </a:endParaRPr>
          </a:p>
          <a:p>
            <a:r>
              <a:rPr lang="en-US" dirty="0">
                <a:ea typeface="ＭＳ Ｐゴシック"/>
                <a:cs typeface="ＭＳ Ｐゴシック"/>
              </a:rPr>
              <a:t>MTO is a different population than </a:t>
            </a:r>
            <a:r>
              <a:rPr lang="en-US" dirty="0" err="1">
                <a:ea typeface="ＭＳ Ｐゴシック"/>
                <a:cs typeface="ＭＳ Ｐゴシック"/>
              </a:rPr>
              <a:t>Chetty-Hendren</a:t>
            </a:r>
            <a:r>
              <a:rPr lang="en-US" dirty="0">
                <a:ea typeface="ＭＳ Ｐゴシック"/>
                <a:cs typeface="ＭＳ Ｐゴシック"/>
              </a:rPr>
              <a:t> (2017)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Also includes impact of disruption (only 47% of 2</a:t>
            </a:r>
            <a:r>
              <a:rPr lang="en-US" baseline="30000" dirty="0">
                <a:ea typeface="ＭＳ Ｐゴシック"/>
                <a:cs typeface="ＭＳ Ｐゴシック"/>
              </a:rPr>
              <a:t>nd</a:t>
            </a:r>
            <a:r>
              <a:rPr lang="en-US" dirty="0">
                <a:ea typeface="ＭＳ Ｐゴシック"/>
                <a:cs typeface="ＭＳ Ｐゴシック"/>
              </a:rPr>
              <a:t> group took up voucher)</a:t>
            </a:r>
          </a:p>
        </p:txBody>
      </p:sp>
    </p:spTree>
    <p:extLst>
      <p:ext uri="{BB962C8B-B14F-4D97-AF65-F5344CB8AC3E}">
        <p14:creationId xmlns:p14="http://schemas.microsoft.com/office/powerpoint/2010/main" val="303836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3601" y="685801"/>
            <a:ext cx="7812375" cy="5859281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4343404" y="3304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6324604" y="24662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934204" y="256402"/>
              <a:ext cx="170417" cy="170679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86000" y="3304401"/>
              <a:ext cx="2057400" cy="118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u="sng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Control</a:t>
              </a:r>
            </a:p>
            <a:p>
              <a:pPr algn="r"/>
              <a:r>
                <a: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King Towers</a:t>
              </a:r>
            </a:p>
            <a:p>
              <a:pPr algn="r"/>
              <a:r>
                <a: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Harlem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7400" y="2590800"/>
              <a:ext cx="2057400" cy="118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u="sng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Section 8</a:t>
              </a:r>
              <a:endPara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sz="20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Soundview</a:t>
              </a:r>
              <a:r>
                <a: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Bronx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6982" y="256401"/>
              <a:ext cx="2207217" cy="118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u="sng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Experimental</a:t>
              </a:r>
            </a:p>
            <a:p>
              <a:pPr algn="r"/>
              <a:r>
                <a:rPr lang="en-US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Wakefield Bronx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Most Common MTO Residential Locations in New York</a:t>
            </a:r>
          </a:p>
        </p:txBody>
      </p:sp>
    </p:spTree>
    <p:extLst>
      <p:ext uri="{BB962C8B-B14F-4D97-AF65-F5344CB8AC3E}">
        <p14:creationId xmlns:p14="http://schemas.microsoft.com/office/powerpoint/2010/main" val="461450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A8CE2B-C058-463A-AFBA-3B2FC996B455}"/>
              </a:ext>
            </a:extLst>
          </p:cNvPr>
          <p:cNvSpPr/>
          <p:nvPr/>
        </p:nvSpPr>
        <p:spPr>
          <a:xfrm>
            <a:off x="0" y="5617625"/>
            <a:ext cx="4781601" cy="12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73DEEE9-B7C3-47EA-8CC8-CCAD330E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85" y="566426"/>
            <a:ext cx="7312007" cy="6291573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8999C02F-117F-4FC7-AC55-59AB7B9199C6}"/>
              </a:ext>
            </a:extLst>
          </p:cNvPr>
          <p:cNvSpPr/>
          <p:nvPr/>
        </p:nvSpPr>
        <p:spPr>
          <a:xfrm>
            <a:off x="6439628" y="4029425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2E5F36A-E35E-4824-B6E1-6DE9B8C5FC23}"/>
              </a:ext>
            </a:extLst>
          </p:cNvPr>
          <p:cNvSpPr/>
          <p:nvPr/>
        </p:nvSpPr>
        <p:spPr>
          <a:xfrm>
            <a:off x="6494465" y="3807069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8BCB457-A6FD-43EE-9E9B-45552735B76E}"/>
              </a:ext>
            </a:extLst>
          </p:cNvPr>
          <p:cNvSpPr/>
          <p:nvPr/>
        </p:nvSpPr>
        <p:spPr>
          <a:xfrm>
            <a:off x="6428035" y="4262653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3184" y="3667170"/>
            <a:ext cx="2597552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Ida B. Wells Homes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1315" y="4368617"/>
            <a:ext cx="2557773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Robert Taylor Homes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8458" y="4003003"/>
            <a:ext cx="2428095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Stateway Gardens</a:t>
            </a: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 flipV="1">
            <a:off x="6651059" y="4390577"/>
            <a:ext cx="480256" cy="15501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241233" y="467295"/>
            <a:ext cx="4046707" cy="99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91368" tIns="45718" rIns="91368" bIns="45718" rtlCol="0" anchor="ctr"/>
          <a:lstStyle/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92"/>
          <p:cNvSpPr txBox="1"/>
          <p:nvPr/>
        </p:nvSpPr>
        <p:spPr>
          <a:xfrm>
            <a:off x="0" y="87880"/>
            <a:ext cx="12192000" cy="400105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Moving To Opportunity Experiment: Origin (Control Group) Locations in Chicago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9470739" y="962556"/>
            <a:ext cx="2072665" cy="762729"/>
            <a:chOff x="9470736" y="962556"/>
            <a:chExt cx="2072665" cy="762729"/>
          </a:xfrm>
        </p:grpSpPr>
        <p:sp>
          <p:nvSpPr>
            <p:cNvPr id="88" name="Rectangle 32"/>
            <p:cNvSpPr>
              <a:spLocks noChangeArrowheads="1"/>
            </p:cNvSpPr>
            <p:nvPr/>
          </p:nvSpPr>
          <p:spPr bwMode="auto">
            <a:xfrm>
              <a:off x="9729496" y="965202"/>
              <a:ext cx="125675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= Control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9470736" y="1211263"/>
              <a:ext cx="170880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  = Section 8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90" name="Rectangle 34"/>
            <p:cNvSpPr>
              <a:spLocks noChangeArrowheads="1"/>
            </p:cNvSpPr>
            <p:nvPr/>
          </p:nvSpPr>
          <p:spPr bwMode="auto">
            <a:xfrm>
              <a:off x="9472321" y="1463675"/>
              <a:ext cx="207108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  = Experimental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91" name="Oval 12"/>
            <p:cNvSpPr>
              <a:spLocks noChangeArrowheads="1"/>
            </p:cNvSpPr>
            <p:nvPr/>
          </p:nvSpPr>
          <p:spPr bwMode="auto">
            <a:xfrm>
              <a:off x="9752247" y="962556"/>
              <a:ext cx="183888" cy="180237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7"/>
            <p:cNvSpPr>
              <a:spLocks/>
            </p:cNvSpPr>
            <p:nvPr/>
          </p:nvSpPr>
          <p:spPr bwMode="auto">
            <a:xfrm>
              <a:off x="9746068" y="1226859"/>
              <a:ext cx="188913" cy="166688"/>
            </a:xfrm>
            <a:custGeom>
              <a:avLst/>
              <a:gdLst>
                <a:gd name="T0" fmla="*/ 58 w 119"/>
                <a:gd name="T1" fmla="*/ 0 h 105"/>
                <a:gd name="T2" fmla="*/ 0 w 119"/>
                <a:gd name="T3" fmla="*/ 105 h 105"/>
                <a:gd name="T4" fmla="*/ 119 w 119"/>
                <a:gd name="T5" fmla="*/ 105 h 105"/>
                <a:gd name="T6" fmla="*/ 58 w 119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5">
                  <a:moveTo>
                    <a:pt x="58" y="0"/>
                  </a:moveTo>
                  <a:lnTo>
                    <a:pt x="0" y="105"/>
                  </a:lnTo>
                  <a:lnTo>
                    <a:pt x="119" y="105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2"/>
            <p:cNvSpPr>
              <a:spLocks/>
            </p:cNvSpPr>
            <p:nvPr/>
          </p:nvSpPr>
          <p:spPr bwMode="auto">
            <a:xfrm>
              <a:off x="9733357" y="1439149"/>
              <a:ext cx="222251" cy="222251"/>
            </a:xfrm>
            <a:custGeom>
              <a:avLst/>
              <a:gdLst>
                <a:gd name="T0" fmla="*/ 72 w 140"/>
                <a:gd name="T1" fmla="*/ 0 h 140"/>
                <a:gd name="T2" fmla="*/ 0 w 140"/>
                <a:gd name="T3" fmla="*/ 68 h 140"/>
                <a:gd name="T4" fmla="*/ 72 w 140"/>
                <a:gd name="T5" fmla="*/ 140 h 140"/>
                <a:gd name="T6" fmla="*/ 140 w 140"/>
                <a:gd name="T7" fmla="*/ 68 h 140"/>
                <a:gd name="T8" fmla="*/ 72 w 140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72" y="0"/>
                  </a:moveTo>
                  <a:lnTo>
                    <a:pt x="0" y="68"/>
                  </a:lnTo>
                  <a:lnTo>
                    <a:pt x="72" y="140"/>
                  </a:lnTo>
                  <a:lnTo>
                    <a:pt x="140" y="6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236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626ED0C-3B8A-42B2-8B48-5DC4C5D09CF1}"/>
              </a:ext>
            </a:extLst>
          </p:cNvPr>
          <p:cNvSpPr/>
          <p:nvPr/>
        </p:nvSpPr>
        <p:spPr>
          <a:xfrm>
            <a:off x="0" y="5617625"/>
            <a:ext cx="4781601" cy="12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73DEEE9-B7C3-47EA-8CC8-CCAD330E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85" y="566426"/>
            <a:ext cx="7312007" cy="6291573"/>
          </a:xfrm>
          <a:prstGeom prst="rect">
            <a:avLst/>
          </a:pr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75B1E734-9D17-4281-8000-B7BB5AD24122}"/>
              </a:ext>
            </a:extLst>
          </p:cNvPr>
          <p:cNvSpPr>
            <a:spLocks noChangeAspect="1"/>
          </p:cNvSpPr>
          <p:nvPr/>
        </p:nvSpPr>
        <p:spPr>
          <a:xfrm>
            <a:off x="6632006" y="3863300"/>
            <a:ext cx="206526" cy="164592"/>
          </a:xfrm>
          <a:prstGeom prst="triangle">
            <a:avLst>
              <a:gd name="adj" fmla="val 50000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96753150-5F3B-4CE8-B608-D5D208E8A315}"/>
              </a:ext>
            </a:extLst>
          </p:cNvPr>
          <p:cNvSpPr>
            <a:spLocks noChangeAspect="1"/>
          </p:cNvSpPr>
          <p:nvPr/>
        </p:nvSpPr>
        <p:spPr>
          <a:xfrm>
            <a:off x="6607802" y="4143256"/>
            <a:ext cx="206526" cy="164592"/>
          </a:xfrm>
          <a:prstGeom prst="triangle">
            <a:avLst>
              <a:gd name="adj" fmla="val 50000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FBF99E71-0F25-4065-A862-137956281A3E}"/>
              </a:ext>
            </a:extLst>
          </p:cNvPr>
          <p:cNvSpPr>
            <a:spLocks noChangeAspect="1"/>
          </p:cNvSpPr>
          <p:nvPr/>
        </p:nvSpPr>
        <p:spPr>
          <a:xfrm>
            <a:off x="6539782" y="4906717"/>
            <a:ext cx="206526" cy="164592"/>
          </a:xfrm>
          <a:prstGeom prst="triangle">
            <a:avLst>
              <a:gd name="adj" fmla="val 50000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999C02F-117F-4FC7-AC55-59AB7B9199C6}"/>
              </a:ext>
            </a:extLst>
          </p:cNvPr>
          <p:cNvSpPr/>
          <p:nvPr/>
        </p:nvSpPr>
        <p:spPr>
          <a:xfrm>
            <a:off x="6439628" y="4029425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2E5F36A-E35E-4824-B6E1-6DE9B8C5FC23}"/>
              </a:ext>
            </a:extLst>
          </p:cNvPr>
          <p:cNvSpPr/>
          <p:nvPr/>
        </p:nvSpPr>
        <p:spPr>
          <a:xfrm>
            <a:off x="6494465" y="3807069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8BCB457-A6FD-43EE-9E9B-45552735B76E}"/>
              </a:ext>
            </a:extLst>
          </p:cNvPr>
          <p:cNvSpPr/>
          <p:nvPr/>
        </p:nvSpPr>
        <p:spPr>
          <a:xfrm>
            <a:off x="6428035" y="4262653"/>
            <a:ext cx="152519" cy="1626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7164CCF-BF71-4FA4-A110-70E1262B8359}"/>
              </a:ext>
            </a:extLst>
          </p:cNvPr>
          <p:cNvSpPr>
            <a:spLocks noChangeAspect="1"/>
          </p:cNvSpPr>
          <p:nvPr/>
        </p:nvSpPr>
        <p:spPr>
          <a:xfrm rot="2623362">
            <a:off x="7070022" y="5541531"/>
            <a:ext cx="160808" cy="1554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A5E0513-8497-42F6-AE93-805E1E743AB0}"/>
              </a:ext>
            </a:extLst>
          </p:cNvPr>
          <p:cNvSpPr>
            <a:spLocks noChangeAspect="1"/>
          </p:cNvSpPr>
          <p:nvPr/>
        </p:nvSpPr>
        <p:spPr>
          <a:xfrm rot="2623362">
            <a:off x="6591084" y="6265754"/>
            <a:ext cx="160808" cy="1554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CA77AFF-1CDE-4127-8D6C-BE428DAD5D10}"/>
              </a:ext>
            </a:extLst>
          </p:cNvPr>
          <p:cNvSpPr>
            <a:spLocks noChangeAspect="1"/>
          </p:cNvSpPr>
          <p:nvPr/>
        </p:nvSpPr>
        <p:spPr>
          <a:xfrm rot="2623362">
            <a:off x="7070022" y="5849083"/>
            <a:ext cx="160808" cy="1554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1233" y="467295"/>
            <a:ext cx="4046707" cy="99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91368" tIns="45718" rIns="91368" bIns="45718" rtlCol="0" anchor="ctr"/>
          <a:lstStyle/>
          <a:p>
            <a:pPr marL="0" marR="0" lvl="0" indent="0" algn="ctr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92"/>
          <p:cNvSpPr txBox="1"/>
          <p:nvPr/>
        </p:nvSpPr>
        <p:spPr>
          <a:xfrm>
            <a:off x="0" y="87880"/>
            <a:ext cx="12192000" cy="400105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lvl="0" algn="ctr" defTabSz="913380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Moving To Opportunity Experiment: </a:t>
            </a:r>
            <a:r>
              <a:rPr lang="en-US" sz="2000" b="1" kern="0" dirty="0">
                <a:solidFill>
                  <a:srgbClr val="1E2D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and Destination Locations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Chicago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38679" y="5371901"/>
            <a:ext cx="2573692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Calumet Heights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8027" y="5652798"/>
            <a:ext cx="4456935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Cottage Grove Heights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2888" y="5945224"/>
            <a:ext cx="3132928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Riverdale</a:t>
            </a:r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6933450" y="6122194"/>
            <a:ext cx="1019438" cy="152704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871516" y="3800379"/>
            <a:ext cx="1501303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Oakland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51001" y="4164942"/>
            <a:ext cx="2355691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Washington Park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47348" y="4628951"/>
            <a:ext cx="2608263" cy="353939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Grand Crossing</a:t>
            </a:r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>
          <a:xfrm flipH="1">
            <a:off x="6775109" y="4805921"/>
            <a:ext cx="572239" cy="11407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9B2D9D-8A53-4EF1-8AFF-E9FBEE748DA2}"/>
              </a:ext>
            </a:extLst>
          </p:cNvPr>
          <p:cNvGrpSpPr/>
          <p:nvPr/>
        </p:nvGrpSpPr>
        <p:grpSpPr>
          <a:xfrm>
            <a:off x="9470739" y="962556"/>
            <a:ext cx="2072665" cy="762729"/>
            <a:chOff x="9470736" y="962556"/>
            <a:chExt cx="2072665" cy="762729"/>
          </a:xfrm>
        </p:grpSpPr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21658D7A-5AEB-4BB1-BBC7-0DA7E5832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9496" y="965202"/>
              <a:ext cx="125675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= Control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4" name="Rectangle 33">
              <a:extLst>
                <a:ext uri="{FF2B5EF4-FFF2-40B4-BE49-F238E27FC236}">
                  <a16:creationId xmlns:a16="http://schemas.microsoft.com/office/drawing/2014/main" id="{5380F2E5-34A1-45C4-9F95-C38727E30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0736" y="1211263"/>
              <a:ext cx="170880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  = Section 8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5" name="Rectangle 34">
              <a:extLst>
                <a:ext uri="{FF2B5EF4-FFF2-40B4-BE49-F238E27FC236}">
                  <a16:creationId xmlns:a16="http://schemas.microsoft.com/office/drawing/2014/main" id="{68C99D0F-ABB6-4CA9-9575-3453ED278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321" y="1463675"/>
              <a:ext cx="207108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358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     = Experimental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6" name="Oval 12">
              <a:extLst>
                <a:ext uri="{FF2B5EF4-FFF2-40B4-BE49-F238E27FC236}">
                  <a16:creationId xmlns:a16="http://schemas.microsoft.com/office/drawing/2014/main" id="{5B49E5B6-729C-46C0-A58E-6808545FF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2247" y="962556"/>
              <a:ext cx="183888" cy="180237"/>
            </a:xfrm>
            <a:prstGeom prst="ellips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6C9E8740-35F0-4738-964A-6CBE1B678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6068" y="1226859"/>
              <a:ext cx="188913" cy="166688"/>
            </a:xfrm>
            <a:custGeom>
              <a:avLst/>
              <a:gdLst>
                <a:gd name="T0" fmla="*/ 58 w 119"/>
                <a:gd name="T1" fmla="*/ 0 h 105"/>
                <a:gd name="T2" fmla="*/ 0 w 119"/>
                <a:gd name="T3" fmla="*/ 105 h 105"/>
                <a:gd name="T4" fmla="*/ 119 w 119"/>
                <a:gd name="T5" fmla="*/ 105 h 105"/>
                <a:gd name="T6" fmla="*/ 58 w 119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5">
                  <a:moveTo>
                    <a:pt x="58" y="0"/>
                  </a:moveTo>
                  <a:lnTo>
                    <a:pt x="0" y="105"/>
                  </a:lnTo>
                  <a:lnTo>
                    <a:pt x="119" y="105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22225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589A5FA0-4C8B-4E53-809C-3FA3A4938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3357" y="1439149"/>
              <a:ext cx="222251" cy="222251"/>
            </a:xfrm>
            <a:custGeom>
              <a:avLst/>
              <a:gdLst>
                <a:gd name="T0" fmla="*/ 72 w 140"/>
                <a:gd name="T1" fmla="*/ 0 h 140"/>
                <a:gd name="T2" fmla="*/ 0 w 140"/>
                <a:gd name="T3" fmla="*/ 68 h 140"/>
                <a:gd name="T4" fmla="*/ 72 w 140"/>
                <a:gd name="T5" fmla="*/ 140 h 140"/>
                <a:gd name="T6" fmla="*/ 140 w 140"/>
                <a:gd name="T7" fmla="*/ 68 h 140"/>
                <a:gd name="T8" fmla="*/ 72 w 140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72" y="0"/>
                  </a:moveTo>
                  <a:lnTo>
                    <a:pt x="0" y="68"/>
                  </a:lnTo>
                  <a:lnTo>
                    <a:pt x="72" y="140"/>
                  </a:lnTo>
                  <a:lnTo>
                    <a:pt x="140" y="6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tx1"/>
            </a:solidFill>
            <a:ln w="222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04" tIns="45718" rIns="91404" bIns="4571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5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642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Research on MTO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192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Gautreaux</a:t>
            </a:r>
            <a:r>
              <a:rPr lang="en-US" dirty="0"/>
              <a:t> v. Chicago Housing Authority (1966); Hills v. </a:t>
            </a:r>
            <a:r>
              <a:rPr lang="en-US" dirty="0" err="1"/>
              <a:t>Gautreaux</a:t>
            </a:r>
            <a:r>
              <a:rPr lang="en-US" dirty="0"/>
              <a:t> (1976)</a:t>
            </a:r>
          </a:p>
          <a:p>
            <a:pPr lvl="1"/>
            <a:r>
              <a:rPr lang="en-US" dirty="0"/>
              <a:t>CHA gave 7,500 housing vouchers to black families on welfare – might have been random…</a:t>
            </a:r>
          </a:p>
          <a:p>
            <a:pPr lvl="1"/>
            <a:r>
              <a:rPr lang="en-US" dirty="0"/>
              <a:t>Perceived success of </a:t>
            </a:r>
            <a:r>
              <a:rPr lang="en-US" dirty="0" err="1"/>
              <a:t>Gautreaux</a:t>
            </a:r>
            <a:r>
              <a:rPr lang="en-US" dirty="0"/>
              <a:t> spawned the MTO demonstration</a:t>
            </a:r>
          </a:p>
          <a:p>
            <a:endParaRPr lang="en-US" i="1" dirty="0"/>
          </a:p>
          <a:p>
            <a:r>
              <a:rPr lang="en-US" i="1" dirty="0"/>
              <a:t>Opportunity – </a:t>
            </a:r>
            <a:r>
              <a:rPr lang="en-US" dirty="0"/>
              <a:t>original theory of action was based on job opportunities for MTO parents (mostly mothers)</a:t>
            </a:r>
          </a:p>
          <a:p>
            <a:pPr lvl="1"/>
            <a:r>
              <a:rPr lang="en-US" dirty="0"/>
              <a:t>Spatial mismatch hypothesis</a:t>
            </a:r>
          </a:p>
          <a:p>
            <a:endParaRPr lang="en-US" dirty="0"/>
          </a:p>
          <a:p>
            <a:r>
              <a:rPr lang="en-US" dirty="0"/>
              <a:t>Qualitative work suggested that mothers were motivated primarily by fear of violence</a:t>
            </a:r>
          </a:p>
          <a:p>
            <a:pPr lvl="1"/>
            <a:r>
              <a:rPr lang="en-US" dirty="0"/>
              <a:t>Moved to neighborhoods that were demographically similar, but safer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MTO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Original MTO studies found:</a:t>
            </a:r>
          </a:p>
          <a:p>
            <a:pPr lvl="1"/>
            <a:r>
              <a:rPr lang="en-US" dirty="0"/>
              <a:t>No impact on adult earnings</a:t>
            </a:r>
          </a:p>
          <a:p>
            <a:pPr lvl="1"/>
            <a:r>
              <a:rPr lang="en-US" dirty="0"/>
              <a:t>Initial decline in violent crime among teens, followed by subsequent </a:t>
            </a:r>
            <a:r>
              <a:rPr lang="en-US" i="1" dirty="0"/>
              <a:t>increases</a:t>
            </a:r>
            <a:r>
              <a:rPr lang="en-US" dirty="0"/>
              <a:t> in property crime</a:t>
            </a:r>
          </a:p>
          <a:p>
            <a:pPr lvl="1"/>
            <a:r>
              <a:rPr lang="en-US" dirty="0"/>
              <a:t>No impact on kids’ academic outcomes</a:t>
            </a:r>
          </a:p>
          <a:p>
            <a:pPr lvl="1"/>
            <a:r>
              <a:rPr lang="en-US" dirty="0"/>
              <a:t>Significant increases in maternal health, wellbeing and self-reported happiness</a:t>
            </a:r>
          </a:p>
          <a:p>
            <a:endParaRPr lang="en-US" dirty="0"/>
          </a:p>
          <a:p>
            <a:r>
              <a:rPr lang="en-US" dirty="0"/>
              <a:t>Results were disappointing for “neighborhood effects” scholars</a:t>
            </a:r>
          </a:p>
          <a:p>
            <a:pPr lvl="1"/>
            <a:r>
              <a:rPr lang="en-US" dirty="0"/>
              <a:t>Some criticize MTO for not being a true test of whether place matters</a:t>
            </a:r>
          </a:p>
          <a:p>
            <a:endParaRPr lang="en-US" dirty="0"/>
          </a:p>
          <a:p>
            <a:r>
              <a:rPr lang="en-US" dirty="0" err="1"/>
              <a:t>Chetty</a:t>
            </a:r>
            <a:r>
              <a:rPr lang="en-US" dirty="0"/>
              <a:t>, </a:t>
            </a:r>
            <a:r>
              <a:rPr lang="en-US" dirty="0" err="1"/>
              <a:t>Hendren</a:t>
            </a:r>
            <a:r>
              <a:rPr lang="en-US" dirty="0"/>
              <a:t> and Katz (2016) match MTO participants to tax data, track long-run earnings and other outcomes…. </a:t>
            </a:r>
          </a:p>
        </p:txBody>
      </p:sp>
    </p:spTree>
    <p:extLst>
      <p:ext uri="{BB962C8B-B14F-4D97-AF65-F5344CB8AC3E}">
        <p14:creationId xmlns:p14="http://schemas.microsoft.com/office/powerpoint/2010/main" val="11594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300289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300289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300289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300289" y="371792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300289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300289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300289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405064" y="1965327"/>
            <a:ext cx="974725" cy="390842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624264" y="2370140"/>
            <a:ext cx="981075" cy="3503613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849813" y="2314577"/>
            <a:ext cx="979488" cy="3559175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4117975" y="1722439"/>
            <a:ext cx="0" cy="13017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4078289" y="3024189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4078289" y="1722439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337175" y="1711326"/>
            <a:ext cx="0" cy="120173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5303838" y="29130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5303838" y="17113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2300288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2238376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 rot="16200000">
            <a:off x="1935622" y="571761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2238376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 rot="16200000">
            <a:off x="1935622" y="5001648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2238376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 rot="16200000">
            <a:off x="1935622" y="4280923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>
            <a:off x="2238376" y="371792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 rot="16200000">
            <a:off x="1893390" y="3558610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2238376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 rot="16200000">
            <a:off x="1886723" y="2844235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13000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>
            <a:off x="2238376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 rot="16200000">
            <a:off x="1886723" y="2123510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H="1">
            <a:off x="2238376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 rot="16200000">
            <a:off x="1886723" y="1407548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2300289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289242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>
            <a:off x="41179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53371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4095750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4089400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>
            <a:off x="6721476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>
            <a:off x="6721476" y="51577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>
            <a:off x="6721476" y="44370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6721476" y="37179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6721476" y="30019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6721476" y="22812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6721476" y="15668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6827839" y="1965327"/>
            <a:ext cx="974725" cy="390842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8051801" y="2703514"/>
            <a:ext cx="976313" cy="317023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9271001" y="2835277"/>
            <a:ext cx="981075" cy="3038475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V="1">
            <a:off x="8539163" y="1522415"/>
            <a:ext cx="0" cy="23606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8501063" y="152241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>
            <a:off x="8501063" y="38830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 flipV="1">
            <a:off x="9758363" y="1322390"/>
            <a:ext cx="0" cy="303212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>
            <a:off x="9726613" y="132238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9726613" y="435451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 flipH="1">
            <a:off x="6661151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 rot="16200000">
            <a:off x="6358398" y="571761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 flipH="1">
            <a:off x="6661151" y="51577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 rot="16200000">
            <a:off x="6358398" y="500006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 flipH="1">
            <a:off x="6661151" y="44370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 rot="16200000">
            <a:off x="6358398" y="4279335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 flipH="1">
            <a:off x="6661151" y="37179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 rot="16200000">
            <a:off x="6316165" y="3557023"/>
            <a:ext cx="483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9" name="Line 77"/>
          <p:cNvSpPr>
            <a:spLocks noChangeShapeType="1"/>
          </p:cNvSpPr>
          <p:nvPr/>
        </p:nvSpPr>
        <p:spPr bwMode="auto">
          <a:xfrm flipH="1">
            <a:off x="6661151" y="30019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Rectangle 78"/>
          <p:cNvSpPr>
            <a:spLocks noChangeArrowheads="1"/>
          </p:cNvSpPr>
          <p:nvPr/>
        </p:nvSpPr>
        <p:spPr bwMode="auto">
          <a:xfrm rot="16200000">
            <a:off x="6309498" y="2842648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13000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81" name="Line 79"/>
          <p:cNvSpPr>
            <a:spLocks noChangeShapeType="1"/>
          </p:cNvSpPr>
          <p:nvPr/>
        </p:nvSpPr>
        <p:spPr bwMode="auto">
          <a:xfrm flipH="1">
            <a:off x="6661151" y="22812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Rectangle 80"/>
          <p:cNvSpPr>
            <a:spLocks noChangeArrowheads="1"/>
          </p:cNvSpPr>
          <p:nvPr/>
        </p:nvSpPr>
        <p:spPr bwMode="auto">
          <a:xfrm rot="16200000">
            <a:off x="6309498" y="212192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 flipH="1">
            <a:off x="6661151" y="15668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 rot="16200000">
            <a:off x="6309498" y="1407548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>
            <a:off x="6721476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>
            <a:off x="7315200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9" name="Line 87"/>
          <p:cNvSpPr>
            <a:spLocks noChangeShapeType="1"/>
          </p:cNvSpPr>
          <p:nvPr/>
        </p:nvSpPr>
        <p:spPr bwMode="auto">
          <a:xfrm>
            <a:off x="85391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1" name="Line 89"/>
          <p:cNvSpPr>
            <a:spLocks noChangeShapeType="1"/>
          </p:cNvSpPr>
          <p:nvPr/>
        </p:nvSpPr>
        <p:spPr bwMode="auto">
          <a:xfrm>
            <a:off x="97583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3" name="Rectangle 91"/>
          <p:cNvSpPr>
            <a:spLocks noChangeArrowheads="1"/>
          </p:cNvSpPr>
          <p:nvPr/>
        </p:nvSpPr>
        <p:spPr bwMode="auto">
          <a:xfrm>
            <a:off x="8518525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8512175" y="812802"/>
            <a:ext cx="64120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6051550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8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9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0" name="Rectangle 48"/>
          <p:cNvSpPr>
            <a:spLocks noChangeArrowheads="1"/>
          </p:cNvSpPr>
          <p:nvPr/>
        </p:nvSpPr>
        <p:spPr bwMode="auto">
          <a:xfrm>
            <a:off x="4095751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1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2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3" name="Rectangle 91"/>
          <p:cNvSpPr>
            <a:spLocks noChangeArrowheads="1"/>
          </p:cNvSpPr>
          <p:nvPr/>
        </p:nvSpPr>
        <p:spPr bwMode="auto">
          <a:xfrm>
            <a:off x="8518526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4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5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6" name="Rectangle 40"/>
          <p:cNvSpPr>
            <a:spLocks noChangeArrowheads="1"/>
          </p:cNvSpPr>
          <p:nvPr/>
        </p:nvSpPr>
        <p:spPr bwMode="auto">
          <a:xfrm rot="16200000">
            <a:off x="364977" y="3357486"/>
            <a:ext cx="29990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Individual Income at Age ≥ 24 ($)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07" name="Rectangle 40"/>
          <p:cNvSpPr>
            <a:spLocks noChangeArrowheads="1"/>
          </p:cNvSpPr>
          <p:nvPr/>
        </p:nvSpPr>
        <p:spPr bwMode="auto">
          <a:xfrm rot="16200000">
            <a:off x="4778145" y="3357636"/>
            <a:ext cx="29990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Individual Income at Age ≥ 24 ($)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08" name="Rectangle 49"/>
          <p:cNvSpPr>
            <a:spLocks noChangeArrowheads="1"/>
          </p:cNvSpPr>
          <p:nvPr/>
        </p:nvSpPr>
        <p:spPr bwMode="auto">
          <a:xfrm>
            <a:off x="4089401" y="812802"/>
            <a:ext cx="64120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9" name="Line 67"/>
          <p:cNvSpPr>
            <a:spLocks noChangeShapeType="1"/>
          </p:cNvSpPr>
          <p:nvPr/>
        </p:nvSpPr>
        <p:spPr bwMode="auto">
          <a:xfrm>
            <a:off x="9726614" y="128428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0" name="Rectangle 92"/>
          <p:cNvSpPr>
            <a:spLocks noChangeArrowheads="1"/>
          </p:cNvSpPr>
          <p:nvPr/>
        </p:nvSpPr>
        <p:spPr bwMode="auto">
          <a:xfrm>
            <a:off x="8512176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1" name="Rectangle 93"/>
          <p:cNvSpPr>
            <a:spLocks noChangeArrowheads="1"/>
          </p:cNvSpPr>
          <p:nvPr/>
        </p:nvSpPr>
        <p:spPr bwMode="auto">
          <a:xfrm>
            <a:off x="6051551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Age 13-18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704788" y="609600"/>
            <a:ext cx="289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Individual Earnings (ITT)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020768" y="609600"/>
            <a:ext cx="3000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Individual Earnings (TOT)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400300" y="4690646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$15,882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20300" y="4690646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$14,749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842178" y="4692549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$14,915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829125" y="4690646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$15,882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049125" y="4690646"/>
            <a:ext cx="97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$13,830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9271003" y="4692549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$13,455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0.259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581401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0.219 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0.219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2583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0.259 </a:t>
            </a:r>
          </a:p>
        </p:txBody>
      </p:sp>
    </p:spTree>
    <p:extLst>
      <p:ext uri="{BB962C8B-B14F-4D97-AF65-F5344CB8AC3E}">
        <p14:creationId xmlns:p14="http://schemas.microsoft.com/office/powerpoint/2010/main" val="140934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65125"/>
            <a:ext cx="1080516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Mapping Inequality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“Security Maps” produced by Home Owners’ Loan Corporation (HOLC) during the New Deal</a:t>
            </a:r>
          </a:p>
          <a:p>
            <a:pPr lvl="1"/>
            <a:r>
              <a:rPr lang="en-US" dirty="0"/>
              <a:t>HOLC created during the depression – provided low-interest mortgages to &gt;1 million homeowners who were in default or foreclosure</a:t>
            </a:r>
          </a:p>
          <a:p>
            <a:pPr lvl="1"/>
            <a:r>
              <a:rPr lang="en-US" dirty="0"/>
              <a:t>HOLC color-coded neighborhoods for credit-worthiness and assessed risk</a:t>
            </a:r>
          </a:p>
          <a:p>
            <a:pPr lvl="2"/>
            <a:r>
              <a:rPr lang="en-US" dirty="0"/>
              <a:t>Green = “Best”</a:t>
            </a:r>
          </a:p>
          <a:p>
            <a:pPr lvl="2"/>
            <a:r>
              <a:rPr lang="en-US" dirty="0"/>
              <a:t>Blue = “Still Desirable”</a:t>
            </a:r>
          </a:p>
          <a:p>
            <a:pPr lvl="2"/>
            <a:r>
              <a:rPr lang="en-US" dirty="0"/>
              <a:t>Yellow = “Declining”</a:t>
            </a:r>
          </a:p>
          <a:p>
            <a:pPr lvl="2"/>
            <a:r>
              <a:rPr lang="en-US" dirty="0"/>
              <a:t>Red = “Hazardous”</a:t>
            </a:r>
          </a:p>
          <a:p>
            <a:endParaRPr lang="en-US" dirty="0"/>
          </a:p>
          <a:p>
            <a:r>
              <a:rPr lang="en-US" dirty="0"/>
              <a:t>Did HOLC maps cause redlining, or just codify existing sentiments?</a:t>
            </a:r>
          </a:p>
          <a:p>
            <a:pPr lvl="1"/>
            <a:r>
              <a:rPr lang="en-US" dirty="0"/>
              <a:t>How much of the segregation we observe is due to policy choices and institutions, compared to personal preferences?</a:t>
            </a:r>
          </a:p>
          <a:p>
            <a:pPr lvl="2"/>
            <a:r>
              <a:rPr lang="en-US" dirty="0"/>
              <a:t>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21319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ine 163"/>
          <p:cNvSpPr>
            <a:spLocks noChangeShapeType="1"/>
          </p:cNvSpPr>
          <p:nvPr/>
        </p:nvSpPr>
        <p:spPr bwMode="auto">
          <a:xfrm>
            <a:off x="2300288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7" name="Line 164"/>
          <p:cNvSpPr>
            <a:spLocks noChangeShapeType="1"/>
          </p:cNvSpPr>
          <p:nvPr/>
        </p:nvSpPr>
        <p:spPr bwMode="auto">
          <a:xfrm>
            <a:off x="2300288" y="48148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8" name="Line 165"/>
          <p:cNvSpPr>
            <a:spLocks noChangeShapeType="1"/>
          </p:cNvSpPr>
          <p:nvPr/>
        </p:nvSpPr>
        <p:spPr bwMode="auto">
          <a:xfrm>
            <a:off x="2300288" y="37512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9" name="Line 166"/>
          <p:cNvSpPr>
            <a:spLocks noChangeShapeType="1"/>
          </p:cNvSpPr>
          <p:nvPr/>
        </p:nvSpPr>
        <p:spPr bwMode="auto">
          <a:xfrm>
            <a:off x="2300288" y="269240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0" name="Line 167"/>
          <p:cNvSpPr>
            <a:spLocks noChangeShapeType="1"/>
          </p:cNvSpPr>
          <p:nvPr/>
        </p:nvSpPr>
        <p:spPr bwMode="auto">
          <a:xfrm>
            <a:off x="2300288" y="16271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1" name="Rectangle 168"/>
          <p:cNvSpPr>
            <a:spLocks noChangeArrowheads="1"/>
          </p:cNvSpPr>
          <p:nvPr/>
        </p:nvSpPr>
        <p:spPr bwMode="auto">
          <a:xfrm>
            <a:off x="2405063" y="2563814"/>
            <a:ext cx="974725" cy="3309938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2" name="Rectangle 169"/>
          <p:cNvSpPr>
            <a:spLocks noChangeArrowheads="1"/>
          </p:cNvSpPr>
          <p:nvPr/>
        </p:nvSpPr>
        <p:spPr bwMode="auto">
          <a:xfrm>
            <a:off x="3624263" y="3201990"/>
            <a:ext cx="981075" cy="2671763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3" name="Rectangle 170"/>
          <p:cNvSpPr>
            <a:spLocks noChangeArrowheads="1"/>
          </p:cNvSpPr>
          <p:nvPr/>
        </p:nvSpPr>
        <p:spPr bwMode="auto">
          <a:xfrm>
            <a:off x="4849812" y="3467101"/>
            <a:ext cx="979488" cy="2406650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" name="Line 171"/>
          <p:cNvSpPr>
            <a:spLocks noChangeShapeType="1"/>
          </p:cNvSpPr>
          <p:nvPr/>
        </p:nvSpPr>
        <p:spPr bwMode="auto">
          <a:xfrm>
            <a:off x="4117975" y="2459039"/>
            <a:ext cx="0" cy="14859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5" name="Line 172"/>
          <p:cNvSpPr>
            <a:spLocks noChangeShapeType="1"/>
          </p:cNvSpPr>
          <p:nvPr/>
        </p:nvSpPr>
        <p:spPr bwMode="auto">
          <a:xfrm>
            <a:off x="4078288" y="3944939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6" name="Line 173"/>
          <p:cNvSpPr>
            <a:spLocks noChangeShapeType="1"/>
          </p:cNvSpPr>
          <p:nvPr/>
        </p:nvSpPr>
        <p:spPr bwMode="auto">
          <a:xfrm>
            <a:off x="4078288" y="2459039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7" name="Line 174"/>
          <p:cNvSpPr>
            <a:spLocks noChangeShapeType="1"/>
          </p:cNvSpPr>
          <p:nvPr/>
        </p:nvSpPr>
        <p:spPr bwMode="auto">
          <a:xfrm>
            <a:off x="5337175" y="2759076"/>
            <a:ext cx="0" cy="14239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8" name="Line 175"/>
          <p:cNvSpPr>
            <a:spLocks noChangeShapeType="1"/>
          </p:cNvSpPr>
          <p:nvPr/>
        </p:nvSpPr>
        <p:spPr bwMode="auto">
          <a:xfrm>
            <a:off x="5303837" y="41830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9" name="Line 176"/>
          <p:cNvSpPr>
            <a:spLocks noChangeShapeType="1"/>
          </p:cNvSpPr>
          <p:nvPr/>
        </p:nvSpPr>
        <p:spPr bwMode="auto">
          <a:xfrm>
            <a:off x="5303837" y="275907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0" name="Line 177"/>
          <p:cNvSpPr>
            <a:spLocks noChangeShapeType="1"/>
          </p:cNvSpPr>
          <p:nvPr/>
        </p:nvSpPr>
        <p:spPr bwMode="auto">
          <a:xfrm flipV="1">
            <a:off x="2300287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1" name="Line 178"/>
          <p:cNvSpPr>
            <a:spLocks noChangeShapeType="1"/>
          </p:cNvSpPr>
          <p:nvPr/>
        </p:nvSpPr>
        <p:spPr bwMode="auto">
          <a:xfrm flipH="1">
            <a:off x="2238376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2" name="Rectangle 179"/>
          <p:cNvSpPr>
            <a:spLocks noChangeArrowheads="1"/>
          </p:cNvSpPr>
          <p:nvPr/>
        </p:nvSpPr>
        <p:spPr bwMode="auto">
          <a:xfrm rot="16200000">
            <a:off x="2084700" y="5725548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83" name="Line 180"/>
          <p:cNvSpPr>
            <a:spLocks noChangeShapeType="1"/>
          </p:cNvSpPr>
          <p:nvPr/>
        </p:nvSpPr>
        <p:spPr bwMode="auto">
          <a:xfrm flipH="1">
            <a:off x="2238376" y="48148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4" name="Rectangle 181"/>
          <p:cNvSpPr>
            <a:spLocks noChangeArrowheads="1"/>
          </p:cNvSpPr>
          <p:nvPr/>
        </p:nvSpPr>
        <p:spPr bwMode="auto">
          <a:xfrm rot="16200000">
            <a:off x="2084700" y="466668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85" name="Line 182"/>
          <p:cNvSpPr>
            <a:spLocks noChangeShapeType="1"/>
          </p:cNvSpPr>
          <p:nvPr/>
        </p:nvSpPr>
        <p:spPr bwMode="auto">
          <a:xfrm flipH="1">
            <a:off x="2238376" y="37512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6" name="Rectangle 183"/>
          <p:cNvSpPr>
            <a:spLocks noChangeArrowheads="1"/>
          </p:cNvSpPr>
          <p:nvPr/>
        </p:nvSpPr>
        <p:spPr bwMode="auto">
          <a:xfrm rot="16200000">
            <a:off x="2035801" y="3599885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87" name="Line 184"/>
          <p:cNvSpPr>
            <a:spLocks noChangeShapeType="1"/>
          </p:cNvSpPr>
          <p:nvPr/>
        </p:nvSpPr>
        <p:spPr bwMode="auto">
          <a:xfrm flipH="1">
            <a:off x="2238376" y="26924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8" name="Rectangle 185"/>
          <p:cNvSpPr>
            <a:spLocks noChangeArrowheads="1"/>
          </p:cNvSpPr>
          <p:nvPr/>
        </p:nvSpPr>
        <p:spPr bwMode="auto">
          <a:xfrm rot="16200000">
            <a:off x="2035801" y="2541023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89" name="Line 186"/>
          <p:cNvSpPr>
            <a:spLocks noChangeShapeType="1"/>
          </p:cNvSpPr>
          <p:nvPr/>
        </p:nvSpPr>
        <p:spPr bwMode="auto">
          <a:xfrm flipH="1">
            <a:off x="2238376" y="16271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0" name="Rectangle 187"/>
          <p:cNvSpPr>
            <a:spLocks noChangeArrowheads="1"/>
          </p:cNvSpPr>
          <p:nvPr/>
        </p:nvSpPr>
        <p:spPr bwMode="auto">
          <a:xfrm rot="16200000">
            <a:off x="2035801" y="1477398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92" name="Line 189"/>
          <p:cNvSpPr>
            <a:spLocks noChangeShapeType="1"/>
          </p:cNvSpPr>
          <p:nvPr/>
        </p:nvSpPr>
        <p:spPr bwMode="auto">
          <a:xfrm>
            <a:off x="2300288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3" name="Line 190"/>
          <p:cNvSpPr>
            <a:spLocks noChangeShapeType="1"/>
          </p:cNvSpPr>
          <p:nvPr/>
        </p:nvSpPr>
        <p:spPr bwMode="auto">
          <a:xfrm>
            <a:off x="289242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5" name="Line 192"/>
          <p:cNvSpPr>
            <a:spLocks noChangeShapeType="1"/>
          </p:cNvSpPr>
          <p:nvPr/>
        </p:nvSpPr>
        <p:spPr bwMode="auto">
          <a:xfrm>
            <a:off x="41179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7" name="Line 194"/>
          <p:cNvSpPr>
            <a:spLocks noChangeShapeType="1"/>
          </p:cNvSpPr>
          <p:nvPr/>
        </p:nvSpPr>
        <p:spPr bwMode="auto">
          <a:xfrm>
            <a:off x="53371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9" name="Rectangle 196"/>
          <p:cNvSpPr>
            <a:spLocks noChangeArrowheads="1"/>
          </p:cNvSpPr>
          <p:nvPr/>
        </p:nvSpPr>
        <p:spPr bwMode="auto">
          <a:xfrm>
            <a:off x="4095750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0" name="Rectangle 197"/>
          <p:cNvSpPr>
            <a:spLocks noChangeArrowheads="1"/>
          </p:cNvSpPr>
          <p:nvPr/>
        </p:nvSpPr>
        <p:spPr bwMode="auto">
          <a:xfrm>
            <a:off x="4089400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3" name="Line 200"/>
          <p:cNvSpPr>
            <a:spLocks noChangeShapeType="1"/>
          </p:cNvSpPr>
          <p:nvPr/>
        </p:nvSpPr>
        <p:spPr bwMode="auto">
          <a:xfrm>
            <a:off x="6721476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" name="Line 201"/>
          <p:cNvSpPr>
            <a:spLocks noChangeShapeType="1"/>
          </p:cNvSpPr>
          <p:nvPr/>
        </p:nvSpPr>
        <p:spPr bwMode="auto">
          <a:xfrm>
            <a:off x="6721476" y="471011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" name="Line 202"/>
          <p:cNvSpPr>
            <a:spLocks noChangeShapeType="1"/>
          </p:cNvSpPr>
          <p:nvPr/>
        </p:nvSpPr>
        <p:spPr bwMode="auto">
          <a:xfrm>
            <a:off x="6721476" y="35401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6" name="Line 203"/>
          <p:cNvSpPr>
            <a:spLocks noChangeShapeType="1"/>
          </p:cNvSpPr>
          <p:nvPr/>
        </p:nvSpPr>
        <p:spPr bwMode="auto">
          <a:xfrm>
            <a:off x="6721476" y="23701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7" name="Line 204"/>
          <p:cNvSpPr>
            <a:spLocks noChangeShapeType="1"/>
          </p:cNvSpPr>
          <p:nvPr/>
        </p:nvSpPr>
        <p:spPr bwMode="auto">
          <a:xfrm>
            <a:off x="6721476" y="12065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8" name="Rectangle 205"/>
          <p:cNvSpPr>
            <a:spLocks noChangeArrowheads="1"/>
          </p:cNvSpPr>
          <p:nvPr/>
        </p:nvSpPr>
        <p:spPr bwMode="auto">
          <a:xfrm>
            <a:off x="6827838" y="1627190"/>
            <a:ext cx="974725" cy="424656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9" name="Rectangle 206"/>
          <p:cNvSpPr>
            <a:spLocks noChangeArrowheads="1"/>
          </p:cNvSpPr>
          <p:nvPr/>
        </p:nvSpPr>
        <p:spPr bwMode="auto">
          <a:xfrm>
            <a:off x="8051801" y="2325690"/>
            <a:ext cx="976313" cy="3548063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0" name="Rectangle 207"/>
          <p:cNvSpPr>
            <a:spLocks noChangeArrowheads="1"/>
          </p:cNvSpPr>
          <p:nvPr/>
        </p:nvSpPr>
        <p:spPr bwMode="auto">
          <a:xfrm>
            <a:off x="9271001" y="2659064"/>
            <a:ext cx="981075" cy="3214688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1" name="Line 208"/>
          <p:cNvSpPr>
            <a:spLocks noChangeShapeType="1"/>
          </p:cNvSpPr>
          <p:nvPr/>
        </p:nvSpPr>
        <p:spPr bwMode="auto">
          <a:xfrm>
            <a:off x="8539162" y="1333502"/>
            <a:ext cx="0" cy="19843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2" name="Line 209"/>
          <p:cNvSpPr>
            <a:spLocks noChangeShapeType="1"/>
          </p:cNvSpPr>
          <p:nvPr/>
        </p:nvSpPr>
        <p:spPr bwMode="auto">
          <a:xfrm>
            <a:off x="8501062" y="331787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3" name="Line 210"/>
          <p:cNvSpPr>
            <a:spLocks noChangeShapeType="1"/>
          </p:cNvSpPr>
          <p:nvPr/>
        </p:nvSpPr>
        <p:spPr bwMode="auto">
          <a:xfrm>
            <a:off x="8501062" y="1333501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4" name="Line 211"/>
          <p:cNvSpPr>
            <a:spLocks noChangeShapeType="1"/>
          </p:cNvSpPr>
          <p:nvPr/>
        </p:nvSpPr>
        <p:spPr bwMode="auto">
          <a:xfrm>
            <a:off x="9758362" y="1776415"/>
            <a:ext cx="0" cy="17637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5" name="Line 212"/>
          <p:cNvSpPr>
            <a:spLocks noChangeShapeType="1"/>
          </p:cNvSpPr>
          <p:nvPr/>
        </p:nvSpPr>
        <p:spPr bwMode="auto">
          <a:xfrm>
            <a:off x="9726612" y="35401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6" name="Line 213"/>
          <p:cNvSpPr>
            <a:spLocks noChangeShapeType="1"/>
          </p:cNvSpPr>
          <p:nvPr/>
        </p:nvSpPr>
        <p:spPr bwMode="auto">
          <a:xfrm>
            <a:off x="9726612" y="177641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" name="Line 214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8" name="Line 215"/>
          <p:cNvSpPr>
            <a:spLocks noChangeShapeType="1"/>
          </p:cNvSpPr>
          <p:nvPr/>
        </p:nvSpPr>
        <p:spPr bwMode="auto">
          <a:xfrm flipH="1">
            <a:off x="6661151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9" name="Rectangle 216"/>
          <p:cNvSpPr>
            <a:spLocks noChangeArrowheads="1"/>
          </p:cNvSpPr>
          <p:nvPr/>
        </p:nvSpPr>
        <p:spPr bwMode="auto">
          <a:xfrm rot="16200000">
            <a:off x="6309497" y="5714435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18000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20" name="Line 217"/>
          <p:cNvSpPr>
            <a:spLocks noChangeShapeType="1"/>
          </p:cNvSpPr>
          <p:nvPr/>
        </p:nvSpPr>
        <p:spPr bwMode="auto">
          <a:xfrm flipH="1">
            <a:off x="6661151" y="471011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1" name="Rectangle 218"/>
          <p:cNvSpPr>
            <a:spLocks noChangeArrowheads="1"/>
          </p:cNvSpPr>
          <p:nvPr/>
        </p:nvSpPr>
        <p:spPr bwMode="auto">
          <a:xfrm rot="16200000">
            <a:off x="6309497" y="4549210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22" name="Line 219"/>
          <p:cNvSpPr>
            <a:spLocks noChangeShapeType="1"/>
          </p:cNvSpPr>
          <p:nvPr/>
        </p:nvSpPr>
        <p:spPr bwMode="auto">
          <a:xfrm flipH="1">
            <a:off x="6661151" y="35401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3" name="Rectangle 220"/>
          <p:cNvSpPr>
            <a:spLocks noChangeArrowheads="1"/>
          </p:cNvSpPr>
          <p:nvPr/>
        </p:nvSpPr>
        <p:spPr bwMode="auto">
          <a:xfrm rot="16200000">
            <a:off x="6309497" y="3380810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20000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24" name="Line 221"/>
          <p:cNvSpPr>
            <a:spLocks noChangeShapeType="1"/>
          </p:cNvSpPr>
          <p:nvPr/>
        </p:nvSpPr>
        <p:spPr bwMode="auto">
          <a:xfrm flipH="1">
            <a:off x="6661151" y="23701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5" name="Rectangle 222"/>
          <p:cNvSpPr>
            <a:spLocks noChangeArrowheads="1"/>
          </p:cNvSpPr>
          <p:nvPr/>
        </p:nvSpPr>
        <p:spPr bwMode="auto">
          <a:xfrm rot="16200000">
            <a:off x="6309497" y="221082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26" name="Line 223"/>
          <p:cNvSpPr>
            <a:spLocks noChangeShapeType="1"/>
          </p:cNvSpPr>
          <p:nvPr/>
        </p:nvSpPr>
        <p:spPr bwMode="auto">
          <a:xfrm flipH="1">
            <a:off x="6661151" y="12065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27" name="Rectangle 224"/>
          <p:cNvSpPr>
            <a:spLocks noChangeArrowheads="1"/>
          </p:cNvSpPr>
          <p:nvPr/>
        </p:nvSpPr>
        <p:spPr bwMode="auto">
          <a:xfrm rot="16200000">
            <a:off x="6309497" y="1048773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22000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229" name="Line 226"/>
          <p:cNvSpPr>
            <a:spLocks noChangeShapeType="1"/>
          </p:cNvSpPr>
          <p:nvPr/>
        </p:nvSpPr>
        <p:spPr bwMode="auto">
          <a:xfrm>
            <a:off x="6721476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0" name="Line 227"/>
          <p:cNvSpPr>
            <a:spLocks noChangeShapeType="1"/>
          </p:cNvSpPr>
          <p:nvPr/>
        </p:nvSpPr>
        <p:spPr bwMode="auto">
          <a:xfrm>
            <a:off x="7315200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2" name="Line 229"/>
          <p:cNvSpPr>
            <a:spLocks noChangeShapeType="1"/>
          </p:cNvSpPr>
          <p:nvPr/>
        </p:nvSpPr>
        <p:spPr bwMode="auto">
          <a:xfrm>
            <a:off x="8539162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4" name="Line 231"/>
          <p:cNvSpPr>
            <a:spLocks noChangeShapeType="1"/>
          </p:cNvSpPr>
          <p:nvPr/>
        </p:nvSpPr>
        <p:spPr bwMode="auto">
          <a:xfrm>
            <a:off x="9758362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6" name="Rectangle 233"/>
          <p:cNvSpPr>
            <a:spLocks noChangeArrowheads="1"/>
          </p:cNvSpPr>
          <p:nvPr/>
        </p:nvSpPr>
        <p:spPr bwMode="auto">
          <a:xfrm>
            <a:off x="8518525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7" name="Rectangle 234"/>
          <p:cNvSpPr>
            <a:spLocks noChangeArrowheads="1"/>
          </p:cNvSpPr>
          <p:nvPr/>
        </p:nvSpPr>
        <p:spPr bwMode="auto">
          <a:xfrm>
            <a:off x="8512175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2698188" y="609600"/>
            <a:ext cx="2903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College Attendance (ITT)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7268976" y="609600"/>
            <a:ext cx="2504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College Quality (ITT)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Age 13-18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244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45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46" name="Rectangle 48"/>
          <p:cNvSpPr>
            <a:spLocks noChangeArrowheads="1"/>
          </p:cNvSpPr>
          <p:nvPr/>
        </p:nvSpPr>
        <p:spPr bwMode="auto">
          <a:xfrm>
            <a:off x="4095751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47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48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49" name="Rectangle 91"/>
          <p:cNvSpPr>
            <a:spLocks noChangeArrowheads="1"/>
          </p:cNvSpPr>
          <p:nvPr/>
        </p:nvSpPr>
        <p:spPr bwMode="auto">
          <a:xfrm>
            <a:off x="8518526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0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51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2409825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15.6%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3641804" y="46867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12.6%</a:t>
            </a:r>
          </a:p>
        </p:txBody>
      </p:sp>
      <p:sp>
        <p:nvSpPr>
          <p:cNvPr id="254" name="TextBox 253"/>
          <p:cNvSpPr txBox="1"/>
          <p:nvPr/>
        </p:nvSpPr>
        <p:spPr>
          <a:xfrm>
            <a:off x="4861004" y="46859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11.4%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0.013 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3581401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0.091 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6833079" y="46859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$21,638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8052279" y="46859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$21,041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28030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$20,755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0.168 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92583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0.022</a:t>
            </a:r>
          </a:p>
        </p:txBody>
      </p:sp>
      <p:sp>
        <p:nvSpPr>
          <p:cNvPr id="262" name="Rectangle 34"/>
          <p:cNvSpPr>
            <a:spLocks noChangeArrowheads="1"/>
          </p:cNvSpPr>
          <p:nvPr/>
        </p:nvSpPr>
        <p:spPr bwMode="auto">
          <a:xfrm rot="16200000">
            <a:off x="210360" y="3355898"/>
            <a:ext cx="33067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College Attendance, Ages 18-20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263" name="Rectangle 68"/>
          <p:cNvSpPr>
            <a:spLocks noChangeArrowheads="1"/>
          </p:cNvSpPr>
          <p:nvPr/>
        </p:nvSpPr>
        <p:spPr bwMode="auto">
          <a:xfrm rot="16200000">
            <a:off x="4580621" y="3352723"/>
            <a:ext cx="3405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Mean College Quality, Ages 18-20 ($)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76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300289" y="4941888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300289" y="4005263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300289" y="3074988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300289" y="213677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405064" y="1860551"/>
            <a:ext cx="974725" cy="4013200"/>
          </a:xfrm>
          <a:prstGeom prst="rect">
            <a:avLst/>
          </a:prstGeom>
          <a:solidFill>
            <a:schemeClr val="bg1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624264" y="2292351"/>
            <a:ext cx="981075" cy="3581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849813" y="2103439"/>
            <a:ext cx="979488" cy="3770313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117975" y="1655764"/>
            <a:ext cx="0" cy="127476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078289" y="29305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078289" y="1655763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337175" y="1516063"/>
            <a:ext cx="0" cy="117633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303838" y="2692401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303838" y="1516063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2300288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238376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 rot="16200000">
            <a:off x="2034214" y="572395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2238376" y="4941888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 rot="16200000">
            <a:off x="2034214" y="4792097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17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2238376" y="4005263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 rot="16200000">
            <a:off x="2034214" y="3855472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19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2238376" y="3074988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 rot="16200000">
            <a:off x="2034214" y="292360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21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>
            <a:off x="2238376" y="213677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 rot="16200000">
            <a:off x="2034214" y="1986984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23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H="1">
            <a:off x="2238376" y="12065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 rot="16200000">
            <a:off x="2035802" y="105670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25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 rot="16200000">
            <a:off x="830536" y="3362247"/>
            <a:ext cx="2077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 Zip Poverty Share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2300289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289242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41179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53371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4089400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6721477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6721477" y="4814888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>
            <a:off x="6721477" y="3751263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>
            <a:off x="6721477" y="26924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>
            <a:off x="6721477" y="1627188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6827839" y="2359027"/>
            <a:ext cx="974725" cy="3514725"/>
          </a:xfrm>
          <a:prstGeom prst="rect">
            <a:avLst/>
          </a:prstGeom>
          <a:solidFill>
            <a:schemeClr val="bg1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8051802" y="2420939"/>
            <a:ext cx="976313" cy="34528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9271002" y="1998663"/>
            <a:ext cx="981075" cy="387508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8539163" y="1787526"/>
            <a:ext cx="0" cy="126523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8501063" y="3052763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8501063" y="17875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9758363" y="1395413"/>
            <a:ext cx="0" cy="12080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9726613" y="2603501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9726613" y="1395413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 flipV="1">
            <a:off x="6721476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6661152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 rot="16200000">
            <a:off x="6507477" y="5725547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6661152" y="4814888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 rot="16200000">
            <a:off x="6383243" y="4660334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12.5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661152" y="3751263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 rot="16200000">
            <a:off x="6458577" y="3598297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6661152" y="26924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 rot="16200000">
            <a:off x="6383243" y="2536259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37.5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6661152" y="1627188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 rot="16200000">
            <a:off x="6458577" y="1475809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 rot="16200000">
            <a:off x="4993648" y="3355103"/>
            <a:ext cx="25920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 Birth No Father Present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721477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>
            <a:off x="7315201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>
            <a:off x="85391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Line 78"/>
          <p:cNvSpPr>
            <a:spLocks noChangeShapeType="1"/>
          </p:cNvSpPr>
          <p:nvPr/>
        </p:nvSpPr>
        <p:spPr bwMode="auto">
          <a:xfrm>
            <a:off x="97583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Rectangle 81"/>
          <p:cNvSpPr>
            <a:spLocks noChangeArrowheads="1"/>
          </p:cNvSpPr>
          <p:nvPr/>
        </p:nvSpPr>
        <p:spPr bwMode="auto">
          <a:xfrm>
            <a:off x="8512176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>
            <a:off x="6051550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Age 13-18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409925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23.6%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641904" y="46867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22.7%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861104" y="46859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23.1%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0.418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581401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0.184 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0.857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2583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0.242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118161" y="609600"/>
            <a:ext cx="4063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ZIP Poverty Share in Adulthood (ITT)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41412" y="609601"/>
            <a:ext cx="3759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Birth with no Father Present (ITT)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Females Only</a:t>
            </a:r>
          </a:p>
        </p:txBody>
      </p:sp>
      <p:sp>
        <p:nvSpPr>
          <p:cNvPr id="89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0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4" name="Rectangle 48"/>
          <p:cNvSpPr>
            <a:spLocks noChangeArrowheads="1"/>
          </p:cNvSpPr>
          <p:nvPr/>
        </p:nvSpPr>
        <p:spPr bwMode="auto">
          <a:xfrm>
            <a:off x="4095751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5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6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7" name="Rectangle 91"/>
          <p:cNvSpPr>
            <a:spLocks noChangeArrowheads="1"/>
          </p:cNvSpPr>
          <p:nvPr/>
        </p:nvSpPr>
        <p:spPr bwMode="auto">
          <a:xfrm>
            <a:off x="8518526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8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9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837743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41.4%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071029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40.7%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290229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45.6%</a:t>
            </a:r>
          </a:p>
        </p:txBody>
      </p:sp>
    </p:spTree>
    <p:extLst>
      <p:ext uri="{BB962C8B-B14F-4D97-AF65-F5344CB8AC3E}">
        <p14:creationId xmlns:p14="http://schemas.microsoft.com/office/powerpoint/2010/main" val="3409850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Line 101"/>
          <p:cNvSpPr>
            <a:spLocks noChangeShapeType="1"/>
          </p:cNvSpPr>
          <p:nvPr/>
        </p:nvSpPr>
        <p:spPr bwMode="auto">
          <a:xfrm>
            <a:off x="2300289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Line 102"/>
          <p:cNvSpPr>
            <a:spLocks noChangeShapeType="1"/>
          </p:cNvSpPr>
          <p:nvPr/>
        </p:nvSpPr>
        <p:spPr bwMode="auto">
          <a:xfrm>
            <a:off x="2300289" y="51577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Line 103"/>
          <p:cNvSpPr>
            <a:spLocks noChangeShapeType="1"/>
          </p:cNvSpPr>
          <p:nvPr/>
        </p:nvSpPr>
        <p:spPr bwMode="auto">
          <a:xfrm>
            <a:off x="2300289" y="44370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>
            <a:off x="2300289" y="3717926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7" name="Line 105"/>
          <p:cNvSpPr>
            <a:spLocks noChangeShapeType="1"/>
          </p:cNvSpPr>
          <p:nvPr/>
        </p:nvSpPr>
        <p:spPr bwMode="auto">
          <a:xfrm>
            <a:off x="2300289" y="30019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8" name="Line 106"/>
          <p:cNvSpPr>
            <a:spLocks noChangeShapeType="1"/>
          </p:cNvSpPr>
          <p:nvPr/>
        </p:nvSpPr>
        <p:spPr bwMode="auto">
          <a:xfrm>
            <a:off x="2300289" y="228123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9" name="Line 107"/>
          <p:cNvSpPr>
            <a:spLocks noChangeShapeType="1"/>
          </p:cNvSpPr>
          <p:nvPr/>
        </p:nvSpPr>
        <p:spPr bwMode="auto">
          <a:xfrm>
            <a:off x="2300289" y="15668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2405064" y="3622677"/>
            <a:ext cx="974725" cy="225107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1" name="Rectangle 109"/>
          <p:cNvSpPr>
            <a:spLocks noChangeArrowheads="1"/>
          </p:cNvSpPr>
          <p:nvPr/>
        </p:nvSpPr>
        <p:spPr bwMode="auto">
          <a:xfrm>
            <a:off x="3624264" y="3224214"/>
            <a:ext cx="981075" cy="264953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" name="Rectangle 110"/>
          <p:cNvSpPr>
            <a:spLocks noChangeArrowheads="1"/>
          </p:cNvSpPr>
          <p:nvPr/>
        </p:nvSpPr>
        <p:spPr bwMode="auto">
          <a:xfrm>
            <a:off x="4849813" y="3041651"/>
            <a:ext cx="979488" cy="2832100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111"/>
          <p:cNvSpPr>
            <a:spLocks noChangeShapeType="1"/>
          </p:cNvSpPr>
          <p:nvPr/>
        </p:nvSpPr>
        <p:spPr bwMode="auto">
          <a:xfrm>
            <a:off x="4117975" y="2747964"/>
            <a:ext cx="0" cy="9525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4" name="Line 112"/>
          <p:cNvSpPr>
            <a:spLocks noChangeShapeType="1"/>
          </p:cNvSpPr>
          <p:nvPr/>
        </p:nvSpPr>
        <p:spPr bwMode="auto">
          <a:xfrm>
            <a:off x="4078289" y="37004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>
            <a:off x="4078289" y="274796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6" name="Line 114"/>
          <p:cNvSpPr>
            <a:spLocks noChangeShapeType="1"/>
          </p:cNvSpPr>
          <p:nvPr/>
        </p:nvSpPr>
        <p:spPr bwMode="auto">
          <a:xfrm>
            <a:off x="5337175" y="2574927"/>
            <a:ext cx="0" cy="93186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Line 115"/>
          <p:cNvSpPr>
            <a:spLocks noChangeShapeType="1"/>
          </p:cNvSpPr>
          <p:nvPr/>
        </p:nvSpPr>
        <p:spPr bwMode="auto">
          <a:xfrm>
            <a:off x="5303838" y="350678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8" name="Line 116"/>
          <p:cNvSpPr>
            <a:spLocks noChangeShapeType="1"/>
          </p:cNvSpPr>
          <p:nvPr/>
        </p:nvSpPr>
        <p:spPr bwMode="auto">
          <a:xfrm>
            <a:off x="5303838" y="25749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9" name="Line 117"/>
          <p:cNvSpPr>
            <a:spLocks noChangeShapeType="1"/>
          </p:cNvSpPr>
          <p:nvPr/>
        </p:nvSpPr>
        <p:spPr bwMode="auto">
          <a:xfrm flipV="1">
            <a:off x="2300288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0" name="Line 118"/>
          <p:cNvSpPr>
            <a:spLocks noChangeShapeType="1"/>
          </p:cNvSpPr>
          <p:nvPr/>
        </p:nvSpPr>
        <p:spPr bwMode="auto">
          <a:xfrm flipH="1">
            <a:off x="2238376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1" name="Rectangle 119"/>
          <p:cNvSpPr>
            <a:spLocks noChangeArrowheads="1"/>
          </p:cNvSpPr>
          <p:nvPr/>
        </p:nvSpPr>
        <p:spPr bwMode="auto">
          <a:xfrm rot="16200000">
            <a:off x="1935163" y="5718176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22" name="Line 120"/>
          <p:cNvSpPr>
            <a:spLocks noChangeShapeType="1"/>
          </p:cNvSpPr>
          <p:nvPr/>
        </p:nvSpPr>
        <p:spPr bwMode="auto">
          <a:xfrm flipH="1">
            <a:off x="2238376" y="51577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" name="Rectangle 121"/>
          <p:cNvSpPr>
            <a:spLocks noChangeArrowheads="1"/>
          </p:cNvSpPr>
          <p:nvPr/>
        </p:nvSpPr>
        <p:spPr bwMode="auto">
          <a:xfrm rot="16200000">
            <a:off x="1935163" y="5002214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24" name="Line 122"/>
          <p:cNvSpPr>
            <a:spLocks noChangeShapeType="1"/>
          </p:cNvSpPr>
          <p:nvPr/>
        </p:nvSpPr>
        <p:spPr bwMode="auto">
          <a:xfrm flipH="1">
            <a:off x="2238376" y="44370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 rot="16200000">
            <a:off x="1935163" y="4281489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26" name="Line 124"/>
          <p:cNvSpPr>
            <a:spLocks noChangeShapeType="1"/>
          </p:cNvSpPr>
          <p:nvPr/>
        </p:nvSpPr>
        <p:spPr bwMode="auto">
          <a:xfrm flipH="1">
            <a:off x="2238376" y="371792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 rot="16200000">
            <a:off x="1893887" y="3559176"/>
            <a:ext cx="484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28" name="Line 126"/>
          <p:cNvSpPr>
            <a:spLocks noChangeShapeType="1"/>
          </p:cNvSpPr>
          <p:nvPr/>
        </p:nvSpPr>
        <p:spPr bwMode="auto">
          <a:xfrm flipH="1">
            <a:off x="2238376" y="30019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 rot="16200000">
            <a:off x="1885950" y="2844801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13000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30" name="Line 128"/>
          <p:cNvSpPr>
            <a:spLocks noChangeShapeType="1"/>
          </p:cNvSpPr>
          <p:nvPr/>
        </p:nvSpPr>
        <p:spPr bwMode="auto">
          <a:xfrm flipH="1">
            <a:off x="2238376" y="228123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 rot="16200000">
            <a:off x="1885950" y="2124076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32" name="Line 130"/>
          <p:cNvSpPr>
            <a:spLocks noChangeShapeType="1"/>
          </p:cNvSpPr>
          <p:nvPr/>
        </p:nvSpPr>
        <p:spPr bwMode="auto">
          <a:xfrm flipH="1">
            <a:off x="2238376" y="15668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 rot="16200000">
            <a:off x="1885950" y="1408114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17000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135" name="Line 133"/>
          <p:cNvSpPr>
            <a:spLocks noChangeShapeType="1"/>
          </p:cNvSpPr>
          <p:nvPr/>
        </p:nvSpPr>
        <p:spPr bwMode="auto">
          <a:xfrm>
            <a:off x="2300289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" name="Line 134"/>
          <p:cNvSpPr>
            <a:spLocks noChangeShapeType="1"/>
          </p:cNvSpPr>
          <p:nvPr/>
        </p:nvSpPr>
        <p:spPr bwMode="auto">
          <a:xfrm>
            <a:off x="289242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>
            <a:off x="41179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" name="Line 138"/>
          <p:cNvSpPr>
            <a:spLocks noChangeShapeType="1"/>
          </p:cNvSpPr>
          <p:nvPr/>
        </p:nvSpPr>
        <p:spPr bwMode="auto">
          <a:xfrm>
            <a:off x="53371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" name="Rectangle 140"/>
          <p:cNvSpPr>
            <a:spLocks noChangeArrowheads="1"/>
          </p:cNvSpPr>
          <p:nvPr/>
        </p:nvSpPr>
        <p:spPr bwMode="auto">
          <a:xfrm>
            <a:off x="4095750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" name="Rectangle 141"/>
          <p:cNvSpPr>
            <a:spLocks noChangeArrowheads="1"/>
          </p:cNvSpPr>
          <p:nvPr/>
        </p:nvSpPr>
        <p:spPr bwMode="auto">
          <a:xfrm>
            <a:off x="4089400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6" name="Line 144"/>
          <p:cNvSpPr>
            <a:spLocks noChangeShapeType="1"/>
          </p:cNvSpPr>
          <p:nvPr/>
        </p:nvSpPr>
        <p:spPr bwMode="auto">
          <a:xfrm>
            <a:off x="6721476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7" name="Line 145"/>
          <p:cNvSpPr>
            <a:spLocks noChangeShapeType="1"/>
          </p:cNvSpPr>
          <p:nvPr/>
        </p:nvSpPr>
        <p:spPr bwMode="auto">
          <a:xfrm>
            <a:off x="6721476" y="51577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" name="Line 146"/>
          <p:cNvSpPr>
            <a:spLocks noChangeShapeType="1"/>
          </p:cNvSpPr>
          <p:nvPr/>
        </p:nvSpPr>
        <p:spPr bwMode="auto">
          <a:xfrm>
            <a:off x="6721476" y="44370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9" name="Line 147"/>
          <p:cNvSpPr>
            <a:spLocks noChangeShapeType="1"/>
          </p:cNvSpPr>
          <p:nvPr/>
        </p:nvSpPr>
        <p:spPr bwMode="auto">
          <a:xfrm>
            <a:off x="6721476" y="37179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" name="Line 148"/>
          <p:cNvSpPr>
            <a:spLocks noChangeShapeType="1"/>
          </p:cNvSpPr>
          <p:nvPr/>
        </p:nvSpPr>
        <p:spPr bwMode="auto">
          <a:xfrm>
            <a:off x="6721476" y="30019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1" name="Line 149"/>
          <p:cNvSpPr>
            <a:spLocks noChangeShapeType="1"/>
          </p:cNvSpPr>
          <p:nvPr/>
        </p:nvSpPr>
        <p:spPr bwMode="auto">
          <a:xfrm>
            <a:off x="6721476" y="22812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2" name="Line 150"/>
          <p:cNvSpPr>
            <a:spLocks noChangeShapeType="1"/>
          </p:cNvSpPr>
          <p:nvPr/>
        </p:nvSpPr>
        <p:spPr bwMode="auto">
          <a:xfrm>
            <a:off x="6721476" y="15668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" name="Rectangle 151"/>
          <p:cNvSpPr>
            <a:spLocks noChangeArrowheads="1"/>
          </p:cNvSpPr>
          <p:nvPr/>
        </p:nvSpPr>
        <p:spPr bwMode="auto">
          <a:xfrm>
            <a:off x="6827839" y="3622677"/>
            <a:ext cx="974725" cy="2251075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4" name="Rectangle 152"/>
          <p:cNvSpPr>
            <a:spLocks noChangeArrowheads="1"/>
          </p:cNvSpPr>
          <p:nvPr/>
        </p:nvSpPr>
        <p:spPr bwMode="auto">
          <a:xfrm>
            <a:off x="8051801" y="3001964"/>
            <a:ext cx="976313" cy="2871788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5" name="Rectangle 153"/>
          <p:cNvSpPr>
            <a:spLocks noChangeArrowheads="1"/>
          </p:cNvSpPr>
          <p:nvPr/>
        </p:nvSpPr>
        <p:spPr bwMode="auto">
          <a:xfrm>
            <a:off x="9271001" y="2376490"/>
            <a:ext cx="981075" cy="3497263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6" name="Line 154"/>
          <p:cNvSpPr>
            <a:spLocks noChangeShapeType="1"/>
          </p:cNvSpPr>
          <p:nvPr/>
        </p:nvSpPr>
        <p:spPr bwMode="auto">
          <a:xfrm flipV="1">
            <a:off x="8539163" y="2265364"/>
            <a:ext cx="0" cy="14795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7" name="Line 155"/>
          <p:cNvSpPr>
            <a:spLocks noChangeShapeType="1"/>
          </p:cNvSpPr>
          <p:nvPr/>
        </p:nvSpPr>
        <p:spPr bwMode="auto">
          <a:xfrm>
            <a:off x="8501063" y="22653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" name="Line 156"/>
          <p:cNvSpPr>
            <a:spLocks noChangeShapeType="1"/>
          </p:cNvSpPr>
          <p:nvPr/>
        </p:nvSpPr>
        <p:spPr bwMode="auto">
          <a:xfrm>
            <a:off x="8501063" y="374491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9" name="Line 157"/>
          <p:cNvSpPr>
            <a:spLocks noChangeShapeType="1"/>
          </p:cNvSpPr>
          <p:nvPr/>
        </p:nvSpPr>
        <p:spPr bwMode="auto">
          <a:xfrm flipV="1">
            <a:off x="9758363" y="1373189"/>
            <a:ext cx="0" cy="20002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0" name="Line 158"/>
          <p:cNvSpPr>
            <a:spLocks noChangeShapeType="1"/>
          </p:cNvSpPr>
          <p:nvPr/>
        </p:nvSpPr>
        <p:spPr bwMode="auto">
          <a:xfrm>
            <a:off x="9726613" y="137318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1" name="Line 159"/>
          <p:cNvSpPr>
            <a:spLocks noChangeShapeType="1"/>
          </p:cNvSpPr>
          <p:nvPr/>
        </p:nvSpPr>
        <p:spPr bwMode="auto">
          <a:xfrm>
            <a:off x="9726613" y="337343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2" name="Line 160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" name="Line 161"/>
          <p:cNvSpPr>
            <a:spLocks noChangeShapeType="1"/>
          </p:cNvSpPr>
          <p:nvPr/>
        </p:nvSpPr>
        <p:spPr bwMode="auto">
          <a:xfrm flipH="1">
            <a:off x="6661151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" name="Rectangle 162"/>
          <p:cNvSpPr>
            <a:spLocks noChangeArrowheads="1"/>
          </p:cNvSpPr>
          <p:nvPr/>
        </p:nvSpPr>
        <p:spPr bwMode="auto">
          <a:xfrm rot="16200000">
            <a:off x="6357939" y="5718176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65" name="Line 163"/>
          <p:cNvSpPr>
            <a:spLocks noChangeShapeType="1"/>
          </p:cNvSpPr>
          <p:nvPr/>
        </p:nvSpPr>
        <p:spPr bwMode="auto">
          <a:xfrm flipH="1">
            <a:off x="6661151" y="51577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6" name="Rectangle 164"/>
          <p:cNvSpPr>
            <a:spLocks noChangeArrowheads="1"/>
          </p:cNvSpPr>
          <p:nvPr/>
        </p:nvSpPr>
        <p:spPr bwMode="auto">
          <a:xfrm rot="16200000">
            <a:off x="6357939" y="5000626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67" name="Line 165"/>
          <p:cNvSpPr>
            <a:spLocks noChangeShapeType="1"/>
          </p:cNvSpPr>
          <p:nvPr/>
        </p:nvSpPr>
        <p:spPr bwMode="auto">
          <a:xfrm flipH="1">
            <a:off x="6661151" y="44370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8" name="Rectangle 166"/>
          <p:cNvSpPr>
            <a:spLocks noChangeArrowheads="1"/>
          </p:cNvSpPr>
          <p:nvPr/>
        </p:nvSpPr>
        <p:spPr bwMode="auto">
          <a:xfrm rot="16200000">
            <a:off x="6357939" y="4279901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69" name="Line 167"/>
          <p:cNvSpPr>
            <a:spLocks noChangeShapeType="1"/>
          </p:cNvSpPr>
          <p:nvPr/>
        </p:nvSpPr>
        <p:spPr bwMode="auto">
          <a:xfrm flipH="1">
            <a:off x="6661151" y="37179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0" name="Rectangle 168"/>
          <p:cNvSpPr>
            <a:spLocks noChangeArrowheads="1"/>
          </p:cNvSpPr>
          <p:nvPr/>
        </p:nvSpPr>
        <p:spPr bwMode="auto">
          <a:xfrm rot="16200000">
            <a:off x="6316663" y="3557589"/>
            <a:ext cx="484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71" name="Line 169"/>
          <p:cNvSpPr>
            <a:spLocks noChangeShapeType="1"/>
          </p:cNvSpPr>
          <p:nvPr/>
        </p:nvSpPr>
        <p:spPr bwMode="auto">
          <a:xfrm flipH="1">
            <a:off x="6661151" y="30019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2" name="Rectangle 170"/>
          <p:cNvSpPr>
            <a:spLocks noChangeArrowheads="1"/>
          </p:cNvSpPr>
          <p:nvPr/>
        </p:nvSpPr>
        <p:spPr bwMode="auto">
          <a:xfrm rot="16200000">
            <a:off x="6308725" y="2843214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13000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73" name="Line 171"/>
          <p:cNvSpPr>
            <a:spLocks noChangeShapeType="1"/>
          </p:cNvSpPr>
          <p:nvPr/>
        </p:nvSpPr>
        <p:spPr bwMode="auto">
          <a:xfrm flipH="1">
            <a:off x="6661151" y="22812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" name="Rectangle 172"/>
          <p:cNvSpPr>
            <a:spLocks noChangeArrowheads="1"/>
          </p:cNvSpPr>
          <p:nvPr/>
        </p:nvSpPr>
        <p:spPr bwMode="auto">
          <a:xfrm rot="16200000">
            <a:off x="6308725" y="2122489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75" name="Line 173"/>
          <p:cNvSpPr>
            <a:spLocks noChangeShapeType="1"/>
          </p:cNvSpPr>
          <p:nvPr/>
        </p:nvSpPr>
        <p:spPr bwMode="auto">
          <a:xfrm flipH="1">
            <a:off x="6661151" y="15668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6" name="Rectangle 174"/>
          <p:cNvSpPr>
            <a:spLocks noChangeArrowheads="1"/>
          </p:cNvSpPr>
          <p:nvPr/>
        </p:nvSpPr>
        <p:spPr bwMode="auto">
          <a:xfrm rot="16200000">
            <a:off x="6308725" y="1408114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17000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78" name="Line 176"/>
          <p:cNvSpPr>
            <a:spLocks noChangeShapeType="1"/>
          </p:cNvSpPr>
          <p:nvPr/>
        </p:nvSpPr>
        <p:spPr bwMode="auto">
          <a:xfrm>
            <a:off x="6721476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9" name="Line 177"/>
          <p:cNvSpPr>
            <a:spLocks noChangeShapeType="1"/>
          </p:cNvSpPr>
          <p:nvPr/>
        </p:nvSpPr>
        <p:spPr bwMode="auto">
          <a:xfrm>
            <a:off x="7315200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1" name="Line 179"/>
          <p:cNvSpPr>
            <a:spLocks noChangeShapeType="1"/>
          </p:cNvSpPr>
          <p:nvPr/>
        </p:nvSpPr>
        <p:spPr bwMode="auto">
          <a:xfrm>
            <a:off x="85391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3" name="Line 181"/>
          <p:cNvSpPr>
            <a:spLocks noChangeShapeType="1"/>
          </p:cNvSpPr>
          <p:nvPr/>
        </p:nvSpPr>
        <p:spPr bwMode="auto">
          <a:xfrm>
            <a:off x="9758363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5" name="Rectangle 183"/>
          <p:cNvSpPr>
            <a:spLocks noChangeArrowheads="1"/>
          </p:cNvSpPr>
          <p:nvPr/>
        </p:nvSpPr>
        <p:spPr bwMode="auto">
          <a:xfrm>
            <a:off x="8518525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6" name="Rectangle 184"/>
          <p:cNvSpPr>
            <a:spLocks noChangeArrowheads="1"/>
          </p:cNvSpPr>
          <p:nvPr/>
        </p:nvSpPr>
        <p:spPr bwMode="auto">
          <a:xfrm>
            <a:off x="8512175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7" name="Rectangle 185"/>
          <p:cNvSpPr>
            <a:spLocks noChangeArrowheads="1"/>
          </p:cNvSpPr>
          <p:nvPr/>
        </p:nvSpPr>
        <p:spPr bwMode="auto">
          <a:xfrm>
            <a:off x="6051550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8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89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90" name="Line 84"/>
          <p:cNvSpPr>
            <a:spLocks noChangeShapeType="1"/>
          </p:cNvSpPr>
          <p:nvPr/>
        </p:nvSpPr>
        <p:spPr bwMode="auto">
          <a:xfrm>
            <a:off x="6721477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1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92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93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95" name="Rectangle 40"/>
          <p:cNvSpPr>
            <a:spLocks noChangeArrowheads="1"/>
          </p:cNvSpPr>
          <p:nvPr/>
        </p:nvSpPr>
        <p:spPr bwMode="auto">
          <a:xfrm rot="16200000">
            <a:off x="364977" y="3357486"/>
            <a:ext cx="29990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Individual Income at Age ≥ 24 ($)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97" name="Rectangle 40"/>
          <p:cNvSpPr>
            <a:spLocks noChangeArrowheads="1"/>
          </p:cNvSpPr>
          <p:nvPr/>
        </p:nvSpPr>
        <p:spPr bwMode="auto">
          <a:xfrm rot="16200000">
            <a:off x="4778145" y="3357636"/>
            <a:ext cx="29990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Individual Income at Age ≥ 24 ($)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2704788" y="609600"/>
            <a:ext cx="289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Individual Earnings (ITT)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7020768" y="609600"/>
            <a:ext cx="3000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Individual Earnings (TOT)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Below Age 13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3624265" y="469064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$12,380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857451" y="469064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$12,894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240506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$11,270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6834489" y="46863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$11,270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8048626" y="4686300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$12,994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9277351" y="4686300"/>
            <a:ext cx="97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$14,747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0.101 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9268574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0.014 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36099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0.101 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0.014 </a:t>
            </a:r>
          </a:p>
        </p:txBody>
      </p:sp>
    </p:spTree>
    <p:extLst>
      <p:ext uri="{BB962C8B-B14F-4D97-AF65-F5344CB8AC3E}">
        <p14:creationId xmlns:p14="http://schemas.microsoft.com/office/powerpoint/2010/main" val="3944302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Line 86"/>
          <p:cNvSpPr>
            <a:spLocks noChangeShapeType="1"/>
          </p:cNvSpPr>
          <p:nvPr/>
        </p:nvSpPr>
        <p:spPr bwMode="auto">
          <a:xfrm>
            <a:off x="2300288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0" name="Line 87"/>
          <p:cNvSpPr>
            <a:spLocks noChangeShapeType="1"/>
          </p:cNvSpPr>
          <p:nvPr/>
        </p:nvSpPr>
        <p:spPr bwMode="auto">
          <a:xfrm>
            <a:off x="2300288" y="48148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1" name="Line 88"/>
          <p:cNvSpPr>
            <a:spLocks noChangeShapeType="1"/>
          </p:cNvSpPr>
          <p:nvPr/>
        </p:nvSpPr>
        <p:spPr bwMode="auto">
          <a:xfrm>
            <a:off x="2300288" y="3751264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" name="Line 89"/>
          <p:cNvSpPr>
            <a:spLocks noChangeShapeType="1"/>
          </p:cNvSpPr>
          <p:nvPr/>
        </p:nvSpPr>
        <p:spPr bwMode="auto">
          <a:xfrm>
            <a:off x="2300288" y="269240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3" name="Line 90"/>
          <p:cNvSpPr>
            <a:spLocks noChangeShapeType="1"/>
          </p:cNvSpPr>
          <p:nvPr/>
        </p:nvSpPr>
        <p:spPr bwMode="auto">
          <a:xfrm>
            <a:off x="2300288" y="1627189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4" name="Rectangle 91"/>
          <p:cNvSpPr>
            <a:spLocks noChangeArrowheads="1"/>
          </p:cNvSpPr>
          <p:nvPr/>
        </p:nvSpPr>
        <p:spPr bwMode="auto">
          <a:xfrm>
            <a:off x="2405063" y="2370140"/>
            <a:ext cx="974725" cy="3503613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" name="Rectangle 92"/>
          <p:cNvSpPr>
            <a:spLocks noChangeArrowheads="1"/>
          </p:cNvSpPr>
          <p:nvPr/>
        </p:nvSpPr>
        <p:spPr bwMode="auto">
          <a:xfrm>
            <a:off x="3624263" y="2159001"/>
            <a:ext cx="981075" cy="3714750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Rectangle 93"/>
          <p:cNvSpPr>
            <a:spLocks noChangeArrowheads="1"/>
          </p:cNvSpPr>
          <p:nvPr/>
        </p:nvSpPr>
        <p:spPr bwMode="auto">
          <a:xfrm>
            <a:off x="4849812" y="1838327"/>
            <a:ext cx="979488" cy="4035425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Line 94"/>
          <p:cNvSpPr>
            <a:spLocks noChangeShapeType="1"/>
          </p:cNvSpPr>
          <p:nvPr/>
        </p:nvSpPr>
        <p:spPr bwMode="auto">
          <a:xfrm>
            <a:off x="4117975" y="1638301"/>
            <a:ext cx="0" cy="10477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Line 95"/>
          <p:cNvSpPr>
            <a:spLocks noChangeShapeType="1"/>
          </p:cNvSpPr>
          <p:nvPr/>
        </p:nvSpPr>
        <p:spPr bwMode="auto">
          <a:xfrm>
            <a:off x="4078288" y="2686051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9" name="Line 96"/>
          <p:cNvSpPr>
            <a:spLocks noChangeShapeType="1"/>
          </p:cNvSpPr>
          <p:nvPr/>
        </p:nvSpPr>
        <p:spPr bwMode="auto">
          <a:xfrm>
            <a:off x="4078288" y="1638301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" name="Line 97"/>
          <p:cNvSpPr>
            <a:spLocks noChangeShapeType="1"/>
          </p:cNvSpPr>
          <p:nvPr/>
        </p:nvSpPr>
        <p:spPr bwMode="auto">
          <a:xfrm>
            <a:off x="5337175" y="1362076"/>
            <a:ext cx="0" cy="9525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1" name="Line 98"/>
          <p:cNvSpPr>
            <a:spLocks noChangeShapeType="1"/>
          </p:cNvSpPr>
          <p:nvPr/>
        </p:nvSpPr>
        <p:spPr bwMode="auto">
          <a:xfrm>
            <a:off x="5303837" y="231457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" name="Line 99"/>
          <p:cNvSpPr>
            <a:spLocks noChangeShapeType="1"/>
          </p:cNvSpPr>
          <p:nvPr/>
        </p:nvSpPr>
        <p:spPr bwMode="auto">
          <a:xfrm>
            <a:off x="5303837" y="136207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" name="Line 100"/>
          <p:cNvSpPr>
            <a:spLocks noChangeShapeType="1"/>
          </p:cNvSpPr>
          <p:nvPr/>
        </p:nvSpPr>
        <p:spPr bwMode="auto">
          <a:xfrm flipV="1">
            <a:off x="2300287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Line 101"/>
          <p:cNvSpPr>
            <a:spLocks noChangeShapeType="1"/>
          </p:cNvSpPr>
          <p:nvPr/>
        </p:nvSpPr>
        <p:spPr bwMode="auto">
          <a:xfrm flipH="1">
            <a:off x="2238376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Rectangle 102"/>
          <p:cNvSpPr>
            <a:spLocks noChangeArrowheads="1"/>
          </p:cNvSpPr>
          <p:nvPr/>
        </p:nvSpPr>
        <p:spPr bwMode="auto">
          <a:xfrm rot="16200000">
            <a:off x="2084388" y="5726114"/>
            <a:ext cx="100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" name="Line 103"/>
          <p:cNvSpPr>
            <a:spLocks noChangeShapeType="1"/>
          </p:cNvSpPr>
          <p:nvPr/>
        </p:nvSpPr>
        <p:spPr bwMode="auto">
          <a:xfrm flipH="1">
            <a:off x="2238376" y="48148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7" name="Rectangle 104"/>
          <p:cNvSpPr>
            <a:spLocks noChangeArrowheads="1"/>
          </p:cNvSpPr>
          <p:nvPr/>
        </p:nvSpPr>
        <p:spPr bwMode="auto">
          <a:xfrm rot="16200000">
            <a:off x="2084388" y="4667251"/>
            <a:ext cx="100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" name="Line 105"/>
          <p:cNvSpPr>
            <a:spLocks noChangeShapeType="1"/>
          </p:cNvSpPr>
          <p:nvPr/>
        </p:nvSpPr>
        <p:spPr bwMode="auto">
          <a:xfrm flipH="1">
            <a:off x="2238376" y="37512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9" name="Rectangle 106"/>
          <p:cNvSpPr>
            <a:spLocks noChangeArrowheads="1"/>
          </p:cNvSpPr>
          <p:nvPr/>
        </p:nvSpPr>
        <p:spPr bwMode="auto">
          <a:xfrm rot="16200000">
            <a:off x="2035174" y="3600451"/>
            <a:ext cx="198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10" name="Line 107"/>
          <p:cNvSpPr>
            <a:spLocks noChangeShapeType="1"/>
          </p:cNvSpPr>
          <p:nvPr/>
        </p:nvSpPr>
        <p:spPr bwMode="auto">
          <a:xfrm flipH="1">
            <a:off x="2238376" y="26924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1" name="Rectangle 108"/>
          <p:cNvSpPr>
            <a:spLocks noChangeArrowheads="1"/>
          </p:cNvSpPr>
          <p:nvPr/>
        </p:nvSpPr>
        <p:spPr bwMode="auto">
          <a:xfrm rot="16200000">
            <a:off x="2035174" y="2541589"/>
            <a:ext cx="198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15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112" name="Line 109"/>
          <p:cNvSpPr>
            <a:spLocks noChangeShapeType="1"/>
          </p:cNvSpPr>
          <p:nvPr/>
        </p:nvSpPr>
        <p:spPr bwMode="auto">
          <a:xfrm flipH="1">
            <a:off x="2238376" y="16271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Rectangle 110"/>
          <p:cNvSpPr>
            <a:spLocks noChangeArrowheads="1"/>
          </p:cNvSpPr>
          <p:nvPr/>
        </p:nvSpPr>
        <p:spPr bwMode="auto">
          <a:xfrm rot="16200000">
            <a:off x="2035174" y="1477964"/>
            <a:ext cx="198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20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115" name="Line 112"/>
          <p:cNvSpPr>
            <a:spLocks noChangeShapeType="1"/>
          </p:cNvSpPr>
          <p:nvPr/>
        </p:nvSpPr>
        <p:spPr bwMode="auto">
          <a:xfrm>
            <a:off x="2300288" y="5978526"/>
            <a:ext cx="36290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6" name="Line 113"/>
          <p:cNvSpPr>
            <a:spLocks noChangeShapeType="1"/>
          </p:cNvSpPr>
          <p:nvPr/>
        </p:nvSpPr>
        <p:spPr bwMode="auto">
          <a:xfrm>
            <a:off x="289242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8" name="Line 115"/>
          <p:cNvSpPr>
            <a:spLocks noChangeShapeType="1"/>
          </p:cNvSpPr>
          <p:nvPr/>
        </p:nvSpPr>
        <p:spPr bwMode="auto">
          <a:xfrm>
            <a:off x="41179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0" name="Line 117"/>
          <p:cNvSpPr>
            <a:spLocks noChangeShapeType="1"/>
          </p:cNvSpPr>
          <p:nvPr/>
        </p:nvSpPr>
        <p:spPr bwMode="auto">
          <a:xfrm>
            <a:off x="533717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2" name="Rectangle 119"/>
          <p:cNvSpPr>
            <a:spLocks noChangeArrowheads="1"/>
          </p:cNvSpPr>
          <p:nvPr/>
        </p:nvSpPr>
        <p:spPr bwMode="auto">
          <a:xfrm>
            <a:off x="4095750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3" name="Rectangle 120"/>
          <p:cNvSpPr>
            <a:spLocks noChangeArrowheads="1"/>
          </p:cNvSpPr>
          <p:nvPr/>
        </p:nvSpPr>
        <p:spPr bwMode="auto">
          <a:xfrm>
            <a:off x="4089400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6" name="Line 123"/>
          <p:cNvSpPr>
            <a:spLocks noChangeShapeType="1"/>
          </p:cNvSpPr>
          <p:nvPr/>
        </p:nvSpPr>
        <p:spPr bwMode="auto">
          <a:xfrm>
            <a:off x="6721476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7" name="Line 124"/>
          <p:cNvSpPr>
            <a:spLocks noChangeShapeType="1"/>
          </p:cNvSpPr>
          <p:nvPr/>
        </p:nvSpPr>
        <p:spPr bwMode="auto">
          <a:xfrm>
            <a:off x="6721476" y="47212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8" name="Line 125"/>
          <p:cNvSpPr>
            <a:spLocks noChangeShapeType="1"/>
          </p:cNvSpPr>
          <p:nvPr/>
        </p:nvSpPr>
        <p:spPr bwMode="auto">
          <a:xfrm>
            <a:off x="6721476" y="35734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9" name="Line 126"/>
          <p:cNvSpPr>
            <a:spLocks noChangeShapeType="1"/>
          </p:cNvSpPr>
          <p:nvPr/>
        </p:nvSpPr>
        <p:spPr bwMode="auto">
          <a:xfrm>
            <a:off x="6721476" y="242093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Line 127"/>
          <p:cNvSpPr>
            <a:spLocks noChangeShapeType="1"/>
          </p:cNvSpPr>
          <p:nvPr/>
        </p:nvSpPr>
        <p:spPr bwMode="auto">
          <a:xfrm>
            <a:off x="6721476" y="1266826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1" name="Rectangle 128"/>
          <p:cNvSpPr>
            <a:spLocks noChangeArrowheads="1"/>
          </p:cNvSpPr>
          <p:nvPr/>
        </p:nvSpPr>
        <p:spPr bwMode="auto">
          <a:xfrm>
            <a:off x="6827838" y="2519364"/>
            <a:ext cx="974725" cy="3354388"/>
          </a:xfrm>
          <a:prstGeom prst="rect">
            <a:avLst/>
          </a:prstGeom>
          <a:solidFill>
            <a:srgbClr val="7F7F7F"/>
          </a:solidFill>
          <a:ln w="0">
            <a:solidFill>
              <a:srgbClr val="7F7F7F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2" name="Rectangle 129"/>
          <p:cNvSpPr>
            <a:spLocks noChangeArrowheads="1"/>
          </p:cNvSpPr>
          <p:nvPr/>
        </p:nvSpPr>
        <p:spPr bwMode="auto">
          <a:xfrm>
            <a:off x="8051801" y="1787527"/>
            <a:ext cx="976313" cy="4086225"/>
          </a:xfrm>
          <a:prstGeom prst="rect">
            <a:avLst/>
          </a:prstGeom>
          <a:solidFill>
            <a:srgbClr val="376092"/>
          </a:solidFill>
          <a:ln w="0">
            <a:solidFill>
              <a:srgbClr val="37609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" name="Rectangle 130"/>
          <p:cNvSpPr>
            <a:spLocks noChangeArrowheads="1"/>
          </p:cNvSpPr>
          <p:nvPr/>
        </p:nvSpPr>
        <p:spPr bwMode="auto">
          <a:xfrm>
            <a:off x="9271001" y="1727201"/>
            <a:ext cx="981075" cy="4146550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4" name="Line 131"/>
          <p:cNvSpPr>
            <a:spLocks noChangeShapeType="1"/>
          </p:cNvSpPr>
          <p:nvPr/>
        </p:nvSpPr>
        <p:spPr bwMode="auto">
          <a:xfrm>
            <a:off x="8539162" y="1211265"/>
            <a:ext cx="0" cy="1158875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5" name="Line 132"/>
          <p:cNvSpPr>
            <a:spLocks noChangeShapeType="1"/>
          </p:cNvSpPr>
          <p:nvPr/>
        </p:nvSpPr>
        <p:spPr bwMode="auto">
          <a:xfrm>
            <a:off x="8501062" y="2370139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6" name="Line 133"/>
          <p:cNvSpPr>
            <a:spLocks noChangeShapeType="1"/>
          </p:cNvSpPr>
          <p:nvPr/>
        </p:nvSpPr>
        <p:spPr bwMode="auto">
          <a:xfrm>
            <a:off x="8501062" y="12112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7" name="Line 134"/>
          <p:cNvSpPr>
            <a:spLocks noChangeShapeType="1"/>
          </p:cNvSpPr>
          <p:nvPr/>
        </p:nvSpPr>
        <p:spPr bwMode="auto">
          <a:xfrm>
            <a:off x="9758362" y="1206501"/>
            <a:ext cx="0" cy="104140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8" name="Line 135"/>
          <p:cNvSpPr>
            <a:spLocks noChangeShapeType="1"/>
          </p:cNvSpPr>
          <p:nvPr/>
        </p:nvSpPr>
        <p:spPr bwMode="auto">
          <a:xfrm>
            <a:off x="9726612" y="2247901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9" name="Line 136"/>
          <p:cNvSpPr>
            <a:spLocks noChangeShapeType="1"/>
          </p:cNvSpPr>
          <p:nvPr/>
        </p:nvSpPr>
        <p:spPr bwMode="auto">
          <a:xfrm>
            <a:off x="9726612" y="1206501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" name="Line 137"/>
          <p:cNvSpPr>
            <a:spLocks noChangeShapeType="1"/>
          </p:cNvSpPr>
          <p:nvPr/>
        </p:nvSpPr>
        <p:spPr bwMode="auto">
          <a:xfrm flipV="1">
            <a:off x="6721475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1" name="Line 138"/>
          <p:cNvSpPr>
            <a:spLocks noChangeShapeType="1"/>
          </p:cNvSpPr>
          <p:nvPr/>
        </p:nvSpPr>
        <p:spPr bwMode="auto">
          <a:xfrm flipH="1">
            <a:off x="6661151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" name="Rectangle 139"/>
          <p:cNvSpPr>
            <a:spLocks noChangeArrowheads="1"/>
          </p:cNvSpPr>
          <p:nvPr/>
        </p:nvSpPr>
        <p:spPr bwMode="auto">
          <a:xfrm rot="16200000">
            <a:off x="6308724" y="5715001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18000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43" name="Line 140"/>
          <p:cNvSpPr>
            <a:spLocks noChangeShapeType="1"/>
          </p:cNvSpPr>
          <p:nvPr/>
        </p:nvSpPr>
        <p:spPr bwMode="auto">
          <a:xfrm flipH="1">
            <a:off x="6661151" y="47212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Rectangle 141"/>
          <p:cNvSpPr>
            <a:spLocks noChangeArrowheads="1"/>
          </p:cNvSpPr>
          <p:nvPr/>
        </p:nvSpPr>
        <p:spPr bwMode="auto">
          <a:xfrm rot="16200000">
            <a:off x="6308724" y="4560889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19000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45" name="Line 142"/>
          <p:cNvSpPr>
            <a:spLocks noChangeShapeType="1"/>
          </p:cNvSpPr>
          <p:nvPr/>
        </p:nvSpPr>
        <p:spPr bwMode="auto">
          <a:xfrm flipH="1">
            <a:off x="6661151" y="35734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" name="Rectangle 143"/>
          <p:cNvSpPr>
            <a:spLocks noChangeArrowheads="1"/>
          </p:cNvSpPr>
          <p:nvPr/>
        </p:nvSpPr>
        <p:spPr bwMode="auto">
          <a:xfrm rot="16200000">
            <a:off x="6308724" y="3413126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20000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47" name="Line 144"/>
          <p:cNvSpPr>
            <a:spLocks noChangeShapeType="1"/>
          </p:cNvSpPr>
          <p:nvPr/>
        </p:nvSpPr>
        <p:spPr bwMode="auto">
          <a:xfrm flipH="1">
            <a:off x="6661151" y="242093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" name="Rectangle 145"/>
          <p:cNvSpPr>
            <a:spLocks noChangeArrowheads="1"/>
          </p:cNvSpPr>
          <p:nvPr/>
        </p:nvSpPr>
        <p:spPr bwMode="auto">
          <a:xfrm rot="16200000">
            <a:off x="6308724" y="2260601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21000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49" name="Line 146"/>
          <p:cNvSpPr>
            <a:spLocks noChangeShapeType="1"/>
          </p:cNvSpPr>
          <p:nvPr/>
        </p:nvSpPr>
        <p:spPr bwMode="auto">
          <a:xfrm flipH="1">
            <a:off x="6661151" y="1266826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" name="Rectangle 147"/>
          <p:cNvSpPr>
            <a:spLocks noChangeArrowheads="1"/>
          </p:cNvSpPr>
          <p:nvPr/>
        </p:nvSpPr>
        <p:spPr bwMode="auto">
          <a:xfrm rot="16200000">
            <a:off x="6308724" y="1109664"/>
            <a:ext cx="496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</a:rPr>
              <a:t>22000</a:t>
            </a:r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152" name="Line 149"/>
          <p:cNvSpPr>
            <a:spLocks noChangeShapeType="1"/>
          </p:cNvSpPr>
          <p:nvPr/>
        </p:nvSpPr>
        <p:spPr bwMode="auto">
          <a:xfrm>
            <a:off x="6721476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" name="Line 150"/>
          <p:cNvSpPr>
            <a:spLocks noChangeShapeType="1"/>
          </p:cNvSpPr>
          <p:nvPr/>
        </p:nvSpPr>
        <p:spPr bwMode="auto">
          <a:xfrm>
            <a:off x="7315200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5" name="Line 152"/>
          <p:cNvSpPr>
            <a:spLocks noChangeShapeType="1"/>
          </p:cNvSpPr>
          <p:nvPr/>
        </p:nvSpPr>
        <p:spPr bwMode="auto">
          <a:xfrm>
            <a:off x="8539162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7" name="Line 154"/>
          <p:cNvSpPr>
            <a:spLocks noChangeShapeType="1"/>
          </p:cNvSpPr>
          <p:nvPr/>
        </p:nvSpPr>
        <p:spPr bwMode="auto">
          <a:xfrm>
            <a:off x="9758362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9" name="Rectangle 156"/>
          <p:cNvSpPr>
            <a:spLocks noChangeArrowheads="1"/>
          </p:cNvSpPr>
          <p:nvPr/>
        </p:nvSpPr>
        <p:spPr bwMode="auto">
          <a:xfrm>
            <a:off x="8518525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0" name="Rectangle 157"/>
          <p:cNvSpPr>
            <a:spLocks noChangeArrowheads="1"/>
          </p:cNvSpPr>
          <p:nvPr/>
        </p:nvSpPr>
        <p:spPr bwMode="auto">
          <a:xfrm>
            <a:off x="8512175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1" name="Rectangle 158"/>
          <p:cNvSpPr>
            <a:spLocks noChangeArrowheads="1"/>
          </p:cNvSpPr>
          <p:nvPr/>
        </p:nvSpPr>
        <p:spPr bwMode="auto">
          <a:xfrm>
            <a:off x="6051550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Below Age 13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2698186" y="609600"/>
            <a:ext cx="2903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College Attendance (ITT)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240120" y="609600"/>
            <a:ext cx="2561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College Quality (ITT)</a:t>
            </a:r>
          </a:p>
        </p:txBody>
      </p:sp>
      <p:sp>
        <p:nvSpPr>
          <p:cNvPr id="165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66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67" name="Rectangle 48"/>
          <p:cNvSpPr>
            <a:spLocks noChangeArrowheads="1"/>
          </p:cNvSpPr>
          <p:nvPr/>
        </p:nvSpPr>
        <p:spPr bwMode="auto">
          <a:xfrm>
            <a:off x="4095751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8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69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70" name="Rectangle 91"/>
          <p:cNvSpPr>
            <a:spLocks noChangeArrowheads="1"/>
          </p:cNvSpPr>
          <p:nvPr/>
        </p:nvSpPr>
        <p:spPr bwMode="auto">
          <a:xfrm>
            <a:off x="8518526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1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72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73" name="Rectangle 34"/>
          <p:cNvSpPr>
            <a:spLocks noChangeArrowheads="1"/>
          </p:cNvSpPr>
          <p:nvPr/>
        </p:nvSpPr>
        <p:spPr bwMode="auto">
          <a:xfrm rot="16200000">
            <a:off x="210360" y="3355898"/>
            <a:ext cx="33067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College Attendance, Ages 18-20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74" name="Rectangle 68"/>
          <p:cNvSpPr>
            <a:spLocks noChangeArrowheads="1"/>
          </p:cNvSpPr>
          <p:nvPr/>
        </p:nvSpPr>
        <p:spPr bwMode="auto">
          <a:xfrm rot="16200000">
            <a:off x="4580621" y="3352723"/>
            <a:ext cx="3405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Mean College Quality, Ages 18-20 ($)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240506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16.5%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3638350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17.5%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857550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19.0%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0.028 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581401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0.435 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6833789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$20,915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051779" y="46859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$21,547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280704" y="4686700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$21,601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0.014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2583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0.003</a:t>
            </a:r>
          </a:p>
        </p:txBody>
      </p:sp>
    </p:spTree>
    <p:extLst>
      <p:ext uri="{BB962C8B-B14F-4D97-AF65-F5344CB8AC3E}">
        <p14:creationId xmlns:p14="http://schemas.microsoft.com/office/powerpoint/2010/main" val="57706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ine 9"/>
          <p:cNvSpPr>
            <a:spLocks noChangeShapeType="1"/>
          </p:cNvSpPr>
          <p:nvPr/>
        </p:nvSpPr>
        <p:spPr bwMode="auto">
          <a:xfrm>
            <a:off x="2300289" y="5873751"/>
            <a:ext cx="3629025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300289" y="4941889"/>
            <a:ext cx="3629026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2300289" y="4005264"/>
            <a:ext cx="3629026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300289" y="3074989"/>
            <a:ext cx="3629026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300289" y="2136776"/>
            <a:ext cx="3629026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405065" y="1766890"/>
            <a:ext cx="974725" cy="4106863"/>
          </a:xfrm>
          <a:prstGeom prst="rect">
            <a:avLst/>
          </a:prstGeom>
          <a:solidFill>
            <a:schemeClr val="bg1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624265" y="2414590"/>
            <a:ext cx="981075" cy="34591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849814" y="2508251"/>
            <a:ext cx="979488" cy="3365500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117976" y="1776415"/>
            <a:ext cx="0" cy="128111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078290" y="3057526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078290" y="1776414"/>
            <a:ext cx="73025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337177" y="1960565"/>
            <a:ext cx="0" cy="1096963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5303839" y="305752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303839" y="19605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2300289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238377" y="587375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 rot="16200000">
            <a:off x="2034215" y="572396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2238377" y="49418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 rot="16200000">
            <a:off x="2034215" y="4792098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17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2238377" y="4005264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 rot="16200000">
            <a:off x="2034215" y="3855473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19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2238377" y="3074989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 rot="16200000">
            <a:off x="2034215" y="292361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21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>
            <a:off x="2238377" y="2136776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 rot="16200000">
            <a:off x="2034215" y="1986985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23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H="1">
            <a:off x="2238377" y="1206501"/>
            <a:ext cx="619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 rot="16200000">
            <a:off x="2035803" y="105671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 rot="16200000">
            <a:off x="830536" y="3362248"/>
            <a:ext cx="20774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 Zip Poverty Share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2300289" y="5978526"/>
            <a:ext cx="3629026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2892426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4117976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5337177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4089401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6721478" y="587375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6721478" y="48148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>
            <a:off x="6721478" y="3751264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>
            <a:off x="6721478" y="2692401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>
            <a:off x="6721478" y="1627189"/>
            <a:ext cx="3630613" cy="0"/>
          </a:xfrm>
          <a:prstGeom prst="line">
            <a:avLst/>
          </a:prstGeom>
          <a:noFill/>
          <a:ln w="15875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6827840" y="3074990"/>
            <a:ext cx="974725" cy="2798763"/>
          </a:xfrm>
          <a:prstGeom prst="rect">
            <a:avLst/>
          </a:prstGeom>
          <a:solidFill>
            <a:schemeClr val="bg1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8051803" y="3184527"/>
            <a:ext cx="976313" cy="26892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9271003" y="3478214"/>
            <a:ext cx="981075" cy="239553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>
            <a:off x="8539165" y="2759076"/>
            <a:ext cx="0" cy="852488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>
            <a:off x="8501065" y="36115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8501065" y="2759076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9758365" y="3090864"/>
            <a:ext cx="0" cy="78105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9726615" y="387191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9726615" y="3090864"/>
            <a:ext cx="71438" cy="0"/>
          </a:xfrm>
          <a:prstGeom prst="line">
            <a:avLst/>
          </a:prstGeom>
          <a:noFill/>
          <a:ln w="15875">
            <a:solidFill>
              <a:srgbClr val="30303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 flipV="1">
            <a:off x="6721477" y="1101726"/>
            <a:ext cx="0" cy="487680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6661153" y="587375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 rot="16200000">
            <a:off x="6507478" y="5725548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6661153" y="48148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 rot="16200000">
            <a:off x="6383244" y="4660335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12.5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661153" y="3751264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 rot="16200000">
            <a:off x="6458578" y="3598298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25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6661153" y="2692401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 rot="16200000">
            <a:off x="6383244" y="2536260"/>
            <a:ext cx="347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37.5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6661153" y="1627189"/>
            <a:ext cx="60325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 rot="16200000">
            <a:off x="6458578" y="1475810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50</a:t>
            </a: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 rot="16200000">
            <a:off x="4291710" y="3355104"/>
            <a:ext cx="39610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</a:rPr>
              <a:t> Birth with no Father on Birth Certificate (%)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721478" y="5978526"/>
            <a:ext cx="3630613" cy="0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>
            <a:off x="7315202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>
            <a:off x="853916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Line 78"/>
          <p:cNvSpPr>
            <a:spLocks noChangeShapeType="1"/>
          </p:cNvSpPr>
          <p:nvPr/>
        </p:nvSpPr>
        <p:spPr bwMode="auto">
          <a:xfrm>
            <a:off x="9758365" y="5978527"/>
            <a:ext cx="0" cy="61913"/>
          </a:xfrm>
          <a:prstGeom prst="line">
            <a:avLst/>
          </a:pr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Rectangle 81"/>
          <p:cNvSpPr>
            <a:spLocks noChangeArrowheads="1"/>
          </p:cNvSpPr>
          <p:nvPr/>
        </p:nvSpPr>
        <p:spPr bwMode="auto">
          <a:xfrm>
            <a:off x="8512177" y="812802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>
            <a:off x="6051552" y="254002"/>
            <a:ext cx="8976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500">
                <a:solidFill>
                  <a:srgbClr val="1E2D53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495106" y="115669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MTO on Children </a:t>
            </a:r>
            <a:r>
              <a:rPr lang="en-US" b="1" u="sng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Below Age 13</a:t>
            </a: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 at Random Assignment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089304" y="609600"/>
            <a:ext cx="4121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(a) ZIP Poverty Share in Adulthood (ITT)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41409" y="609601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(b) Birth with no Father Present (ITT)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Females Only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828218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33.0%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06150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31.7%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28070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28.2%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405064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23.8%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638350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22.4%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857550" y="4690646"/>
            <a:ext cx="968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22.2%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8387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0.008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81401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0.047 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029575" y="5033546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0.610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9258300" y="5029200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0.042 </a:t>
            </a:r>
          </a:p>
        </p:txBody>
      </p:sp>
      <p:sp>
        <p:nvSpPr>
          <p:cNvPr id="87" name="Rectangle 43"/>
          <p:cNvSpPr>
            <a:spLocks noChangeArrowheads="1"/>
          </p:cNvSpPr>
          <p:nvPr/>
        </p:nvSpPr>
        <p:spPr bwMode="auto">
          <a:xfrm>
            <a:off x="2571751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3" name="Rectangle 45"/>
          <p:cNvSpPr>
            <a:spLocks noChangeArrowheads="1"/>
          </p:cNvSpPr>
          <p:nvPr/>
        </p:nvSpPr>
        <p:spPr bwMode="auto">
          <a:xfrm>
            <a:off x="36891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94" name="Rectangle 48"/>
          <p:cNvSpPr>
            <a:spLocks noChangeArrowheads="1"/>
          </p:cNvSpPr>
          <p:nvPr/>
        </p:nvSpPr>
        <p:spPr bwMode="auto">
          <a:xfrm>
            <a:off x="4095751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5" name="Rectangle 86"/>
          <p:cNvSpPr>
            <a:spLocks noChangeArrowheads="1"/>
          </p:cNvSpPr>
          <p:nvPr/>
        </p:nvSpPr>
        <p:spPr bwMode="auto">
          <a:xfrm>
            <a:off x="6988952" y="6073777"/>
            <a:ext cx="660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Control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6" name="Rectangle 88"/>
          <p:cNvSpPr>
            <a:spLocks noChangeArrowheads="1"/>
          </p:cNvSpPr>
          <p:nvPr/>
        </p:nvSpPr>
        <p:spPr bwMode="auto">
          <a:xfrm>
            <a:off x="8121489" y="6073777"/>
            <a:ext cx="854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Section 8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7" name="Rectangle 91"/>
          <p:cNvSpPr>
            <a:spLocks noChangeArrowheads="1"/>
          </p:cNvSpPr>
          <p:nvPr/>
        </p:nvSpPr>
        <p:spPr bwMode="auto">
          <a:xfrm>
            <a:off x="8518526" y="6229352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300">
                <a:solidFill>
                  <a:srgbClr val="000000"/>
                </a:solidFill>
              </a:rPr>
              <a:t>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8" name="Rectangle 38"/>
          <p:cNvSpPr>
            <a:spLocks noChangeArrowheads="1"/>
          </p:cNvSpPr>
          <p:nvPr/>
        </p:nvSpPr>
        <p:spPr bwMode="auto">
          <a:xfrm>
            <a:off x="4711382" y="6073777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09" name="Rectangle 193"/>
          <p:cNvSpPr>
            <a:spLocks noChangeArrowheads="1"/>
          </p:cNvSpPr>
          <p:nvPr/>
        </p:nvSpPr>
        <p:spPr bwMode="auto">
          <a:xfrm>
            <a:off x="9140321" y="6073778"/>
            <a:ext cx="12535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Experimental 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Voucher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28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628776" y="336551"/>
            <a:ext cx="8801101" cy="6311900"/>
            <a:chOff x="66" y="212"/>
            <a:chExt cx="5544" cy="3976"/>
          </a:xfrm>
        </p:grpSpPr>
        <p:grpSp>
          <p:nvGrpSpPr>
            <p:cNvPr id="5" name="Group 205"/>
            <p:cNvGrpSpPr>
              <a:grpSpLocks/>
            </p:cNvGrpSpPr>
            <p:nvPr/>
          </p:nvGrpSpPr>
          <p:grpSpPr bwMode="auto">
            <a:xfrm>
              <a:off x="66" y="396"/>
              <a:ext cx="5544" cy="3349"/>
              <a:chOff x="66" y="396"/>
              <a:chExt cx="5544" cy="3349"/>
            </a:xfrm>
          </p:grpSpPr>
          <p:sp>
            <p:nvSpPr>
              <p:cNvPr id="19" name="Rectangle 7"/>
              <p:cNvSpPr>
                <a:spLocks noChangeArrowheads="1"/>
              </p:cNvSpPr>
              <p:nvPr/>
            </p:nvSpPr>
            <p:spPr bwMode="auto">
              <a:xfrm>
                <a:off x="569" y="470"/>
                <a:ext cx="5041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>
                <a:off x="569" y="3595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>
                <a:off x="569" y="3221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10"/>
              <p:cNvSpPr>
                <a:spLocks noChangeShapeType="1"/>
              </p:cNvSpPr>
              <p:nvPr/>
            </p:nvSpPr>
            <p:spPr bwMode="auto">
              <a:xfrm>
                <a:off x="569" y="284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11"/>
              <p:cNvSpPr>
                <a:spLocks noChangeShapeType="1"/>
              </p:cNvSpPr>
              <p:nvPr/>
            </p:nvSpPr>
            <p:spPr bwMode="auto">
              <a:xfrm>
                <a:off x="569" y="2471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12"/>
              <p:cNvSpPr>
                <a:spLocks noChangeShapeType="1"/>
              </p:cNvSpPr>
              <p:nvPr/>
            </p:nvSpPr>
            <p:spPr bwMode="auto">
              <a:xfrm>
                <a:off x="569" y="2097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569" y="172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>
                <a:off x="569" y="1346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69" y="973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>
                <a:off x="569" y="599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Oval 17"/>
              <p:cNvSpPr>
                <a:spLocks noChangeArrowheads="1"/>
              </p:cNvSpPr>
              <p:nvPr/>
            </p:nvSpPr>
            <p:spPr bwMode="auto">
              <a:xfrm>
                <a:off x="628" y="2087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18"/>
              <p:cNvSpPr>
                <a:spLocks noChangeArrowheads="1"/>
              </p:cNvSpPr>
              <p:nvPr/>
            </p:nvSpPr>
            <p:spPr bwMode="auto">
              <a:xfrm>
                <a:off x="1843" y="1992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Oval 19"/>
              <p:cNvSpPr>
                <a:spLocks noChangeArrowheads="1"/>
              </p:cNvSpPr>
              <p:nvPr/>
            </p:nvSpPr>
            <p:spPr bwMode="auto">
              <a:xfrm>
                <a:off x="3058" y="1975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Oval 20"/>
              <p:cNvSpPr>
                <a:spLocks noChangeArrowheads="1"/>
              </p:cNvSpPr>
              <p:nvPr/>
            </p:nvSpPr>
            <p:spPr bwMode="auto">
              <a:xfrm>
                <a:off x="4273" y="2010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Oval 21"/>
              <p:cNvSpPr>
                <a:spLocks noChangeArrowheads="1"/>
              </p:cNvSpPr>
              <p:nvPr/>
            </p:nvSpPr>
            <p:spPr bwMode="auto">
              <a:xfrm>
                <a:off x="5488" y="1898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2"/>
              <p:cNvSpPr>
                <a:spLocks/>
              </p:cNvSpPr>
              <p:nvPr/>
            </p:nvSpPr>
            <p:spPr bwMode="auto">
              <a:xfrm>
                <a:off x="660" y="1951"/>
                <a:ext cx="4859" cy="143"/>
              </a:xfrm>
              <a:custGeom>
                <a:avLst/>
                <a:gdLst>
                  <a:gd name="T0" fmla="*/ 0 w 1392"/>
                  <a:gd name="T1" fmla="*/ 41 h 41"/>
                  <a:gd name="T2" fmla="*/ 696 w 1392"/>
                  <a:gd name="T3" fmla="*/ 21 h 41"/>
                  <a:gd name="T4" fmla="*/ 1392 w 1392"/>
                  <a:gd name="T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2" h="41">
                    <a:moveTo>
                      <a:pt x="0" y="41"/>
                    </a:moveTo>
                    <a:lnTo>
                      <a:pt x="696" y="21"/>
                    </a:lnTo>
                    <a:lnTo>
                      <a:pt x="1392" y="0"/>
                    </a:lnTo>
                  </a:path>
                </a:pathLst>
              </a:custGeom>
              <a:noFill/>
              <a:ln w="26988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>
                <a:off x="660" y="159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24"/>
              <p:cNvSpPr>
                <a:spLocks noChangeShapeType="1"/>
              </p:cNvSpPr>
              <p:nvPr/>
            </p:nvSpPr>
            <p:spPr bwMode="auto">
              <a:xfrm>
                <a:off x="723" y="1591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25"/>
              <p:cNvSpPr>
                <a:spLocks noChangeShapeType="1"/>
              </p:cNvSpPr>
              <p:nvPr/>
            </p:nvSpPr>
            <p:spPr bwMode="auto">
              <a:xfrm>
                <a:off x="785" y="159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>
                <a:off x="848" y="159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27"/>
              <p:cNvSpPr>
                <a:spLocks noChangeShapeType="1"/>
              </p:cNvSpPr>
              <p:nvPr/>
            </p:nvSpPr>
            <p:spPr bwMode="auto">
              <a:xfrm>
                <a:off x="911" y="1598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>
                <a:off x="974" y="16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29"/>
              <p:cNvSpPr>
                <a:spLocks noChangeShapeType="1"/>
              </p:cNvSpPr>
              <p:nvPr/>
            </p:nvSpPr>
            <p:spPr bwMode="auto">
              <a:xfrm>
                <a:off x="1037" y="160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30"/>
              <p:cNvSpPr>
                <a:spLocks noChangeShapeType="1"/>
              </p:cNvSpPr>
              <p:nvPr/>
            </p:nvSpPr>
            <p:spPr bwMode="auto">
              <a:xfrm>
                <a:off x="1100" y="1605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31"/>
              <p:cNvSpPr>
                <a:spLocks noChangeShapeType="1"/>
              </p:cNvSpPr>
              <p:nvPr/>
            </p:nvSpPr>
            <p:spPr bwMode="auto">
              <a:xfrm>
                <a:off x="1162" y="16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32"/>
              <p:cNvSpPr>
                <a:spLocks noChangeShapeType="1"/>
              </p:cNvSpPr>
              <p:nvPr/>
            </p:nvSpPr>
            <p:spPr bwMode="auto">
              <a:xfrm>
                <a:off x="1225" y="160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33"/>
              <p:cNvSpPr>
                <a:spLocks noChangeShapeType="1"/>
              </p:cNvSpPr>
              <p:nvPr/>
            </p:nvSpPr>
            <p:spPr bwMode="auto">
              <a:xfrm>
                <a:off x="1288" y="161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34"/>
              <p:cNvSpPr>
                <a:spLocks noChangeShapeType="1"/>
              </p:cNvSpPr>
              <p:nvPr/>
            </p:nvSpPr>
            <p:spPr bwMode="auto">
              <a:xfrm>
                <a:off x="1351" y="16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35"/>
              <p:cNvSpPr>
                <a:spLocks noChangeShapeType="1"/>
              </p:cNvSpPr>
              <p:nvPr/>
            </p:nvSpPr>
            <p:spPr bwMode="auto">
              <a:xfrm>
                <a:off x="1414" y="161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>
                <a:off x="1477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37"/>
              <p:cNvSpPr>
                <a:spLocks noChangeShapeType="1"/>
              </p:cNvSpPr>
              <p:nvPr/>
            </p:nvSpPr>
            <p:spPr bwMode="auto">
              <a:xfrm>
                <a:off x="1539" y="1622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38"/>
              <p:cNvSpPr>
                <a:spLocks noChangeShapeType="1"/>
              </p:cNvSpPr>
              <p:nvPr/>
            </p:nvSpPr>
            <p:spPr bwMode="auto">
              <a:xfrm>
                <a:off x="1602" y="1622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39"/>
              <p:cNvSpPr>
                <a:spLocks noChangeShapeType="1"/>
              </p:cNvSpPr>
              <p:nvPr/>
            </p:nvSpPr>
            <p:spPr bwMode="auto">
              <a:xfrm>
                <a:off x="1665" y="1626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40"/>
              <p:cNvSpPr>
                <a:spLocks noChangeShapeType="1"/>
              </p:cNvSpPr>
              <p:nvPr/>
            </p:nvSpPr>
            <p:spPr bwMode="auto">
              <a:xfrm>
                <a:off x="1728" y="1629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41"/>
              <p:cNvSpPr>
                <a:spLocks noChangeShapeType="1"/>
              </p:cNvSpPr>
              <p:nvPr/>
            </p:nvSpPr>
            <p:spPr bwMode="auto">
              <a:xfrm>
                <a:off x="1791" y="1629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42"/>
              <p:cNvSpPr>
                <a:spLocks noChangeShapeType="1"/>
              </p:cNvSpPr>
              <p:nvPr/>
            </p:nvSpPr>
            <p:spPr bwMode="auto">
              <a:xfrm>
                <a:off x="1854" y="1633"/>
                <a:ext cx="2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43"/>
              <p:cNvSpPr>
                <a:spLocks noChangeShapeType="1"/>
              </p:cNvSpPr>
              <p:nvPr/>
            </p:nvSpPr>
            <p:spPr bwMode="auto">
              <a:xfrm>
                <a:off x="1875" y="1633"/>
                <a:ext cx="10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44"/>
              <p:cNvSpPr>
                <a:spLocks noChangeShapeType="1"/>
              </p:cNvSpPr>
              <p:nvPr/>
            </p:nvSpPr>
            <p:spPr bwMode="auto">
              <a:xfrm>
                <a:off x="1917" y="1633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45"/>
              <p:cNvSpPr>
                <a:spLocks noChangeShapeType="1"/>
              </p:cNvSpPr>
              <p:nvPr/>
            </p:nvSpPr>
            <p:spPr bwMode="auto">
              <a:xfrm>
                <a:off x="1979" y="1633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46"/>
              <p:cNvSpPr>
                <a:spLocks noChangeShapeType="1"/>
              </p:cNvSpPr>
              <p:nvPr/>
            </p:nvSpPr>
            <p:spPr bwMode="auto">
              <a:xfrm>
                <a:off x="2042" y="1629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47"/>
              <p:cNvSpPr>
                <a:spLocks noChangeShapeType="1"/>
              </p:cNvSpPr>
              <p:nvPr/>
            </p:nvSpPr>
            <p:spPr bwMode="auto">
              <a:xfrm>
                <a:off x="2105" y="1629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48"/>
              <p:cNvSpPr>
                <a:spLocks noChangeShapeType="1"/>
              </p:cNvSpPr>
              <p:nvPr/>
            </p:nvSpPr>
            <p:spPr bwMode="auto">
              <a:xfrm>
                <a:off x="2168" y="1629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49"/>
              <p:cNvSpPr>
                <a:spLocks noChangeShapeType="1"/>
              </p:cNvSpPr>
              <p:nvPr/>
            </p:nvSpPr>
            <p:spPr bwMode="auto">
              <a:xfrm flipV="1">
                <a:off x="2231" y="1626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50"/>
              <p:cNvSpPr>
                <a:spLocks noChangeShapeType="1"/>
              </p:cNvSpPr>
              <p:nvPr/>
            </p:nvSpPr>
            <p:spPr bwMode="auto">
              <a:xfrm>
                <a:off x="2294" y="1626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51"/>
              <p:cNvSpPr>
                <a:spLocks noChangeShapeType="1"/>
              </p:cNvSpPr>
              <p:nvPr/>
            </p:nvSpPr>
            <p:spPr bwMode="auto">
              <a:xfrm>
                <a:off x="2356" y="1626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52"/>
              <p:cNvSpPr>
                <a:spLocks noChangeShapeType="1"/>
              </p:cNvSpPr>
              <p:nvPr/>
            </p:nvSpPr>
            <p:spPr bwMode="auto">
              <a:xfrm>
                <a:off x="2419" y="1626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53"/>
              <p:cNvSpPr>
                <a:spLocks noChangeShapeType="1"/>
              </p:cNvSpPr>
              <p:nvPr/>
            </p:nvSpPr>
            <p:spPr bwMode="auto">
              <a:xfrm>
                <a:off x="2482" y="1622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54"/>
              <p:cNvSpPr>
                <a:spLocks noChangeShapeType="1"/>
              </p:cNvSpPr>
              <p:nvPr/>
            </p:nvSpPr>
            <p:spPr bwMode="auto">
              <a:xfrm>
                <a:off x="2545" y="1622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55"/>
              <p:cNvSpPr>
                <a:spLocks noChangeShapeType="1"/>
              </p:cNvSpPr>
              <p:nvPr/>
            </p:nvSpPr>
            <p:spPr bwMode="auto">
              <a:xfrm>
                <a:off x="2608" y="1622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56"/>
              <p:cNvSpPr>
                <a:spLocks noChangeShapeType="1"/>
              </p:cNvSpPr>
              <p:nvPr/>
            </p:nvSpPr>
            <p:spPr bwMode="auto">
              <a:xfrm flipV="1">
                <a:off x="2671" y="1619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57"/>
              <p:cNvSpPr>
                <a:spLocks noChangeShapeType="1"/>
              </p:cNvSpPr>
              <p:nvPr/>
            </p:nvSpPr>
            <p:spPr bwMode="auto">
              <a:xfrm>
                <a:off x="2733" y="1619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58"/>
              <p:cNvSpPr>
                <a:spLocks noChangeShapeType="1"/>
              </p:cNvSpPr>
              <p:nvPr/>
            </p:nvSpPr>
            <p:spPr bwMode="auto">
              <a:xfrm>
                <a:off x="2796" y="1619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59"/>
              <p:cNvSpPr>
                <a:spLocks noChangeShapeType="1"/>
              </p:cNvSpPr>
              <p:nvPr/>
            </p:nvSpPr>
            <p:spPr bwMode="auto">
              <a:xfrm flipV="1">
                <a:off x="2859" y="1615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60"/>
              <p:cNvSpPr>
                <a:spLocks noChangeShapeType="1"/>
              </p:cNvSpPr>
              <p:nvPr/>
            </p:nvSpPr>
            <p:spPr bwMode="auto">
              <a:xfrm>
                <a:off x="2922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61"/>
              <p:cNvSpPr>
                <a:spLocks noChangeShapeType="1"/>
              </p:cNvSpPr>
              <p:nvPr/>
            </p:nvSpPr>
            <p:spPr bwMode="auto">
              <a:xfrm>
                <a:off x="2985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62"/>
              <p:cNvSpPr>
                <a:spLocks noChangeShapeType="1"/>
              </p:cNvSpPr>
              <p:nvPr/>
            </p:nvSpPr>
            <p:spPr bwMode="auto">
              <a:xfrm>
                <a:off x="3048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63"/>
              <p:cNvSpPr>
                <a:spLocks noChangeShapeType="1"/>
              </p:cNvSpPr>
              <p:nvPr/>
            </p:nvSpPr>
            <p:spPr bwMode="auto">
              <a:xfrm>
                <a:off x="3110" y="1615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64"/>
              <p:cNvSpPr>
                <a:spLocks noChangeShapeType="1"/>
              </p:cNvSpPr>
              <p:nvPr/>
            </p:nvSpPr>
            <p:spPr bwMode="auto">
              <a:xfrm>
                <a:off x="3173" y="1615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65"/>
              <p:cNvSpPr>
                <a:spLocks noChangeShapeType="1"/>
              </p:cNvSpPr>
              <p:nvPr/>
            </p:nvSpPr>
            <p:spPr bwMode="auto">
              <a:xfrm>
                <a:off x="3236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66"/>
              <p:cNvSpPr>
                <a:spLocks noChangeShapeType="1"/>
              </p:cNvSpPr>
              <p:nvPr/>
            </p:nvSpPr>
            <p:spPr bwMode="auto">
              <a:xfrm>
                <a:off x="3299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67"/>
              <p:cNvSpPr>
                <a:spLocks noChangeShapeType="1"/>
              </p:cNvSpPr>
              <p:nvPr/>
            </p:nvSpPr>
            <p:spPr bwMode="auto">
              <a:xfrm>
                <a:off x="3362" y="1615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68"/>
              <p:cNvSpPr>
                <a:spLocks noChangeShapeType="1"/>
              </p:cNvSpPr>
              <p:nvPr/>
            </p:nvSpPr>
            <p:spPr bwMode="auto">
              <a:xfrm>
                <a:off x="3421" y="16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69"/>
              <p:cNvSpPr>
                <a:spLocks noChangeShapeType="1"/>
              </p:cNvSpPr>
              <p:nvPr/>
            </p:nvSpPr>
            <p:spPr bwMode="auto">
              <a:xfrm>
                <a:off x="3484" y="16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70"/>
              <p:cNvSpPr>
                <a:spLocks noChangeShapeType="1"/>
              </p:cNvSpPr>
              <p:nvPr/>
            </p:nvSpPr>
            <p:spPr bwMode="auto">
              <a:xfrm>
                <a:off x="3547" y="16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71"/>
              <p:cNvSpPr>
                <a:spLocks noChangeShapeType="1"/>
              </p:cNvSpPr>
              <p:nvPr/>
            </p:nvSpPr>
            <p:spPr bwMode="auto">
              <a:xfrm>
                <a:off x="3610" y="16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72"/>
              <p:cNvSpPr>
                <a:spLocks noChangeShapeType="1"/>
              </p:cNvSpPr>
              <p:nvPr/>
            </p:nvSpPr>
            <p:spPr bwMode="auto">
              <a:xfrm>
                <a:off x="3672" y="161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73"/>
              <p:cNvSpPr>
                <a:spLocks noChangeShapeType="1"/>
              </p:cNvSpPr>
              <p:nvPr/>
            </p:nvSpPr>
            <p:spPr bwMode="auto">
              <a:xfrm>
                <a:off x="3735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Line 74"/>
              <p:cNvSpPr>
                <a:spLocks noChangeShapeType="1"/>
              </p:cNvSpPr>
              <p:nvPr/>
            </p:nvSpPr>
            <p:spPr bwMode="auto">
              <a:xfrm>
                <a:off x="3798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Line 75"/>
              <p:cNvSpPr>
                <a:spLocks noChangeShapeType="1"/>
              </p:cNvSpPr>
              <p:nvPr/>
            </p:nvSpPr>
            <p:spPr bwMode="auto">
              <a:xfrm>
                <a:off x="3861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Line 76"/>
              <p:cNvSpPr>
                <a:spLocks noChangeShapeType="1"/>
              </p:cNvSpPr>
              <p:nvPr/>
            </p:nvSpPr>
            <p:spPr bwMode="auto">
              <a:xfrm>
                <a:off x="3924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77"/>
              <p:cNvSpPr>
                <a:spLocks noChangeShapeType="1"/>
              </p:cNvSpPr>
              <p:nvPr/>
            </p:nvSpPr>
            <p:spPr bwMode="auto">
              <a:xfrm>
                <a:off x="3987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Line 78"/>
              <p:cNvSpPr>
                <a:spLocks noChangeShapeType="1"/>
              </p:cNvSpPr>
              <p:nvPr/>
            </p:nvSpPr>
            <p:spPr bwMode="auto">
              <a:xfrm>
                <a:off x="4049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79"/>
              <p:cNvSpPr>
                <a:spLocks noChangeShapeType="1"/>
              </p:cNvSpPr>
              <p:nvPr/>
            </p:nvSpPr>
            <p:spPr bwMode="auto">
              <a:xfrm>
                <a:off x="4112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Line 80"/>
              <p:cNvSpPr>
                <a:spLocks noChangeShapeType="1"/>
              </p:cNvSpPr>
              <p:nvPr/>
            </p:nvSpPr>
            <p:spPr bwMode="auto">
              <a:xfrm>
                <a:off x="4175" y="16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81"/>
              <p:cNvSpPr>
                <a:spLocks noChangeShapeType="1"/>
              </p:cNvSpPr>
              <p:nvPr/>
            </p:nvSpPr>
            <p:spPr bwMode="auto">
              <a:xfrm>
                <a:off x="4238" y="161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Line 82"/>
              <p:cNvSpPr>
                <a:spLocks noChangeShapeType="1"/>
              </p:cNvSpPr>
              <p:nvPr/>
            </p:nvSpPr>
            <p:spPr bwMode="auto">
              <a:xfrm>
                <a:off x="4301" y="1622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83"/>
              <p:cNvSpPr>
                <a:spLocks noChangeShapeType="1"/>
              </p:cNvSpPr>
              <p:nvPr/>
            </p:nvSpPr>
            <p:spPr bwMode="auto">
              <a:xfrm flipV="1">
                <a:off x="4304" y="1619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Line 84"/>
              <p:cNvSpPr>
                <a:spLocks noChangeShapeType="1"/>
              </p:cNvSpPr>
              <p:nvPr/>
            </p:nvSpPr>
            <p:spPr bwMode="auto">
              <a:xfrm flipV="1">
                <a:off x="4364" y="161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85"/>
              <p:cNvSpPr>
                <a:spLocks noChangeShapeType="1"/>
              </p:cNvSpPr>
              <p:nvPr/>
            </p:nvSpPr>
            <p:spPr bwMode="auto">
              <a:xfrm flipV="1">
                <a:off x="4426" y="1605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86"/>
              <p:cNvSpPr>
                <a:spLocks noChangeShapeType="1"/>
              </p:cNvSpPr>
              <p:nvPr/>
            </p:nvSpPr>
            <p:spPr bwMode="auto">
              <a:xfrm flipV="1">
                <a:off x="4489" y="1598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87"/>
              <p:cNvSpPr>
                <a:spLocks noChangeShapeType="1"/>
              </p:cNvSpPr>
              <p:nvPr/>
            </p:nvSpPr>
            <p:spPr bwMode="auto">
              <a:xfrm flipV="1">
                <a:off x="4552" y="1591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88"/>
              <p:cNvSpPr>
                <a:spLocks noChangeShapeType="1"/>
              </p:cNvSpPr>
              <p:nvPr/>
            </p:nvSpPr>
            <p:spPr bwMode="auto">
              <a:xfrm flipV="1">
                <a:off x="4615" y="1584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Line 89"/>
              <p:cNvSpPr>
                <a:spLocks noChangeShapeType="1"/>
              </p:cNvSpPr>
              <p:nvPr/>
            </p:nvSpPr>
            <p:spPr bwMode="auto">
              <a:xfrm flipV="1">
                <a:off x="4678" y="1577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Line 90"/>
              <p:cNvSpPr>
                <a:spLocks noChangeShapeType="1"/>
              </p:cNvSpPr>
              <p:nvPr/>
            </p:nvSpPr>
            <p:spPr bwMode="auto">
              <a:xfrm flipV="1">
                <a:off x="4737" y="1570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Line 91"/>
              <p:cNvSpPr>
                <a:spLocks noChangeShapeType="1"/>
              </p:cNvSpPr>
              <p:nvPr/>
            </p:nvSpPr>
            <p:spPr bwMode="auto">
              <a:xfrm flipV="1">
                <a:off x="4800" y="1563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Line 92"/>
              <p:cNvSpPr>
                <a:spLocks noChangeShapeType="1"/>
              </p:cNvSpPr>
              <p:nvPr/>
            </p:nvSpPr>
            <p:spPr bwMode="auto">
              <a:xfrm flipV="1">
                <a:off x="4863" y="1556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Line 93"/>
              <p:cNvSpPr>
                <a:spLocks noChangeShapeType="1"/>
              </p:cNvSpPr>
              <p:nvPr/>
            </p:nvSpPr>
            <p:spPr bwMode="auto">
              <a:xfrm flipV="1">
                <a:off x="4926" y="154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Line 94"/>
              <p:cNvSpPr>
                <a:spLocks noChangeShapeType="1"/>
              </p:cNvSpPr>
              <p:nvPr/>
            </p:nvSpPr>
            <p:spPr bwMode="auto">
              <a:xfrm flipV="1">
                <a:off x="4989" y="1542"/>
                <a:ext cx="34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Line 95"/>
              <p:cNvSpPr>
                <a:spLocks noChangeShapeType="1"/>
              </p:cNvSpPr>
              <p:nvPr/>
            </p:nvSpPr>
            <p:spPr bwMode="auto">
              <a:xfrm flipV="1">
                <a:off x="5051" y="1535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96"/>
              <p:cNvSpPr>
                <a:spLocks noChangeShapeType="1"/>
              </p:cNvSpPr>
              <p:nvPr/>
            </p:nvSpPr>
            <p:spPr bwMode="auto">
              <a:xfrm flipV="1">
                <a:off x="5114" y="1528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Line 97"/>
              <p:cNvSpPr>
                <a:spLocks noChangeShapeType="1"/>
              </p:cNvSpPr>
              <p:nvPr/>
            </p:nvSpPr>
            <p:spPr bwMode="auto">
              <a:xfrm flipV="1">
                <a:off x="5177" y="1521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98"/>
              <p:cNvSpPr>
                <a:spLocks noChangeShapeType="1"/>
              </p:cNvSpPr>
              <p:nvPr/>
            </p:nvSpPr>
            <p:spPr bwMode="auto">
              <a:xfrm flipV="1">
                <a:off x="5240" y="151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Line 99"/>
              <p:cNvSpPr>
                <a:spLocks noChangeShapeType="1"/>
              </p:cNvSpPr>
              <p:nvPr/>
            </p:nvSpPr>
            <p:spPr bwMode="auto">
              <a:xfrm flipV="1">
                <a:off x="5299" y="1507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00"/>
              <p:cNvSpPr>
                <a:spLocks noChangeShapeType="1"/>
              </p:cNvSpPr>
              <p:nvPr/>
            </p:nvSpPr>
            <p:spPr bwMode="auto">
              <a:xfrm flipV="1">
                <a:off x="5362" y="150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Line 101"/>
              <p:cNvSpPr>
                <a:spLocks noChangeShapeType="1"/>
              </p:cNvSpPr>
              <p:nvPr/>
            </p:nvSpPr>
            <p:spPr bwMode="auto">
              <a:xfrm flipV="1">
                <a:off x="5425" y="1493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02"/>
              <p:cNvSpPr>
                <a:spLocks noChangeShapeType="1"/>
              </p:cNvSpPr>
              <p:nvPr/>
            </p:nvSpPr>
            <p:spPr bwMode="auto">
              <a:xfrm flipV="1">
                <a:off x="5488" y="1486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V="1">
                <a:off x="660" y="2638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04"/>
              <p:cNvSpPr>
                <a:spLocks noChangeShapeType="1"/>
              </p:cNvSpPr>
              <p:nvPr/>
            </p:nvSpPr>
            <p:spPr bwMode="auto">
              <a:xfrm flipV="1">
                <a:off x="723" y="2628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Line 105"/>
              <p:cNvSpPr>
                <a:spLocks noChangeShapeType="1"/>
              </p:cNvSpPr>
              <p:nvPr/>
            </p:nvSpPr>
            <p:spPr bwMode="auto">
              <a:xfrm flipV="1">
                <a:off x="782" y="261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106"/>
              <p:cNvSpPr>
                <a:spLocks noChangeShapeType="1"/>
              </p:cNvSpPr>
              <p:nvPr/>
            </p:nvSpPr>
            <p:spPr bwMode="auto">
              <a:xfrm flipV="1">
                <a:off x="845" y="2603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Line 107"/>
              <p:cNvSpPr>
                <a:spLocks noChangeShapeType="1"/>
              </p:cNvSpPr>
              <p:nvPr/>
            </p:nvSpPr>
            <p:spPr bwMode="auto">
              <a:xfrm flipV="1">
                <a:off x="908" y="2589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Line 108"/>
              <p:cNvSpPr>
                <a:spLocks noChangeShapeType="1"/>
              </p:cNvSpPr>
              <p:nvPr/>
            </p:nvSpPr>
            <p:spPr bwMode="auto">
              <a:xfrm flipV="1">
                <a:off x="967" y="257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Line 109"/>
              <p:cNvSpPr>
                <a:spLocks noChangeShapeType="1"/>
              </p:cNvSpPr>
              <p:nvPr/>
            </p:nvSpPr>
            <p:spPr bwMode="auto">
              <a:xfrm flipV="1">
                <a:off x="1030" y="2569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Line 110"/>
              <p:cNvSpPr>
                <a:spLocks noChangeShapeType="1"/>
              </p:cNvSpPr>
              <p:nvPr/>
            </p:nvSpPr>
            <p:spPr bwMode="auto">
              <a:xfrm flipV="1">
                <a:off x="1093" y="255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Line 111"/>
              <p:cNvSpPr>
                <a:spLocks noChangeShapeType="1"/>
              </p:cNvSpPr>
              <p:nvPr/>
            </p:nvSpPr>
            <p:spPr bwMode="auto">
              <a:xfrm flipV="1">
                <a:off x="1152" y="254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Line 112"/>
              <p:cNvSpPr>
                <a:spLocks noChangeShapeType="1"/>
              </p:cNvSpPr>
              <p:nvPr/>
            </p:nvSpPr>
            <p:spPr bwMode="auto">
              <a:xfrm flipV="1">
                <a:off x="1215" y="2534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Line 113"/>
              <p:cNvSpPr>
                <a:spLocks noChangeShapeType="1"/>
              </p:cNvSpPr>
              <p:nvPr/>
            </p:nvSpPr>
            <p:spPr bwMode="auto">
              <a:xfrm flipV="1">
                <a:off x="1278" y="252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Line 114"/>
              <p:cNvSpPr>
                <a:spLocks noChangeShapeType="1"/>
              </p:cNvSpPr>
              <p:nvPr/>
            </p:nvSpPr>
            <p:spPr bwMode="auto">
              <a:xfrm flipV="1">
                <a:off x="1337" y="250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Line 115"/>
              <p:cNvSpPr>
                <a:spLocks noChangeShapeType="1"/>
              </p:cNvSpPr>
              <p:nvPr/>
            </p:nvSpPr>
            <p:spPr bwMode="auto">
              <a:xfrm flipV="1">
                <a:off x="1400" y="249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116"/>
              <p:cNvSpPr>
                <a:spLocks noChangeShapeType="1"/>
              </p:cNvSpPr>
              <p:nvPr/>
            </p:nvSpPr>
            <p:spPr bwMode="auto">
              <a:xfrm flipV="1">
                <a:off x="1463" y="248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Line 117"/>
              <p:cNvSpPr>
                <a:spLocks noChangeShapeType="1"/>
              </p:cNvSpPr>
              <p:nvPr/>
            </p:nvSpPr>
            <p:spPr bwMode="auto">
              <a:xfrm flipV="1">
                <a:off x="1522" y="247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118"/>
              <p:cNvSpPr>
                <a:spLocks noChangeShapeType="1"/>
              </p:cNvSpPr>
              <p:nvPr/>
            </p:nvSpPr>
            <p:spPr bwMode="auto">
              <a:xfrm flipV="1">
                <a:off x="1585" y="246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Line 119"/>
              <p:cNvSpPr>
                <a:spLocks noChangeShapeType="1"/>
              </p:cNvSpPr>
              <p:nvPr/>
            </p:nvSpPr>
            <p:spPr bwMode="auto">
              <a:xfrm flipV="1">
                <a:off x="1648" y="245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20"/>
              <p:cNvSpPr>
                <a:spLocks noChangeShapeType="1"/>
              </p:cNvSpPr>
              <p:nvPr/>
            </p:nvSpPr>
            <p:spPr bwMode="auto">
              <a:xfrm flipV="1">
                <a:off x="1707" y="2439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Line 121"/>
              <p:cNvSpPr>
                <a:spLocks noChangeShapeType="1"/>
              </p:cNvSpPr>
              <p:nvPr/>
            </p:nvSpPr>
            <p:spPr bwMode="auto">
              <a:xfrm flipV="1">
                <a:off x="1770" y="242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22"/>
              <p:cNvSpPr>
                <a:spLocks noChangeShapeType="1"/>
              </p:cNvSpPr>
              <p:nvPr/>
            </p:nvSpPr>
            <p:spPr bwMode="auto">
              <a:xfrm flipV="1">
                <a:off x="1833" y="241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Line 123"/>
              <p:cNvSpPr>
                <a:spLocks noChangeShapeType="1"/>
              </p:cNvSpPr>
              <p:nvPr/>
            </p:nvSpPr>
            <p:spPr bwMode="auto">
              <a:xfrm>
                <a:off x="1892" y="241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4"/>
              <p:cNvSpPr>
                <a:spLocks noChangeShapeType="1"/>
              </p:cNvSpPr>
              <p:nvPr/>
            </p:nvSpPr>
            <p:spPr bwMode="auto">
              <a:xfrm>
                <a:off x="1955" y="241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Line 125"/>
              <p:cNvSpPr>
                <a:spLocks noChangeShapeType="1"/>
              </p:cNvSpPr>
              <p:nvPr/>
            </p:nvSpPr>
            <p:spPr bwMode="auto">
              <a:xfrm>
                <a:off x="2018" y="241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126"/>
              <p:cNvSpPr>
                <a:spLocks noChangeShapeType="1"/>
              </p:cNvSpPr>
              <p:nvPr/>
            </p:nvSpPr>
            <p:spPr bwMode="auto">
              <a:xfrm>
                <a:off x="2081" y="2411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Line 127"/>
              <p:cNvSpPr>
                <a:spLocks noChangeShapeType="1"/>
              </p:cNvSpPr>
              <p:nvPr/>
            </p:nvSpPr>
            <p:spPr bwMode="auto">
              <a:xfrm>
                <a:off x="2143" y="24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Line 128"/>
              <p:cNvSpPr>
                <a:spLocks noChangeShapeType="1"/>
              </p:cNvSpPr>
              <p:nvPr/>
            </p:nvSpPr>
            <p:spPr bwMode="auto">
              <a:xfrm>
                <a:off x="2206" y="24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Line 129"/>
              <p:cNvSpPr>
                <a:spLocks noChangeShapeType="1"/>
              </p:cNvSpPr>
              <p:nvPr/>
            </p:nvSpPr>
            <p:spPr bwMode="auto">
              <a:xfrm>
                <a:off x="2269" y="24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Line 130"/>
              <p:cNvSpPr>
                <a:spLocks noChangeShapeType="1"/>
              </p:cNvSpPr>
              <p:nvPr/>
            </p:nvSpPr>
            <p:spPr bwMode="auto">
              <a:xfrm>
                <a:off x="2332" y="24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Line 131"/>
              <p:cNvSpPr>
                <a:spLocks noChangeShapeType="1"/>
              </p:cNvSpPr>
              <p:nvPr/>
            </p:nvSpPr>
            <p:spPr bwMode="auto">
              <a:xfrm flipV="1">
                <a:off x="2395" y="2404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Line 132"/>
              <p:cNvSpPr>
                <a:spLocks noChangeShapeType="1"/>
              </p:cNvSpPr>
              <p:nvPr/>
            </p:nvSpPr>
            <p:spPr bwMode="auto">
              <a:xfrm>
                <a:off x="2458" y="240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Line 133"/>
              <p:cNvSpPr>
                <a:spLocks noChangeShapeType="1"/>
              </p:cNvSpPr>
              <p:nvPr/>
            </p:nvSpPr>
            <p:spPr bwMode="auto">
              <a:xfrm>
                <a:off x="2520" y="240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Line 134"/>
              <p:cNvSpPr>
                <a:spLocks noChangeShapeType="1"/>
              </p:cNvSpPr>
              <p:nvPr/>
            </p:nvSpPr>
            <p:spPr bwMode="auto">
              <a:xfrm>
                <a:off x="2583" y="240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135"/>
              <p:cNvSpPr>
                <a:spLocks noChangeShapeType="1"/>
              </p:cNvSpPr>
              <p:nvPr/>
            </p:nvSpPr>
            <p:spPr bwMode="auto">
              <a:xfrm flipV="1">
                <a:off x="2646" y="2401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Line 136"/>
              <p:cNvSpPr>
                <a:spLocks noChangeShapeType="1"/>
              </p:cNvSpPr>
              <p:nvPr/>
            </p:nvSpPr>
            <p:spPr bwMode="auto">
              <a:xfrm>
                <a:off x="2709" y="24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137"/>
              <p:cNvSpPr>
                <a:spLocks noChangeShapeType="1"/>
              </p:cNvSpPr>
              <p:nvPr/>
            </p:nvSpPr>
            <p:spPr bwMode="auto">
              <a:xfrm>
                <a:off x="2772" y="24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Line 138"/>
              <p:cNvSpPr>
                <a:spLocks noChangeShapeType="1"/>
              </p:cNvSpPr>
              <p:nvPr/>
            </p:nvSpPr>
            <p:spPr bwMode="auto">
              <a:xfrm>
                <a:off x="2835" y="24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39"/>
              <p:cNvSpPr>
                <a:spLocks noChangeShapeType="1"/>
              </p:cNvSpPr>
              <p:nvPr/>
            </p:nvSpPr>
            <p:spPr bwMode="auto">
              <a:xfrm>
                <a:off x="2897" y="24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Line 140"/>
              <p:cNvSpPr>
                <a:spLocks noChangeShapeType="1"/>
              </p:cNvSpPr>
              <p:nvPr/>
            </p:nvSpPr>
            <p:spPr bwMode="auto">
              <a:xfrm>
                <a:off x="2960" y="239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41"/>
              <p:cNvSpPr>
                <a:spLocks noChangeShapeType="1"/>
              </p:cNvSpPr>
              <p:nvPr/>
            </p:nvSpPr>
            <p:spPr bwMode="auto">
              <a:xfrm>
                <a:off x="3023" y="239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Line 142"/>
              <p:cNvSpPr>
                <a:spLocks noChangeShapeType="1"/>
              </p:cNvSpPr>
              <p:nvPr/>
            </p:nvSpPr>
            <p:spPr bwMode="auto">
              <a:xfrm>
                <a:off x="3086" y="2397"/>
                <a:ext cx="3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43"/>
              <p:cNvSpPr>
                <a:spLocks noChangeShapeType="1"/>
              </p:cNvSpPr>
              <p:nvPr/>
            </p:nvSpPr>
            <p:spPr bwMode="auto">
              <a:xfrm>
                <a:off x="3089" y="2397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Line 144"/>
              <p:cNvSpPr>
                <a:spLocks noChangeShapeType="1"/>
              </p:cNvSpPr>
              <p:nvPr/>
            </p:nvSpPr>
            <p:spPr bwMode="auto">
              <a:xfrm>
                <a:off x="3149" y="240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145"/>
              <p:cNvSpPr>
                <a:spLocks noChangeShapeType="1"/>
              </p:cNvSpPr>
              <p:nvPr/>
            </p:nvSpPr>
            <p:spPr bwMode="auto">
              <a:xfrm>
                <a:off x="3212" y="240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Line 146"/>
              <p:cNvSpPr>
                <a:spLocks noChangeShapeType="1"/>
              </p:cNvSpPr>
              <p:nvPr/>
            </p:nvSpPr>
            <p:spPr bwMode="auto">
              <a:xfrm>
                <a:off x="3274" y="240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Line 147"/>
              <p:cNvSpPr>
                <a:spLocks noChangeShapeType="1"/>
              </p:cNvSpPr>
              <p:nvPr/>
            </p:nvSpPr>
            <p:spPr bwMode="auto">
              <a:xfrm>
                <a:off x="3337" y="2408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Line 148"/>
              <p:cNvSpPr>
                <a:spLocks noChangeShapeType="1"/>
              </p:cNvSpPr>
              <p:nvPr/>
            </p:nvSpPr>
            <p:spPr bwMode="auto">
              <a:xfrm>
                <a:off x="3400" y="2411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Line 149"/>
              <p:cNvSpPr>
                <a:spLocks noChangeShapeType="1"/>
              </p:cNvSpPr>
              <p:nvPr/>
            </p:nvSpPr>
            <p:spPr bwMode="auto">
              <a:xfrm>
                <a:off x="3463" y="2415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Line 150"/>
              <p:cNvSpPr>
                <a:spLocks noChangeShapeType="1"/>
              </p:cNvSpPr>
              <p:nvPr/>
            </p:nvSpPr>
            <p:spPr bwMode="auto">
              <a:xfrm>
                <a:off x="3526" y="241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Line 151"/>
              <p:cNvSpPr>
                <a:spLocks noChangeShapeType="1"/>
              </p:cNvSpPr>
              <p:nvPr/>
            </p:nvSpPr>
            <p:spPr bwMode="auto">
              <a:xfrm>
                <a:off x="3589" y="242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Line 152"/>
              <p:cNvSpPr>
                <a:spLocks noChangeShapeType="1"/>
              </p:cNvSpPr>
              <p:nvPr/>
            </p:nvSpPr>
            <p:spPr bwMode="auto">
              <a:xfrm>
                <a:off x="3651" y="242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Line 153"/>
              <p:cNvSpPr>
                <a:spLocks noChangeShapeType="1"/>
              </p:cNvSpPr>
              <p:nvPr/>
            </p:nvSpPr>
            <p:spPr bwMode="auto">
              <a:xfrm>
                <a:off x="3714" y="2429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Line 154"/>
              <p:cNvSpPr>
                <a:spLocks noChangeShapeType="1"/>
              </p:cNvSpPr>
              <p:nvPr/>
            </p:nvSpPr>
            <p:spPr bwMode="auto">
              <a:xfrm>
                <a:off x="3777" y="243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Line 155"/>
              <p:cNvSpPr>
                <a:spLocks noChangeShapeType="1"/>
              </p:cNvSpPr>
              <p:nvPr/>
            </p:nvSpPr>
            <p:spPr bwMode="auto">
              <a:xfrm>
                <a:off x="3840" y="2436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Line 156"/>
              <p:cNvSpPr>
                <a:spLocks noChangeShapeType="1"/>
              </p:cNvSpPr>
              <p:nvPr/>
            </p:nvSpPr>
            <p:spPr bwMode="auto">
              <a:xfrm>
                <a:off x="3903" y="2439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Line 157"/>
              <p:cNvSpPr>
                <a:spLocks noChangeShapeType="1"/>
              </p:cNvSpPr>
              <p:nvPr/>
            </p:nvSpPr>
            <p:spPr bwMode="auto">
              <a:xfrm>
                <a:off x="3966" y="2443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Line 158"/>
              <p:cNvSpPr>
                <a:spLocks noChangeShapeType="1"/>
              </p:cNvSpPr>
              <p:nvPr/>
            </p:nvSpPr>
            <p:spPr bwMode="auto">
              <a:xfrm>
                <a:off x="4029" y="2443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Line 159"/>
              <p:cNvSpPr>
                <a:spLocks noChangeShapeType="1"/>
              </p:cNvSpPr>
              <p:nvPr/>
            </p:nvSpPr>
            <p:spPr bwMode="auto">
              <a:xfrm>
                <a:off x="4091" y="2446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Line 160"/>
              <p:cNvSpPr>
                <a:spLocks noChangeShapeType="1"/>
              </p:cNvSpPr>
              <p:nvPr/>
            </p:nvSpPr>
            <p:spPr bwMode="auto">
              <a:xfrm>
                <a:off x="4154" y="2450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Line 161"/>
              <p:cNvSpPr>
                <a:spLocks noChangeShapeType="1"/>
              </p:cNvSpPr>
              <p:nvPr/>
            </p:nvSpPr>
            <p:spPr bwMode="auto">
              <a:xfrm>
                <a:off x="4217" y="2453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Line 162"/>
              <p:cNvSpPr>
                <a:spLocks noChangeShapeType="1"/>
              </p:cNvSpPr>
              <p:nvPr/>
            </p:nvSpPr>
            <p:spPr bwMode="auto">
              <a:xfrm>
                <a:off x="4280" y="2457"/>
                <a:ext cx="2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Line 163"/>
              <p:cNvSpPr>
                <a:spLocks noChangeShapeType="1"/>
              </p:cNvSpPr>
              <p:nvPr/>
            </p:nvSpPr>
            <p:spPr bwMode="auto">
              <a:xfrm>
                <a:off x="4304" y="2457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Line 164"/>
              <p:cNvSpPr>
                <a:spLocks noChangeShapeType="1"/>
              </p:cNvSpPr>
              <p:nvPr/>
            </p:nvSpPr>
            <p:spPr bwMode="auto">
              <a:xfrm flipV="1">
                <a:off x="4343" y="2453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Line 165"/>
              <p:cNvSpPr>
                <a:spLocks noChangeShapeType="1"/>
              </p:cNvSpPr>
              <p:nvPr/>
            </p:nvSpPr>
            <p:spPr bwMode="auto">
              <a:xfrm>
                <a:off x="4406" y="2450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Line 166"/>
              <p:cNvSpPr>
                <a:spLocks noChangeShapeType="1"/>
              </p:cNvSpPr>
              <p:nvPr/>
            </p:nvSpPr>
            <p:spPr bwMode="auto">
              <a:xfrm flipV="1">
                <a:off x="4468" y="2443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Line 167"/>
              <p:cNvSpPr>
                <a:spLocks noChangeShapeType="1"/>
              </p:cNvSpPr>
              <p:nvPr/>
            </p:nvSpPr>
            <p:spPr bwMode="auto">
              <a:xfrm flipV="1">
                <a:off x="4531" y="2439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Line 168"/>
              <p:cNvSpPr>
                <a:spLocks noChangeShapeType="1"/>
              </p:cNvSpPr>
              <p:nvPr/>
            </p:nvSpPr>
            <p:spPr bwMode="auto">
              <a:xfrm flipV="1">
                <a:off x="4591" y="2436"/>
                <a:ext cx="34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Line 169"/>
              <p:cNvSpPr>
                <a:spLocks noChangeShapeType="1"/>
              </p:cNvSpPr>
              <p:nvPr/>
            </p:nvSpPr>
            <p:spPr bwMode="auto">
              <a:xfrm>
                <a:off x="4653" y="243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Line 170"/>
              <p:cNvSpPr>
                <a:spLocks noChangeShapeType="1"/>
              </p:cNvSpPr>
              <p:nvPr/>
            </p:nvSpPr>
            <p:spPr bwMode="auto">
              <a:xfrm>
                <a:off x="4716" y="242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Line 171"/>
              <p:cNvSpPr>
                <a:spLocks noChangeShapeType="1"/>
              </p:cNvSpPr>
              <p:nvPr/>
            </p:nvSpPr>
            <p:spPr bwMode="auto">
              <a:xfrm flipV="1">
                <a:off x="4779" y="242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Line 172"/>
              <p:cNvSpPr>
                <a:spLocks noChangeShapeType="1"/>
              </p:cNvSpPr>
              <p:nvPr/>
            </p:nvSpPr>
            <p:spPr bwMode="auto">
              <a:xfrm flipV="1">
                <a:off x="4842" y="241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Line 173"/>
              <p:cNvSpPr>
                <a:spLocks noChangeShapeType="1"/>
              </p:cNvSpPr>
              <p:nvPr/>
            </p:nvSpPr>
            <p:spPr bwMode="auto">
              <a:xfrm>
                <a:off x="4905" y="241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Line 174"/>
              <p:cNvSpPr>
                <a:spLocks noChangeShapeType="1"/>
              </p:cNvSpPr>
              <p:nvPr/>
            </p:nvSpPr>
            <p:spPr bwMode="auto">
              <a:xfrm>
                <a:off x="4968" y="2411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Line 175"/>
              <p:cNvSpPr>
                <a:spLocks noChangeShapeType="1"/>
              </p:cNvSpPr>
              <p:nvPr/>
            </p:nvSpPr>
            <p:spPr bwMode="auto">
              <a:xfrm flipV="1">
                <a:off x="5030" y="2404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Line 176"/>
              <p:cNvSpPr>
                <a:spLocks noChangeShapeType="1"/>
              </p:cNvSpPr>
              <p:nvPr/>
            </p:nvSpPr>
            <p:spPr bwMode="auto">
              <a:xfrm flipV="1">
                <a:off x="5093" y="2401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Line 177"/>
              <p:cNvSpPr>
                <a:spLocks noChangeShapeType="1"/>
              </p:cNvSpPr>
              <p:nvPr/>
            </p:nvSpPr>
            <p:spPr bwMode="auto">
              <a:xfrm flipV="1">
                <a:off x="5156" y="2397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Line 178"/>
              <p:cNvSpPr>
                <a:spLocks noChangeShapeType="1"/>
              </p:cNvSpPr>
              <p:nvPr/>
            </p:nvSpPr>
            <p:spPr bwMode="auto">
              <a:xfrm>
                <a:off x="5219" y="2394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Line 179"/>
              <p:cNvSpPr>
                <a:spLocks noChangeShapeType="1"/>
              </p:cNvSpPr>
              <p:nvPr/>
            </p:nvSpPr>
            <p:spPr bwMode="auto">
              <a:xfrm flipV="1">
                <a:off x="5282" y="2387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Line 180"/>
              <p:cNvSpPr>
                <a:spLocks noChangeShapeType="1"/>
              </p:cNvSpPr>
              <p:nvPr/>
            </p:nvSpPr>
            <p:spPr bwMode="auto">
              <a:xfrm flipV="1">
                <a:off x="5345" y="2383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Line 181"/>
              <p:cNvSpPr>
                <a:spLocks noChangeShapeType="1"/>
              </p:cNvSpPr>
              <p:nvPr/>
            </p:nvSpPr>
            <p:spPr bwMode="auto">
              <a:xfrm flipV="1">
                <a:off x="5407" y="2380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Line 182"/>
              <p:cNvSpPr>
                <a:spLocks noChangeShapeType="1"/>
              </p:cNvSpPr>
              <p:nvPr/>
            </p:nvSpPr>
            <p:spPr bwMode="auto">
              <a:xfrm>
                <a:off x="5470" y="2376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Line 183"/>
              <p:cNvSpPr>
                <a:spLocks noChangeShapeType="1"/>
              </p:cNvSpPr>
              <p:nvPr/>
            </p:nvSpPr>
            <p:spPr bwMode="auto">
              <a:xfrm flipV="1">
                <a:off x="569" y="470"/>
                <a:ext cx="0" cy="321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Line 184"/>
              <p:cNvSpPr>
                <a:spLocks noChangeShapeType="1"/>
              </p:cNvSpPr>
              <p:nvPr/>
            </p:nvSpPr>
            <p:spPr bwMode="auto">
              <a:xfrm flipH="1">
                <a:off x="510" y="3595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Rectangle 185"/>
              <p:cNvSpPr>
                <a:spLocks noChangeArrowheads="1"/>
              </p:cNvSpPr>
              <p:nvPr/>
            </p:nvSpPr>
            <p:spPr bwMode="auto">
              <a:xfrm rot="16200000">
                <a:off x="229" y="3466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-4000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Line 186"/>
              <p:cNvSpPr>
                <a:spLocks noChangeShapeType="1"/>
              </p:cNvSpPr>
              <p:nvPr/>
            </p:nvSpPr>
            <p:spPr bwMode="auto">
              <a:xfrm flipH="1">
                <a:off x="510" y="3221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Rectangle 187"/>
              <p:cNvSpPr>
                <a:spLocks noChangeArrowheads="1"/>
              </p:cNvSpPr>
              <p:nvPr/>
            </p:nvSpPr>
            <p:spPr bwMode="auto">
              <a:xfrm rot="16200000">
                <a:off x="229" y="3093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-3000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Line 188"/>
              <p:cNvSpPr>
                <a:spLocks noChangeShapeType="1"/>
              </p:cNvSpPr>
              <p:nvPr/>
            </p:nvSpPr>
            <p:spPr bwMode="auto">
              <a:xfrm flipH="1">
                <a:off x="510" y="284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Rectangle 189"/>
              <p:cNvSpPr>
                <a:spLocks noChangeArrowheads="1"/>
              </p:cNvSpPr>
              <p:nvPr/>
            </p:nvSpPr>
            <p:spPr bwMode="auto">
              <a:xfrm rot="16200000">
                <a:off x="229" y="2715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-2000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Line 190"/>
              <p:cNvSpPr>
                <a:spLocks noChangeShapeType="1"/>
              </p:cNvSpPr>
              <p:nvPr/>
            </p:nvSpPr>
            <p:spPr bwMode="auto">
              <a:xfrm flipH="1">
                <a:off x="510" y="2471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Rectangle 191"/>
              <p:cNvSpPr>
                <a:spLocks noChangeArrowheads="1"/>
              </p:cNvSpPr>
              <p:nvPr/>
            </p:nvSpPr>
            <p:spPr bwMode="auto">
              <a:xfrm rot="16200000">
                <a:off x="229" y="2342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-1000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Line 192"/>
              <p:cNvSpPr>
                <a:spLocks noChangeShapeType="1"/>
              </p:cNvSpPr>
              <p:nvPr/>
            </p:nvSpPr>
            <p:spPr bwMode="auto">
              <a:xfrm flipH="1">
                <a:off x="510" y="2097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Rectangle 193"/>
              <p:cNvSpPr>
                <a:spLocks noChangeArrowheads="1"/>
              </p:cNvSpPr>
              <p:nvPr/>
            </p:nvSpPr>
            <p:spPr bwMode="auto">
              <a:xfrm rot="16200000">
                <a:off x="375" y="1974"/>
                <a:ext cx="8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Line 194"/>
              <p:cNvSpPr>
                <a:spLocks noChangeShapeType="1"/>
              </p:cNvSpPr>
              <p:nvPr/>
            </p:nvSpPr>
            <p:spPr bwMode="auto">
              <a:xfrm flipH="1">
                <a:off x="510" y="172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Rectangle 195"/>
              <p:cNvSpPr>
                <a:spLocks noChangeArrowheads="1"/>
              </p:cNvSpPr>
              <p:nvPr/>
            </p:nvSpPr>
            <p:spPr bwMode="auto">
              <a:xfrm rot="16200000">
                <a:off x="253" y="1596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1000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Line 196"/>
              <p:cNvSpPr>
                <a:spLocks noChangeShapeType="1"/>
              </p:cNvSpPr>
              <p:nvPr/>
            </p:nvSpPr>
            <p:spPr bwMode="auto">
              <a:xfrm flipH="1">
                <a:off x="510" y="1346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Rectangle 197"/>
              <p:cNvSpPr>
                <a:spLocks noChangeArrowheads="1"/>
              </p:cNvSpPr>
              <p:nvPr/>
            </p:nvSpPr>
            <p:spPr bwMode="auto">
              <a:xfrm rot="16200000">
                <a:off x="253" y="1219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2000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Line 198"/>
              <p:cNvSpPr>
                <a:spLocks noChangeShapeType="1"/>
              </p:cNvSpPr>
              <p:nvPr/>
            </p:nvSpPr>
            <p:spPr bwMode="auto">
              <a:xfrm flipH="1">
                <a:off x="510" y="973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Rectangle 199"/>
              <p:cNvSpPr>
                <a:spLocks noChangeArrowheads="1"/>
              </p:cNvSpPr>
              <p:nvPr/>
            </p:nvSpPr>
            <p:spPr bwMode="auto">
              <a:xfrm rot="16200000">
                <a:off x="253" y="845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3000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Line 200"/>
              <p:cNvSpPr>
                <a:spLocks noChangeShapeType="1"/>
              </p:cNvSpPr>
              <p:nvPr/>
            </p:nvSpPr>
            <p:spPr bwMode="auto">
              <a:xfrm flipH="1">
                <a:off x="510" y="599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Rectangle 201"/>
              <p:cNvSpPr>
                <a:spLocks noChangeArrowheads="1"/>
              </p:cNvSpPr>
              <p:nvPr/>
            </p:nvSpPr>
            <p:spPr bwMode="auto">
              <a:xfrm rot="16200000">
                <a:off x="254" y="471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4000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Rectangle 202"/>
              <p:cNvSpPr>
                <a:spLocks noChangeArrowheads="1"/>
              </p:cNvSpPr>
              <p:nvPr/>
            </p:nvSpPr>
            <p:spPr bwMode="auto">
              <a:xfrm rot="16200000">
                <a:off x="-1247" y="1894"/>
                <a:ext cx="28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</a:rPr>
                  <a:t>Experimental Vs. Control ITT on Income ($)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Line 203"/>
              <p:cNvSpPr>
                <a:spLocks noChangeShapeType="1"/>
              </p:cNvSpPr>
              <p:nvPr/>
            </p:nvSpPr>
            <p:spPr bwMode="auto">
              <a:xfrm>
                <a:off x="569" y="3686"/>
                <a:ext cx="504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Line 204"/>
              <p:cNvSpPr>
                <a:spLocks noChangeShapeType="1"/>
              </p:cNvSpPr>
              <p:nvPr/>
            </p:nvSpPr>
            <p:spPr bwMode="auto">
              <a:xfrm>
                <a:off x="66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Rectangle 206"/>
            <p:cNvSpPr>
              <a:spLocks noChangeArrowheads="1"/>
            </p:cNvSpPr>
            <p:nvPr/>
          </p:nvSpPr>
          <p:spPr bwMode="auto">
            <a:xfrm>
              <a:off x="621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Line 207"/>
            <p:cNvSpPr>
              <a:spLocks noChangeShapeType="1"/>
            </p:cNvSpPr>
            <p:nvPr/>
          </p:nvSpPr>
          <p:spPr bwMode="auto">
            <a:xfrm>
              <a:off x="187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Rectangle 208"/>
            <p:cNvSpPr>
              <a:spLocks noChangeArrowheads="1"/>
            </p:cNvSpPr>
            <p:nvPr/>
          </p:nvSpPr>
          <p:spPr bwMode="auto">
            <a:xfrm>
              <a:off x="1836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4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209"/>
            <p:cNvSpPr>
              <a:spLocks noChangeShapeType="1"/>
            </p:cNvSpPr>
            <p:nvPr/>
          </p:nvSpPr>
          <p:spPr bwMode="auto">
            <a:xfrm>
              <a:off x="308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210"/>
            <p:cNvSpPr>
              <a:spLocks noChangeArrowheads="1"/>
            </p:cNvSpPr>
            <p:nvPr/>
          </p:nvSpPr>
          <p:spPr bwMode="auto">
            <a:xfrm>
              <a:off x="3051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6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211"/>
            <p:cNvSpPr>
              <a:spLocks noChangeShapeType="1"/>
            </p:cNvSpPr>
            <p:nvPr/>
          </p:nvSpPr>
          <p:spPr bwMode="auto">
            <a:xfrm>
              <a:off x="43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212"/>
            <p:cNvSpPr>
              <a:spLocks noChangeArrowheads="1"/>
            </p:cNvSpPr>
            <p:nvPr/>
          </p:nvSpPr>
          <p:spPr bwMode="auto">
            <a:xfrm>
              <a:off x="4266" y="3773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8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213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215"/>
            <p:cNvSpPr>
              <a:spLocks noChangeArrowheads="1"/>
            </p:cNvSpPr>
            <p:nvPr/>
          </p:nvSpPr>
          <p:spPr bwMode="auto">
            <a:xfrm>
              <a:off x="2014" y="4014"/>
              <a:ext cx="21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</a:rPr>
                <a:t>Years since Random Assignment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8" name="TextBox 217"/>
          <p:cNvSpPr txBox="1"/>
          <p:nvPr/>
        </p:nvSpPr>
        <p:spPr>
          <a:xfrm>
            <a:off x="1524001" y="7620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Impacts of Experimental Voucher on Adults’ Individual Earnings</a:t>
            </a:r>
            <a:br>
              <a:rPr lang="en-US" b="1" dirty="0">
                <a:solidFill>
                  <a:srgbClr val="1E2D53"/>
                </a:solidFill>
              </a:rPr>
            </a:br>
            <a:r>
              <a:rPr lang="en-US" dirty="0">
                <a:solidFill>
                  <a:srgbClr val="1E2D53"/>
                </a:solidFill>
              </a:rPr>
              <a:t>by Years Since Random Assignment</a:t>
            </a:r>
          </a:p>
        </p:txBody>
      </p:sp>
    </p:spTree>
    <p:extLst>
      <p:ext uri="{BB962C8B-B14F-4D97-AF65-F5344CB8AC3E}">
        <p14:creationId xmlns:p14="http://schemas.microsoft.com/office/powerpoint/2010/main" val="1144617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95106" y="152401"/>
            <a:ext cx="91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Impacts of Experimental Voucher by Age of Random Assignment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E2D53"/>
                </a:solidFill>
                <a:latin typeface="Arial" pitchFamily="34" charset="0"/>
                <a:cs typeface="Arial" pitchFamily="34" charset="0"/>
              </a:rPr>
              <a:t>Household Income, Age ≥ 24 ($)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674813" y="492126"/>
            <a:ext cx="8755063" cy="6156325"/>
            <a:chOff x="95" y="212"/>
            <a:chExt cx="5515" cy="3878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95" y="385"/>
              <a:ext cx="5515" cy="3562"/>
              <a:chOff x="95" y="385"/>
              <a:chExt cx="5515" cy="3562"/>
            </a:xfrm>
          </p:grpSpPr>
          <p:sp>
            <p:nvSpPr>
              <p:cNvPr id="16" name="Rectangle 7"/>
              <p:cNvSpPr>
                <a:spLocks noChangeArrowheads="1"/>
              </p:cNvSpPr>
              <p:nvPr/>
            </p:nvSpPr>
            <p:spPr bwMode="auto">
              <a:xfrm>
                <a:off x="569" y="470"/>
                <a:ext cx="5041" cy="3216"/>
              </a:xfrm>
              <a:prstGeom prst="rect">
                <a:avLst/>
              </a:prstGeom>
              <a:solidFill>
                <a:srgbClr val="FFFFFF"/>
              </a:solidFill>
              <a:ln w="11113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569" y="328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569" y="2743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569" y="2205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569" y="1664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569" y="1126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569" y="589"/>
                <a:ext cx="5041" cy="0"/>
              </a:xfrm>
              <a:prstGeom prst="line">
                <a:avLst/>
              </a:prstGeom>
              <a:noFill/>
              <a:ln w="22225">
                <a:solidFill>
                  <a:srgbClr val="EAF2F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628" y="1099"/>
                <a:ext cx="63" cy="62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2248" y="1451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3868" y="1633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5488" y="2495"/>
                <a:ext cx="63" cy="63"/>
              </a:xfrm>
              <a:prstGeom prst="ellipse">
                <a:avLst/>
              </a:prstGeom>
              <a:solidFill>
                <a:srgbClr val="1A476F"/>
              </a:solidFill>
              <a:ln w="22225">
                <a:solidFill>
                  <a:srgbClr val="1A476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660" y="1046"/>
                <a:ext cx="4859" cy="1310"/>
              </a:xfrm>
              <a:custGeom>
                <a:avLst/>
                <a:gdLst>
                  <a:gd name="T0" fmla="*/ 0 w 1392"/>
                  <a:gd name="T1" fmla="*/ 0 h 375"/>
                  <a:gd name="T2" fmla="*/ 696 w 1392"/>
                  <a:gd name="T3" fmla="*/ 187 h 375"/>
                  <a:gd name="T4" fmla="*/ 1392 w 1392"/>
                  <a:gd name="T5" fmla="*/ 37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92" h="375">
                    <a:moveTo>
                      <a:pt x="0" y="0"/>
                    </a:moveTo>
                    <a:lnTo>
                      <a:pt x="696" y="187"/>
                    </a:lnTo>
                    <a:lnTo>
                      <a:pt x="1392" y="375"/>
                    </a:lnTo>
                  </a:path>
                </a:pathLst>
              </a:custGeom>
              <a:noFill/>
              <a:ln w="26988">
                <a:solidFill>
                  <a:srgbClr val="90353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>
                <a:off x="660" y="69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20"/>
              <p:cNvSpPr>
                <a:spLocks noChangeShapeType="1"/>
              </p:cNvSpPr>
              <p:nvPr/>
            </p:nvSpPr>
            <p:spPr bwMode="auto">
              <a:xfrm>
                <a:off x="723" y="69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785" y="70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22"/>
              <p:cNvSpPr>
                <a:spLocks noChangeShapeType="1"/>
              </p:cNvSpPr>
              <p:nvPr/>
            </p:nvSpPr>
            <p:spPr bwMode="auto">
              <a:xfrm>
                <a:off x="848" y="704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23"/>
              <p:cNvSpPr>
                <a:spLocks noChangeShapeType="1"/>
              </p:cNvSpPr>
              <p:nvPr/>
            </p:nvSpPr>
            <p:spPr bwMode="auto">
              <a:xfrm>
                <a:off x="911" y="707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>
                <a:off x="974" y="71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25"/>
              <p:cNvSpPr>
                <a:spLocks noChangeShapeType="1"/>
              </p:cNvSpPr>
              <p:nvPr/>
            </p:nvSpPr>
            <p:spPr bwMode="auto">
              <a:xfrm>
                <a:off x="1037" y="71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1100" y="718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1162" y="725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28"/>
              <p:cNvSpPr>
                <a:spLocks noChangeShapeType="1"/>
              </p:cNvSpPr>
              <p:nvPr/>
            </p:nvSpPr>
            <p:spPr bwMode="auto">
              <a:xfrm>
                <a:off x="1225" y="728"/>
                <a:ext cx="32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29"/>
              <p:cNvSpPr>
                <a:spLocks noChangeShapeType="1"/>
              </p:cNvSpPr>
              <p:nvPr/>
            </p:nvSpPr>
            <p:spPr bwMode="auto">
              <a:xfrm>
                <a:off x="1285" y="732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>
                <a:off x="1347" y="73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>
                <a:off x="1410" y="739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32"/>
              <p:cNvSpPr>
                <a:spLocks noChangeShapeType="1"/>
              </p:cNvSpPr>
              <p:nvPr/>
            </p:nvSpPr>
            <p:spPr bwMode="auto">
              <a:xfrm>
                <a:off x="1473" y="742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1536" y="74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1599" y="75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662" y="756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>
                <a:off x="1725" y="760"/>
                <a:ext cx="34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787" y="76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>
                <a:off x="1850" y="767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913" y="774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976" y="777"/>
                <a:ext cx="31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>
                <a:off x="2039" y="781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2102" y="784"/>
                <a:ext cx="31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2164" y="788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2224" y="791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>
                <a:off x="2287" y="798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2349" y="798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>
                <a:off x="2412" y="802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2475" y="805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>
                <a:off x="2538" y="805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2601" y="80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51"/>
              <p:cNvSpPr>
                <a:spLocks noChangeShapeType="1"/>
              </p:cNvSpPr>
              <p:nvPr/>
            </p:nvSpPr>
            <p:spPr bwMode="auto">
              <a:xfrm>
                <a:off x="2664" y="812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52"/>
              <p:cNvSpPr>
                <a:spLocks noChangeShapeType="1"/>
              </p:cNvSpPr>
              <p:nvPr/>
            </p:nvSpPr>
            <p:spPr bwMode="auto">
              <a:xfrm>
                <a:off x="2726" y="816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>
                <a:off x="2789" y="816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>
                <a:off x="2852" y="819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55"/>
              <p:cNvSpPr>
                <a:spLocks noChangeShapeType="1"/>
              </p:cNvSpPr>
              <p:nvPr/>
            </p:nvSpPr>
            <p:spPr bwMode="auto">
              <a:xfrm>
                <a:off x="2915" y="82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56"/>
              <p:cNvSpPr>
                <a:spLocks noChangeShapeType="1"/>
              </p:cNvSpPr>
              <p:nvPr/>
            </p:nvSpPr>
            <p:spPr bwMode="auto">
              <a:xfrm>
                <a:off x="2978" y="823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57"/>
              <p:cNvSpPr>
                <a:spLocks noChangeShapeType="1"/>
              </p:cNvSpPr>
              <p:nvPr/>
            </p:nvSpPr>
            <p:spPr bwMode="auto">
              <a:xfrm>
                <a:off x="3041" y="826"/>
                <a:ext cx="34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58"/>
              <p:cNvSpPr>
                <a:spLocks noChangeShapeType="1"/>
              </p:cNvSpPr>
              <p:nvPr/>
            </p:nvSpPr>
            <p:spPr bwMode="auto">
              <a:xfrm>
                <a:off x="3103" y="83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59"/>
              <p:cNvSpPr>
                <a:spLocks noChangeShapeType="1"/>
              </p:cNvSpPr>
              <p:nvPr/>
            </p:nvSpPr>
            <p:spPr bwMode="auto">
              <a:xfrm>
                <a:off x="3166" y="833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60"/>
              <p:cNvSpPr>
                <a:spLocks noChangeShapeType="1"/>
              </p:cNvSpPr>
              <p:nvPr/>
            </p:nvSpPr>
            <p:spPr bwMode="auto">
              <a:xfrm>
                <a:off x="3229" y="833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61"/>
              <p:cNvSpPr>
                <a:spLocks noChangeShapeType="1"/>
              </p:cNvSpPr>
              <p:nvPr/>
            </p:nvSpPr>
            <p:spPr bwMode="auto">
              <a:xfrm>
                <a:off x="3292" y="83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62"/>
              <p:cNvSpPr>
                <a:spLocks noChangeShapeType="1"/>
              </p:cNvSpPr>
              <p:nvPr/>
            </p:nvSpPr>
            <p:spPr bwMode="auto">
              <a:xfrm>
                <a:off x="3355" y="840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63"/>
              <p:cNvSpPr>
                <a:spLocks noChangeShapeType="1"/>
              </p:cNvSpPr>
              <p:nvPr/>
            </p:nvSpPr>
            <p:spPr bwMode="auto">
              <a:xfrm>
                <a:off x="3418" y="840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64"/>
              <p:cNvSpPr>
                <a:spLocks noChangeShapeType="1"/>
              </p:cNvSpPr>
              <p:nvPr/>
            </p:nvSpPr>
            <p:spPr bwMode="auto">
              <a:xfrm>
                <a:off x="3480" y="844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65"/>
              <p:cNvSpPr>
                <a:spLocks noChangeShapeType="1"/>
              </p:cNvSpPr>
              <p:nvPr/>
            </p:nvSpPr>
            <p:spPr bwMode="auto">
              <a:xfrm>
                <a:off x="3543" y="847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66"/>
              <p:cNvSpPr>
                <a:spLocks noChangeShapeType="1"/>
              </p:cNvSpPr>
              <p:nvPr/>
            </p:nvSpPr>
            <p:spPr bwMode="auto">
              <a:xfrm>
                <a:off x="3606" y="851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67"/>
              <p:cNvSpPr>
                <a:spLocks noChangeShapeType="1"/>
              </p:cNvSpPr>
              <p:nvPr/>
            </p:nvSpPr>
            <p:spPr bwMode="auto">
              <a:xfrm>
                <a:off x="3669" y="851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68"/>
              <p:cNvSpPr>
                <a:spLocks noChangeShapeType="1"/>
              </p:cNvSpPr>
              <p:nvPr/>
            </p:nvSpPr>
            <p:spPr bwMode="auto">
              <a:xfrm>
                <a:off x="3732" y="854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69"/>
              <p:cNvSpPr>
                <a:spLocks noChangeShapeType="1"/>
              </p:cNvSpPr>
              <p:nvPr/>
            </p:nvSpPr>
            <p:spPr bwMode="auto">
              <a:xfrm>
                <a:off x="3795" y="858"/>
                <a:ext cx="35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70"/>
              <p:cNvSpPr>
                <a:spLocks noChangeShapeType="1"/>
              </p:cNvSpPr>
              <p:nvPr/>
            </p:nvSpPr>
            <p:spPr bwMode="auto">
              <a:xfrm>
                <a:off x="3857" y="858"/>
                <a:ext cx="35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71"/>
              <p:cNvSpPr>
                <a:spLocks noChangeShapeType="1"/>
              </p:cNvSpPr>
              <p:nvPr/>
            </p:nvSpPr>
            <p:spPr bwMode="auto">
              <a:xfrm>
                <a:off x="3920" y="86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72"/>
              <p:cNvSpPr>
                <a:spLocks noChangeShapeType="1"/>
              </p:cNvSpPr>
              <p:nvPr/>
            </p:nvSpPr>
            <p:spPr bwMode="auto">
              <a:xfrm>
                <a:off x="3980" y="889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73"/>
              <p:cNvSpPr>
                <a:spLocks noChangeShapeType="1"/>
              </p:cNvSpPr>
              <p:nvPr/>
            </p:nvSpPr>
            <p:spPr bwMode="auto">
              <a:xfrm>
                <a:off x="4039" y="913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74"/>
              <p:cNvSpPr>
                <a:spLocks noChangeShapeType="1"/>
              </p:cNvSpPr>
              <p:nvPr/>
            </p:nvSpPr>
            <p:spPr bwMode="auto">
              <a:xfrm>
                <a:off x="4095" y="934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75"/>
              <p:cNvSpPr>
                <a:spLocks noChangeShapeType="1"/>
              </p:cNvSpPr>
              <p:nvPr/>
            </p:nvSpPr>
            <p:spPr bwMode="auto">
              <a:xfrm>
                <a:off x="4154" y="95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76"/>
              <p:cNvSpPr>
                <a:spLocks noChangeShapeType="1"/>
              </p:cNvSpPr>
              <p:nvPr/>
            </p:nvSpPr>
            <p:spPr bwMode="auto">
              <a:xfrm>
                <a:off x="4214" y="97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Line 77"/>
              <p:cNvSpPr>
                <a:spLocks noChangeShapeType="1"/>
              </p:cNvSpPr>
              <p:nvPr/>
            </p:nvSpPr>
            <p:spPr bwMode="auto">
              <a:xfrm>
                <a:off x="4273" y="997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Line 78"/>
              <p:cNvSpPr>
                <a:spLocks noChangeShapeType="1"/>
              </p:cNvSpPr>
              <p:nvPr/>
            </p:nvSpPr>
            <p:spPr bwMode="auto">
              <a:xfrm>
                <a:off x="4332" y="101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4392" y="104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4451" y="106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>
                <a:off x="4510" y="1085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4570" y="1106"/>
                <a:ext cx="31" cy="1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4625" y="1126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4685" y="1151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4744" y="1172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4803" y="119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4863" y="1214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4922" y="123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4982" y="1259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0"/>
              <p:cNvSpPr>
                <a:spLocks noChangeShapeType="1"/>
              </p:cNvSpPr>
              <p:nvPr/>
            </p:nvSpPr>
            <p:spPr bwMode="auto">
              <a:xfrm>
                <a:off x="5041" y="128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Line 91"/>
              <p:cNvSpPr>
                <a:spLocks noChangeShapeType="1"/>
              </p:cNvSpPr>
              <p:nvPr/>
            </p:nvSpPr>
            <p:spPr bwMode="auto">
              <a:xfrm>
                <a:off x="5100" y="1301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Line 92"/>
              <p:cNvSpPr>
                <a:spLocks noChangeShapeType="1"/>
              </p:cNvSpPr>
              <p:nvPr/>
            </p:nvSpPr>
            <p:spPr bwMode="auto">
              <a:xfrm>
                <a:off x="5160" y="132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Line 93"/>
              <p:cNvSpPr>
                <a:spLocks noChangeShapeType="1"/>
              </p:cNvSpPr>
              <p:nvPr/>
            </p:nvSpPr>
            <p:spPr bwMode="auto">
              <a:xfrm>
                <a:off x="5215" y="134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Line 94"/>
              <p:cNvSpPr>
                <a:spLocks noChangeShapeType="1"/>
              </p:cNvSpPr>
              <p:nvPr/>
            </p:nvSpPr>
            <p:spPr bwMode="auto">
              <a:xfrm>
                <a:off x="5275" y="136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Line 95"/>
              <p:cNvSpPr>
                <a:spLocks noChangeShapeType="1"/>
              </p:cNvSpPr>
              <p:nvPr/>
            </p:nvSpPr>
            <p:spPr bwMode="auto">
              <a:xfrm>
                <a:off x="5334" y="1388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Line 96"/>
              <p:cNvSpPr>
                <a:spLocks noChangeShapeType="1"/>
              </p:cNvSpPr>
              <p:nvPr/>
            </p:nvSpPr>
            <p:spPr bwMode="auto">
              <a:xfrm>
                <a:off x="5393" y="140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Line 97"/>
              <p:cNvSpPr>
                <a:spLocks noChangeShapeType="1"/>
              </p:cNvSpPr>
              <p:nvPr/>
            </p:nvSpPr>
            <p:spPr bwMode="auto">
              <a:xfrm>
                <a:off x="5453" y="1430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Line 98"/>
              <p:cNvSpPr>
                <a:spLocks noChangeShapeType="1"/>
              </p:cNvSpPr>
              <p:nvPr/>
            </p:nvSpPr>
            <p:spPr bwMode="auto">
              <a:xfrm>
                <a:off x="5512" y="1455"/>
                <a:ext cx="7" cy="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99"/>
              <p:cNvSpPr>
                <a:spLocks noChangeShapeType="1"/>
              </p:cNvSpPr>
              <p:nvPr/>
            </p:nvSpPr>
            <p:spPr bwMode="auto">
              <a:xfrm>
                <a:off x="660" y="1566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Line 100"/>
              <p:cNvSpPr>
                <a:spLocks noChangeShapeType="1"/>
              </p:cNvSpPr>
              <p:nvPr/>
            </p:nvSpPr>
            <p:spPr bwMode="auto">
              <a:xfrm>
                <a:off x="719" y="1587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101"/>
              <p:cNvSpPr>
                <a:spLocks noChangeShapeType="1"/>
              </p:cNvSpPr>
              <p:nvPr/>
            </p:nvSpPr>
            <p:spPr bwMode="auto">
              <a:xfrm>
                <a:off x="778" y="1608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Line 102"/>
              <p:cNvSpPr>
                <a:spLocks noChangeShapeType="1"/>
              </p:cNvSpPr>
              <p:nvPr/>
            </p:nvSpPr>
            <p:spPr bwMode="auto">
              <a:xfrm>
                <a:off x="838" y="1633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03"/>
              <p:cNvSpPr>
                <a:spLocks noChangeShapeType="1"/>
              </p:cNvSpPr>
              <p:nvPr/>
            </p:nvSpPr>
            <p:spPr bwMode="auto">
              <a:xfrm>
                <a:off x="894" y="165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Line 104"/>
              <p:cNvSpPr>
                <a:spLocks noChangeShapeType="1"/>
              </p:cNvSpPr>
              <p:nvPr/>
            </p:nvSpPr>
            <p:spPr bwMode="auto">
              <a:xfrm>
                <a:off x="953" y="167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05"/>
              <p:cNvSpPr>
                <a:spLocks noChangeShapeType="1"/>
              </p:cNvSpPr>
              <p:nvPr/>
            </p:nvSpPr>
            <p:spPr bwMode="auto">
              <a:xfrm>
                <a:off x="1012" y="169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Line 106"/>
              <p:cNvSpPr>
                <a:spLocks noChangeShapeType="1"/>
              </p:cNvSpPr>
              <p:nvPr/>
            </p:nvSpPr>
            <p:spPr bwMode="auto">
              <a:xfrm>
                <a:off x="1072" y="1720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07"/>
              <p:cNvSpPr>
                <a:spLocks noChangeShapeType="1"/>
              </p:cNvSpPr>
              <p:nvPr/>
            </p:nvSpPr>
            <p:spPr bwMode="auto">
              <a:xfrm>
                <a:off x="1131" y="174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Line 108"/>
              <p:cNvSpPr>
                <a:spLocks noChangeShapeType="1"/>
              </p:cNvSpPr>
              <p:nvPr/>
            </p:nvSpPr>
            <p:spPr bwMode="auto">
              <a:xfrm>
                <a:off x="1190" y="1765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109"/>
              <p:cNvSpPr>
                <a:spLocks noChangeShapeType="1"/>
              </p:cNvSpPr>
              <p:nvPr/>
            </p:nvSpPr>
            <p:spPr bwMode="auto">
              <a:xfrm>
                <a:off x="1250" y="1786"/>
                <a:ext cx="28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Line 110"/>
              <p:cNvSpPr>
                <a:spLocks noChangeShapeType="1"/>
              </p:cNvSpPr>
              <p:nvPr/>
            </p:nvSpPr>
            <p:spPr bwMode="auto">
              <a:xfrm>
                <a:off x="1306" y="180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Line 111"/>
              <p:cNvSpPr>
                <a:spLocks noChangeShapeType="1"/>
              </p:cNvSpPr>
              <p:nvPr/>
            </p:nvSpPr>
            <p:spPr bwMode="auto">
              <a:xfrm>
                <a:off x="1365" y="182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Line 112"/>
              <p:cNvSpPr>
                <a:spLocks noChangeShapeType="1"/>
              </p:cNvSpPr>
              <p:nvPr/>
            </p:nvSpPr>
            <p:spPr bwMode="auto">
              <a:xfrm>
                <a:off x="1424" y="1853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Line 113"/>
              <p:cNvSpPr>
                <a:spLocks noChangeShapeType="1"/>
              </p:cNvSpPr>
              <p:nvPr/>
            </p:nvSpPr>
            <p:spPr bwMode="auto">
              <a:xfrm>
                <a:off x="1484" y="1874"/>
                <a:ext cx="31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Line 114"/>
              <p:cNvSpPr>
                <a:spLocks noChangeShapeType="1"/>
              </p:cNvSpPr>
              <p:nvPr/>
            </p:nvSpPr>
            <p:spPr bwMode="auto">
              <a:xfrm>
                <a:off x="1543" y="1895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Line 115"/>
              <p:cNvSpPr>
                <a:spLocks noChangeShapeType="1"/>
              </p:cNvSpPr>
              <p:nvPr/>
            </p:nvSpPr>
            <p:spPr bwMode="auto">
              <a:xfrm>
                <a:off x="1602" y="1919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Line 116"/>
              <p:cNvSpPr>
                <a:spLocks noChangeShapeType="1"/>
              </p:cNvSpPr>
              <p:nvPr/>
            </p:nvSpPr>
            <p:spPr bwMode="auto">
              <a:xfrm>
                <a:off x="1658" y="1940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Line 117"/>
              <p:cNvSpPr>
                <a:spLocks noChangeShapeType="1"/>
              </p:cNvSpPr>
              <p:nvPr/>
            </p:nvSpPr>
            <p:spPr bwMode="auto">
              <a:xfrm>
                <a:off x="1718" y="1961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Line 118"/>
              <p:cNvSpPr>
                <a:spLocks noChangeShapeType="1"/>
              </p:cNvSpPr>
              <p:nvPr/>
            </p:nvSpPr>
            <p:spPr bwMode="auto">
              <a:xfrm>
                <a:off x="1777" y="1982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119"/>
              <p:cNvSpPr>
                <a:spLocks noChangeShapeType="1"/>
              </p:cNvSpPr>
              <p:nvPr/>
            </p:nvSpPr>
            <p:spPr bwMode="auto">
              <a:xfrm>
                <a:off x="1836" y="2006"/>
                <a:ext cx="32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Line 120"/>
              <p:cNvSpPr>
                <a:spLocks noChangeShapeType="1"/>
              </p:cNvSpPr>
              <p:nvPr/>
            </p:nvSpPr>
            <p:spPr bwMode="auto">
              <a:xfrm>
                <a:off x="1896" y="2027"/>
                <a:ext cx="31" cy="1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121"/>
              <p:cNvSpPr>
                <a:spLocks noChangeShapeType="1"/>
              </p:cNvSpPr>
              <p:nvPr/>
            </p:nvSpPr>
            <p:spPr bwMode="auto">
              <a:xfrm>
                <a:off x="1955" y="2048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Line 122"/>
              <p:cNvSpPr>
                <a:spLocks noChangeShapeType="1"/>
              </p:cNvSpPr>
              <p:nvPr/>
            </p:nvSpPr>
            <p:spPr bwMode="auto">
              <a:xfrm>
                <a:off x="2014" y="2073"/>
                <a:ext cx="28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23"/>
              <p:cNvSpPr>
                <a:spLocks noChangeShapeType="1"/>
              </p:cNvSpPr>
              <p:nvPr/>
            </p:nvSpPr>
            <p:spPr bwMode="auto">
              <a:xfrm>
                <a:off x="2070" y="2094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Line 124"/>
              <p:cNvSpPr>
                <a:spLocks noChangeShapeType="1"/>
              </p:cNvSpPr>
              <p:nvPr/>
            </p:nvSpPr>
            <p:spPr bwMode="auto">
              <a:xfrm>
                <a:off x="2129" y="2115"/>
                <a:ext cx="32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25"/>
              <p:cNvSpPr>
                <a:spLocks noChangeShapeType="1"/>
              </p:cNvSpPr>
              <p:nvPr/>
            </p:nvSpPr>
            <p:spPr bwMode="auto">
              <a:xfrm>
                <a:off x="2189" y="2136"/>
                <a:ext cx="31" cy="1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Line 126"/>
              <p:cNvSpPr>
                <a:spLocks noChangeShapeType="1"/>
              </p:cNvSpPr>
              <p:nvPr/>
            </p:nvSpPr>
            <p:spPr bwMode="auto">
              <a:xfrm>
                <a:off x="2248" y="2160"/>
                <a:ext cx="32" cy="1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7"/>
              <p:cNvSpPr>
                <a:spLocks noChangeShapeType="1"/>
              </p:cNvSpPr>
              <p:nvPr/>
            </p:nvSpPr>
            <p:spPr bwMode="auto">
              <a:xfrm>
                <a:off x="2307" y="2177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Line 128"/>
              <p:cNvSpPr>
                <a:spLocks noChangeShapeType="1"/>
              </p:cNvSpPr>
              <p:nvPr/>
            </p:nvSpPr>
            <p:spPr bwMode="auto">
              <a:xfrm>
                <a:off x="2370" y="218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129"/>
              <p:cNvSpPr>
                <a:spLocks noChangeShapeType="1"/>
              </p:cNvSpPr>
              <p:nvPr/>
            </p:nvSpPr>
            <p:spPr bwMode="auto">
              <a:xfrm>
                <a:off x="2433" y="219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Line 130"/>
              <p:cNvSpPr>
                <a:spLocks noChangeShapeType="1"/>
              </p:cNvSpPr>
              <p:nvPr/>
            </p:nvSpPr>
            <p:spPr bwMode="auto">
              <a:xfrm>
                <a:off x="2493" y="220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Line 131"/>
              <p:cNvSpPr>
                <a:spLocks noChangeShapeType="1"/>
              </p:cNvSpPr>
              <p:nvPr/>
            </p:nvSpPr>
            <p:spPr bwMode="auto">
              <a:xfrm>
                <a:off x="2555" y="2223"/>
                <a:ext cx="32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Line 132"/>
              <p:cNvSpPr>
                <a:spLocks noChangeShapeType="1"/>
              </p:cNvSpPr>
              <p:nvPr/>
            </p:nvSpPr>
            <p:spPr bwMode="auto">
              <a:xfrm>
                <a:off x="2618" y="2233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Line 133"/>
              <p:cNvSpPr>
                <a:spLocks noChangeShapeType="1"/>
              </p:cNvSpPr>
              <p:nvPr/>
            </p:nvSpPr>
            <p:spPr bwMode="auto">
              <a:xfrm>
                <a:off x="2678" y="2244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Line 134"/>
              <p:cNvSpPr>
                <a:spLocks noChangeShapeType="1"/>
              </p:cNvSpPr>
              <p:nvPr/>
            </p:nvSpPr>
            <p:spPr bwMode="auto">
              <a:xfrm>
                <a:off x="2740" y="225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Line 135"/>
              <p:cNvSpPr>
                <a:spLocks noChangeShapeType="1"/>
              </p:cNvSpPr>
              <p:nvPr/>
            </p:nvSpPr>
            <p:spPr bwMode="auto">
              <a:xfrm>
                <a:off x="2803" y="2268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Line 136"/>
              <p:cNvSpPr>
                <a:spLocks noChangeShapeType="1"/>
              </p:cNvSpPr>
              <p:nvPr/>
            </p:nvSpPr>
            <p:spPr bwMode="auto">
              <a:xfrm>
                <a:off x="2863" y="2279"/>
                <a:ext cx="34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Line 137"/>
              <p:cNvSpPr>
                <a:spLocks noChangeShapeType="1"/>
              </p:cNvSpPr>
              <p:nvPr/>
            </p:nvSpPr>
            <p:spPr bwMode="auto">
              <a:xfrm>
                <a:off x="2925" y="228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138"/>
              <p:cNvSpPr>
                <a:spLocks noChangeShapeType="1"/>
              </p:cNvSpPr>
              <p:nvPr/>
            </p:nvSpPr>
            <p:spPr bwMode="auto">
              <a:xfrm>
                <a:off x="2988" y="2303"/>
                <a:ext cx="32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Line 139"/>
              <p:cNvSpPr>
                <a:spLocks noChangeShapeType="1"/>
              </p:cNvSpPr>
              <p:nvPr/>
            </p:nvSpPr>
            <p:spPr bwMode="auto">
              <a:xfrm>
                <a:off x="3051" y="2314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140"/>
              <p:cNvSpPr>
                <a:spLocks noChangeShapeType="1"/>
              </p:cNvSpPr>
              <p:nvPr/>
            </p:nvSpPr>
            <p:spPr bwMode="auto">
              <a:xfrm>
                <a:off x="3110" y="232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Line 141"/>
              <p:cNvSpPr>
                <a:spLocks noChangeShapeType="1"/>
              </p:cNvSpPr>
              <p:nvPr/>
            </p:nvSpPr>
            <p:spPr bwMode="auto">
              <a:xfrm>
                <a:off x="3173" y="233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42"/>
              <p:cNvSpPr>
                <a:spLocks noChangeShapeType="1"/>
              </p:cNvSpPr>
              <p:nvPr/>
            </p:nvSpPr>
            <p:spPr bwMode="auto">
              <a:xfrm>
                <a:off x="3236" y="2349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Line 143"/>
              <p:cNvSpPr>
                <a:spLocks noChangeShapeType="1"/>
              </p:cNvSpPr>
              <p:nvPr/>
            </p:nvSpPr>
            <p:spPr bwMode="auto">
              <a:xfrm>
                <a:off x="3295" y="2359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44"/>
              <p:cNvSpPr>
                <a:spLocks noChangeShapeType="1"/>
              </p:cNvSpPr>
              <p:nvPr/>
            </p:nvSpPr>
            <p:spPr bwMode="auto">
              <a:xfrm>
                <a:off x="3358" y="2370"/>
                <a:ext cx="35" cy="6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Line 145"/>
              <p:cNvSpPr>
                <a:spLocks noChangeShapeType="1"/>
              </p:cNvSpPr>
              <p:nvPr/>
            </p:nvSpPr>
            <p:spPr bwMode="auto">
              <a:xfrm>
                <a:off x="3421" y="238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46"/>
              <p:cNvSpPr>
                <a:spLocks noChangeShapeType="1"/>
              </p:cNvSpPr>
              <p:nvPr/>
            </p:nvSpPr>
            <p:spPr bwMode="auto">
              <a:xfrm>
                <a:off x="3484" y="2394"/>
                <a:ext cx="31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Line 147"/>
              <p:cNvSpPr>
                <a:spLocks noChangeShapeType="1"/>
              </p:cNvSpPr>
              <p:nvPr/>
            </p:nvSpPr>
            <p:spPr bwMode="auto">
              <a:xfrm>
                <a:off x="3543" y="2404"/>
                <a:ext cx="35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148"/>
              <p:cNvSpPr>
                <a:spLocks noChangeShapeType="1"/>
              </p:cNvSpPr>
              <p:nvPr/>
            </p:nvSpPr>
            <p:spPr bwMode="auto">
              <a:xfrm>
                <a:off x="3606" y="2415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Line 149"/>
              <p:cNvSpPr>
                <a:spLocks noChangeShapeType="1"/>
              </p:cNvSpPr>
              <p:nvPr/>
            </p:nvSpPr>
            <p:spPr bwMode="auto">
              <a:xfrm>
                <a:off x="3669" y="2425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Line 150"/>
              <p:cNvSpPr>
                <a:spLocks noChangeShapeType="1"/>
              </p:cNvSpPr>
              <p:nvPr/>
            </p:nvSpPr>
            <p:spPr bwMode="auto">
              <a:xfrm>
                <a:off x="3728" y="2439"/>
                <a:ext cx="35" cy="4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Line 151"/>
              <p:cNvSpPr>
                <a:spLocks noChangeShapeType="1"/>
              </p:cNvSpPr>
              <p:nvPr/>
            </p:nvSpPr>
            <p:spPr bwMode="auto">
              <a:xfrm>
                <a:off x="3791" y="2450"/>
                <a:ext cx="32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Line 152"/>
              <p:cNvSpPr>
                <a:spLocks noChangeShapeType="1"/>
              </p:cNvSpPr>
              <p:nvPr/>
            </p:nvSpPr>
            <p:spPr bwMode="auto">
              <a:xfrm>
                <a:off x="3854" y="2460"/>
                <a:ext cx="31" cy="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Line 153"/>
              <p:cNvSpPr>
                <a:spLocks noChangeShapeType="1"/>
              </p:cNvSpPr>
              <p:nvPr/>
            </p:nvSpPr>
            <p:spPr bwMode="auto">
              <a:xfrm>
                <a:off x="3913" y="2478"/>
                <a:ext cx="25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Line 154"/>
              <p:cNvSpPr>
                <a:spLocks noChangeShapeType="1"/>
              </p:cNvSpPr>
              <p:nvPr/>
            </p:nvSpPr>
            <p:spPr bwMode="auto">
              <a:xfrm>
                <a:off x="3962" y="2516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Line 155"/>
              <p:cNvSpPr>
                <a:spLocks noChangeShapeType="1"/>
              </p:cNvSpPr>
              <p:nvPr/>
            </p:nvSpPr>
            <p:spPr bwMode="auto">
              <a:xfrm>
                <a:off x="4015" y="2551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Line 156"/>
              <p:cNvSpPr>
                <a:spLocks noChangeShapeType="1"/>
              </p:cNvSpPr>
              <p:nvPr/>
            </p:nvSpPr>
            <p:spPr bwMode="auto">
              <a:xfrm>
                <a:off x="4067" y="2586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Line 157"/>
              <p:cNvSpPr>
                <a:spLocks noChangeShapeType="1"/>
              </p:cNvSpPr>
              <p:nvPr/>
            </p:nvSpPr>
            <p:spPr bwMode="auto">
              <a:xfrm>
                <a:off x="4119" y="2621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Line 158"/>
              <p:cNvSpPr>
                <a:spLocks noChangeShapeType="1"/>
              </p:cNvSpPr>
              <p:nvPr/>
            </p:nvSpPr>
            <p:spPr bwMode="auto">
              <a:xfrm>
                <a:off x="4168" y="2659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Line 159"/>
              <p:cNvSpPr>
                <a:spLocks noChangeShapeType="1"/>
              </p:cNvSpPr>
              <p:nvPr/>
            </p:nvSpPr>
            <p:spPr bwMode="auto">
              <a:xfrm>
                <a:off x="4221" y="2694"/>
                <a:ext cx="27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Line 160"/>
              <p:cNvSpPr>
                <a:spLocks noChangeShapeType="1"/>
              </p:cNvSpPr>
              <p:nvPr/>
            </p:nvSpPr>
            <p:spPr bwMode="auto">
              <a:xfrm>
                <a:off x="4273" y="2729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Line 161"/>
              <p:cNvSpPr>
                <a:spLocks noChangeShapeType="1"/>
              </p:cNvSpPr>
              <p:nvPr/>
            </p:nvSpPr>
            <p:spPr bwMode="auto">
              <a:xfrm>
                <a:off x="4325" y="2768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Line 162"/>
              <p:cNvSpPr>
                <a:spLocks noChangeShapeType="1"/>
              </p:cNvSpPr>
              <p:nvPr/>
            </p:nvSpPr>
            <p:spPr bwMode="auto">
              <a:xfrm>
                <a:off x="4374" y="280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Line 163"/>
              <p:cNvSpPr>
                <a:spLocks noChangeShapeType="1"/>
              </p:cNvSpPr>
              <p:nvPr/>
            </p:nvSpPr>
            <p:spPr bwMode="auto">
              <a:xfrm>
                <a:off x="4426" y="283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Line 164"/>
              <p:cNvSpPr>
                <a:spLocks noChangeShapeType="1"/>
              </p:cNvSpPr>
              <p:nvPr/>
            </p:nvSpPr>
            <p:spPr bwMode="auto">
              <a:xfrm>
                <a:off x="4479" y="287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Line 165"/>
              <p:cNvSpPr>
                <a:spLocks noChangeShapeType="1"/>
              </p:cNvSpPr>
              <p:nvPr/>
            </p:nvSpPr>
            <p:spPr bwMode="auto">
              <a:xfrm>
                <a:off x="4531" y="2911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Line 166"/>
              <p:cNvSpPr>
                <a:spLocks noChangeShapeType="1"/>
              </p:cNvSpPr>
              <p:nvPr/>
            </p:nvSpPr>
            <p:spPr bwMode="auto">
              <a:xfrm>
                <a:off x="4584" y="2946"/>
                <a:ext cx="24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Line 167"/>
              <p:cNvSpPr>
                <a:spLocks noChangeShapeType="1"/>
              </p:cNvSpPr>
              <p:nvPr/>
            </p:nvSpPr>
            <p:spPr bwMode="auto">
              <a:xfrm>
                <a:off x="4632" y="2981"/>
                <a:ext cx="28" cy="20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Line 168"/>
              <p:cNvSpPr>
                <a:spLocks noChangeShapeType="1"/>
              </p:cNvSpPr>
              <p:nvPr/>
            </p:nvSpPr>
            <p:spPr bwMode="auto">
              <a:xfrm>
                <a:off x="4685" y="301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Line 169"/>
              <p:cNvSpPr>
                <a:spLocks noChangeShapeType="1"/>
              </p:cNvSpPr>
              <p:nvPr/>
            </p:nvSpPr>
            <p:spPr bwMode="auto">
              <a:xfrm>
                <a:off x="4737" y="3054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Line 170"/>
              <p:cNvSpPr>
                <a:spLocks noChangeShapeType="1"/>
              </p:cNvSpPr>
              <p:nvPr/>
            </p:nvSpPr>
            <p:spPr bwMode="auto">
              <a:xfrm>
                <a:off x="4790" y="3089"/>
                <a:ext cx="27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Line 171"/>
              <p:cNvSpPr>
                <a:spLocks noChangeShapeType="1"/>
              </p:cNvSpPr>
              <p:nvPr/>
            </p:nvSpPr>
            <p:spPr bwMode="auto">
              <a:xfrm>
                <a:off x="4838" y="3124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Line 172"/>
              <p:cNvSpPr>
                <a:spLocks noChangeShapeType="1"/>
              </p:cNvSpPr>
              <p:nvPr/>
            </p:nvSpPr>
            <p:spPr bwMode="auto">
              <a:xfrm>
                <a:off x="4891" y="3162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Line 173"/>
              <p:cNvSpPr>
                <a:spLocks noChangeShapeType="1"/>
              </p:cNvSpPr>
              <p:nvPr/>
            </p:nvSpPr>
            <p:spPr bwMode="auto">
              <a:xfrm>
                <a:off x="4943" y="3197"/>
                <a:ext cx="28" cy="17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Line 174"/>
              <p:cNvSpPr>
                <a:spLocks noChangeShapeType="1"/>
              </p:cNvSpPr>
              <p:nvPr/>
            </p:nvSpPr>
            <p:spPr bwMode="auto">
              <a:xfrm>
                <a:off x="4995" y="3232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Line 175"/>
              <p:cNvSpPr>
                <a:spLocks noChangeShapeType="1"/>
              </p:cNvSpPr>
              <p:nvPr/>
            </p:nvSpPr>
            <p:spPr bwMode="auto">
              <a:xfrm>
                <a:off x="5048" y="3267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Line 176"/>
              <p:cNvSpPr>
                <a:spLocks noChangeShapeType="1"/>
              </p:cNvSpPr>
              <p:nvPr/>
            </p:nvSpPr>
            <p:spPr bwMode="auto">
              <a:xfrm>
                <a:off x="5097" y="3305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Line 177"/>
              <p:cNvSpPr>
                <a:spLocks noChangeShapeType="1"/>
              </p:cNvSpPr>
              <p:nvPr/>
            </p:nvSpPr>
            <p:spPr bwMode="auto">
              <a:xfrm>
                <a:off x="5149" y="3340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Line 178"/>
              <p:cNvSpPr>
                <a:spLocks noChangeShapeType="1"/>
              </p:cNvSpPr>
              <p:nvPr/>
            </p:nvSpPr>
            <p:spPr bwMode="auto">
              <a:xfrm>
                <a:off x="5201" y="3375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Line 179"/>
              <p:cNvSpPr>
                <a:spLocks noChangeShapeType="1"/>
              </p:cNvSpPr>
              <p:nvPr/>
            </p:nvSpPr>
            <p:spPr bwMode="auto">
              <a:xfrm>
                <a:off x="5254" y="3410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Line 180"/>
              <p:cNvSpPr>
                <a:spLocks noChangeShapeType="1"/>
              </p:cNvSpPr>
              <p:nvPr/>
            </p:nvSpPr>
            <p:spPr bwMode="auto">
              <a:xfrm>
                <a:off x="5306" y="3448"/>
                <a:ext cx="25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Line 181"/>
              <p:cNvSpPr>
                <a:spLocks noChangeShapeType="1"/>
              </p:cNvSpPr>
              <p:nvPr/>
            </p:nvSpPr>
            <p:spPr bwMode="auto">
              <a:xfrm>
                <a:off x="5355" y="3483"/>
                <a:ext cx="28" cy="18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Line 182"/>
              <p:cNvSpPr>
                <a:spLocks noChangeShapeType="1"/>
              </p:cNvSpPr>
              <p:nvPr/>
            </p:nvSpPr>
            <p:spPr bwMode="auto">
              <a:xfrm>
                <a:off x="5407" y="3518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Line 183"/>
              <p:cNvSpPr>
                <a:spLocks noChangeShapeType="1"/>
              </p:cNvSpPr>
              <p:nvPr/>
            </p:nvSpPr>
            <p:spPr bwMode="auto">
              <a:xfrm>
                <a:off x="5460" y="3553"/>
                <a:ext cx="28" cy="21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Line 184"/>
              <p:cNvSpPr>
                <a:spLocks noChangeShapeType="1"/>
              </p:cNvSpPr>
              <p:nvPr/>
            </p:nvSpPr>
            <p:spPr bwMode="auto">
              <a:xfrm>
                <a:off x="5512" y="3592"/>
                <a:ext cx="7" cy="3"/>
              </a:xfrm>
              <a:prstGeom prst="line">
                <a:avLst/>
              </a:prstGeom>
              <a:noFill/>
              <a:ln w="22225">
                <a:solidFill>
                  <a:srgbClr val="30303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Line 185"/>
              <p:cNvSpPr>
                <a:spLocks noChangeShapeType="1"/>
              </p:cNvSpPr>
              <p:nvPr/>
            </p:nvSpPr>
            <p:spPr bwMode="auto">
              <a:xfrm flipV="1">
                <a:off x="569" y="470"/>
                <a:ext cx="0" cy="321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Line 186"/>
              <p:cNvSpPr>
                <a:spLocks noChangeShapeType="1"/>
              </p:cNvSpPr>
              <p:nvPr/>
            </p:nvSpPr>
            <p:spPr bwMode="auto">
              <a:xfrm flipH="1">
                <a:off x="510" y="328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Rectangle 187"/>
              <p:cNvSpPr>
                <a:spLocks noChangeArrowheads="1"/>
              </p:cNvSpPr>
              <p:nvPr/>
            </p:nvSpPr>
            <p:spPr bwMode="auto">
              <a:xfrm rot="16200000">
                <a:off x="230" y="3155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-6000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Line 188"/>
              <p:cNvSpPr>
                <a:spLocks noChangeShapeType="1"/>
              </p:cNvSpPr>
              <p:nvPr/>
            </p:nvSpPr>
            <p:spPr bwMode="auto">
              <a:xfrm flipH="1">
                <a:off x="510" y="2743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Rectangle 189"/>
              <p:cNvSpPr>
                <a:spLocks noChangeArrowheads="1"/>
              </p:cNvSpPr>
              <p:nvPr/>
            </p:nvSpPr>
            <p:spPr bwMode="auto">
              <a:xfrm rot="16200000">
                <a:off x="230" y="2614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-4000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Line 190"/>
              <p:cNvSpPr>
                <a:spLocks noChangeShapeType="1"/>
              </p:cNvSpPr>
              <p:nvPr/>
            </p:nvSpPr>
            <p:spPr bwMode="auto">
              <a:xfrm flipH="1">
                <a:off x="510" y="2205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Rectangle 191"/>
              <p:cNvSpPr>
                <a:spLocks noChangeArrowheads="1"/>
              </p:cNvSpPr>
              <p:nvPr/>
            </p:nvSpPr>
            <p:spPr bwMode="auto">
              <a:xfrm rot="16200000">
                <a:off x="230" y="2076"/>
                <a:ext cx="3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-2000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Line 192"/>
              <p:cNvSpPr>
                <a:spLocks noChangeShapeType="1"/>
              </p:cNvSpPr>
              <p:nvPr/>
            </p:nvSpPr>
            <p:spPr bwMode="auto">
              <a:xfrm flipH="1">
                <a:off x="510" y="1664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Rectangle 193"/>
              <p:cNvSpPr>
                <a:spLocks noChangeArrowheads="1"/>
              </p:cNvSpPr>
              <p:nvPr/>
            </p:nvSpPr>
            <p:spPr bwMode="auto">
              <a:xfrm rot="16200000">
                <a:off x="376" y="1541"/>
                <a:ext cx="8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Line 194"/>
              <p:cNvSpPr>
                <a:spLocks noChangeShapeType="1"/>
              </p:cNvSpPr>
              <p:nvPr/>
            </p:nvSpPr>
            <p:spPr bwMode="auto">
              <a:xfrm flipH="1">
                <a:off x="510" y="1126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Rectangle 195"/>
              <p:cNvSpPr>
                <a:spLocks noChangeArrowheads="1"/>
              </p:cNvSpPr>
              <p:nvPr/>
            </p:nvSpPr>
            <p:spPr bwMode="auto">
              <a:xfrm rot="16200000">
                <a:off x="253" y="999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2000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Line 196"/>
              <p:cNvSpPr>
                <a:spLocks noChangeShapeType="1"/>
              </p:cNvSpPr>
              <p:nvPr/>
            </p:nvSpPr>
            <p:spPr bwMode="auto">
              <a:xfrm flipH="1">
                <a:off x="510" y="589"/>
                <a:ext cx="5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Rectangle 197"/>
              <p:cNvSpPr>
                <a:spLocks noChangeArrowheads="1"/>
              </p:cNvSpPr>
              <p:nvPr/>
            </p:nvSpPr>
            <p:spPr bwMode="auto">
              <a:xfrm rot="16200000">
                <a:off x="254" y="460"/>
                <a:ext cx="3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4000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Rectangle 198"/>
              <p:cNvSpPr>
                <a:spLocks noChangeArrowheads="1"/>
              </p:cNvSpPr>
              <p:nvPr/>
            </p:nvSpPr>
            <p:spPr bwMode="auto">
              <a:xfrm rot="16200000">
                <a:off x="-1218" y="1894"/>
                <a:ext cx="28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</a:rPr>
                  <a:t>Experimental Vs. Control ITT on Income ($)</a:t>
                </a:r>
                <a:endParaRPr lang="en-US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Line 199"/>
              <p:cNvSpPr>
                <a:spLocks noChangeShapeType="1"/>
              </p:cNvSpPr>
              <p:nvPr/>
            </p:nvSpPr>
            <p:spPr bwMode="auto">
              <a:xfrm>
                <a:off x="569" y="3686"/>
                <a:ext cx="5041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Line 200"/>
              <p:cNvSpPr>
                <a:spLocks noChangeShapeType="1"/>
              </p:cNvSpPr>
              <p:nvPr/>
            </p:nvSpPr>
            <p:spPr bwMode="auto">
              <a:xfrm>
                <a:off x="66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Rectangle 201"/>
              <p:cNvSpPr>
                <a:spLocks noChangeArrowheads="1"/>
              </p:cNvSpPr>
              <p:nvPr/>
            </p:nvSpPr>
            <p:spPr bwMode="auto">
              <a:xfrm>
                <a:off x="57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10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Line 202"/>
              <p:cNvSpPr>
                <a:spLocks noChangeShapeType="1"/>
              </p:cNvSpPr>
              <p:nvPr/>
            </p:nvSpPr>
            <p:spPr bwMode="auto">
              <a:xfrm>
                <a:off x="2280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Rectangle 203"/>
              <p:cNvSpPr>
                <a:spLocks noChangeArrowheads="1"/>
              </p:cNvSpPr>
              <p:nvPr/>
            </p:nvSpPr>
            <p:spPr bwMode="auto">
              <a:xfrm>
                <a:off x="2199" y="3773"/>
                <a:ext cx="16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12</a:t>
                </a:r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Line 204"/>
              <p:cNvSpPr>
                <a:spLocks noChangeShapeType="1"/>
              </p:cNvSpPr>
              <p:nvPr/>
            </p:nvSpPr>
            <p:spPr bwMode="auto">
              <a:xfrm>
                <a:off x="3899" y="3686"/>
                <a:ext cx="0" cy="5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Rectangle 206"/>
            <p:cNvSpPr>
              <a:spLocks noChangeArrowheads="1"/>
            </p:cNvSpPr>
            <p:nvPr/>
          </p:nvSpPr>
          <p:spPr bwMode="auto">
            <a:xfrm>
              <a:off x="381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14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207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08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16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209"/>
            <p:cNvSpPr>
              <a:spLocks noChangeArrowheads="1"/>
            </p:cNvSpPr>
            <p:nvPr/>
          </p:nvSpPr>
          <p:spPr bwMode="auto">
            <a:xfrm>
              <a:off x="2182" y="3916"/>
              <a:ext cx="180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Age at Random Assignment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210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282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628776" y="336551"/>
            <a:ext cx="8801101" cy="6311900"/>
            <a:chOff x="66" y="212"/>
            <a:chExt cx="5544" cy="3976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69" y="470"/>
              <a:ext cx="5041" cy="32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69" y="3595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69" y="2837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569" y="2076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569" y="1319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569" y="561"/>
              <a:ext cx="5041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60" y="592"/>
              <a:ext cx="4859" cy="2622"/>
            </a:xfrm>
            <a:custGeom>
              <a:avLst/>
              <a:gdLst>
                <a:gd name="T0" fmla="*/ 0 w 1392"/>
                <a:gd name="T1" fmla="*/ 751 h 751"/>
                <a:gd name="T2" fmla="*/ 174 w 1392"/>
                <a:gd name="T3" fmla="*/ 630 h 751"/>
                <a:gd name="T4" fmla="*/ 348 w 1392"/>
                <a:gd name="T5" fmla="*/ 646 h 751"/>
                <a:gd name="T6" fmla="*/ 522 w 1392"/>
                <a:gd name="T7" fmla="*/ 628 h 751"/>
                <a:gd name="T8" fmla="*/ 696 w 1392"/>
                <a:gd name="T9" fmla="*/ 410 h 751"/>
                <a:gd name="T10" fmla="*/ 870 w 1392"/>
                <a:gd name="T11" fmla="*/ 389 h 751"/>
                <a:gd name="T12" fmla="*/ 1044 w 1392"/>
                <a:gd name="T13" fmla="*/ 262 h 751"/>
                <a:gd name="T14" fmla="*/ 1218 w 1392"/>
                <a:gd name="T15" fmla="*/ 0 h 751"/>
                <a:gd name="T16" fmla="*/ 1392 w 1392"/>
                <a:gd name="T17" fmla="*/ 72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2" h="751">
                  <a:moveTo>
                    <a:pt x="0" y="751"/>
                  </a:moveTo>
                  <a:lnTo>
                    <a:pt x="174" y="630"/>
                  </a:lnTo>
                  <a:lnTo>
                    <a:pt x="348" y="646"/>
                  </a:lnTo>
                  <a:lnTo>
                    <a:pt x="522" y="628"/>
                  </a:lnTo>
                  <a:lnTo>
                    <a:pt x="696" y="410"/>
                  </a:lnTo>
                  <a:lnTo>
                    <a:pt x="870" y="389"/>
                  </a:lnTo>
                  <a:lnTo>
                    <a:pt x="1044" y="262"/>
                  </a:lnTo>
                  <a:lnTo>
                    <a:pt x="1218" y="0"/>
                  </a:lnTo>
                  <a:lnTo>
                    <a:pt x="1392" y="72"/>
                  </a:lnTo>
                </a:path>
              </a:pathLst>
            </a:custGeom>
            <a:noFill/>
            <a:ln w="22225">
              <a:solidFill>
                <a:srgbClr val="1A476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628" y="3183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1236" y="2761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1843" y="2816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2451" y="2754"/>
              <a:ext cx="62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3058" y="199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3665" y="1919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4273" y="1476"/>
              <a:ext cx="63" cy="62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4880" y="561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5488" y="812"/>
              <a:ext cx="63" cy="63"/>
            </a:xfrm>
            <a:prstGeom prst="ellipse">
              <a:avLst/>
            </a:prstGeom>
            <a:solidFill>
              <a:srgbClr val="1A476F"/>
            </a:solidFill>
            <a:ln w="22225">
              <a:solidFill>
                <a:srgbClr val="1A476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660" y="2376"/>
              <a:ext cx="4859" cy="1212"/>
            </a:xfrm>
            <a:custGeom>
              <a:avLst/>
              <a:gdLst>
                <a:gd name="T0" fmla="*/ 0 w 1392"/>
                <a:gd name="T1" fmla="*/ 0 h 347"/>
                <a:gd name="T2" fmla="*/ 174 w 1392"/>
                <a:gd name="T3" fmla="*/ 37 h 347"/>
                <a:gd name="T4" fmla="*/ 348 w 1392"/>
                <a:gd name="T5" fmla="*/ 164 h 347"/>
                <a:gd name="T6" fmla="*/ 522 w 1392"/>
                <a:gd name="T7" fmla="*/ 197 h 347"/>
                <a:gd name="T8" fmla="*/ 696 w 1392"/>
                <a:gd name="T9" fmla="*/ 102 h 347"/>
                <a:gd name="T10" fmla="*/ 870 w 1392"/>
                <a:gd name="T11" fmla="*/ 339 h 347"/>
                <a:gd name="T12" fmla="*/ 1044 w 1392"/>
                <a:gd name="T13" fmla="*/ 249 h 347"/>
                <a:gd name="T14" fmla="*/ 1218 w 1392"/>
                <a:gd name="T15" fmla="*/ 332 h 347"/>
                <a:gd name="T16" fmla="*/ 1392 w 1392"/>
                <a:gd name="T17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2" h="347">
                  <a:moveTo>
                    <a:pt x="0" y="0"/>
                  </a:moveTo>
                  <a:lnTo>
                    <a:pt x="174" y="37"/>
                  </a:lnTo>
                  <a:lnTo>
                    <a:pt x="348" y="164"/>
                  </a:lnTo>
                  <a:lnTo>
                    <a:pt x="522" y="197"/>
                  </a:lnTo>
                  <a:lnTo>
                    <a:pt x="696" y="102"/>
                  </a:lnTo>
                  <a:lnTo>
                    <a:pt x="870" y="339"/>
                  </a:lnTo>
                  <a:lnTo>
                    <a:pt x="1044" y="249"/>
                  </a:lnTo>
                  <a:lnTo>
                    <a:pt x="1218" y="332"/>
                  </a:lnTo>
                  <a:lnTo>
                    <a:pt x="1392" y="347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621" y="2335"/>
              <a:ext cx="77" cy="62"/>
            </a:xfrm>
            <a:custGeom>
              <a:avLst/>
              <a:gdLst>
                <a:gd name="T0" fmla="*/ 39 w 77"/>
                <a:gd name="T1" fmla="*/ 0 h 62"/>
                <a:gd name="T2" fmla="*/ 0 w 77"/>
                <a:gd name="T3" fmla="*/ 62 h 62"/>
                <a:gd name="T4" fmla="*/ 77 w 77"/>
                <a:gd name="T5" fmla="*/ 62 h 62"/>
                <a:gd name="T6" fmla="*/ 39 w 77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2">
                  <a:moveTo>
                    <a:pt x="39" y="0"/>
                  </a:moveTo>
                  <a:lnTo>
                    <a:pt x="0" y="62"/>
                  </a:lnTo>
                  <a:lnTo>
                    <a:pt x="77" y="6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229" y="2464"/>
              <a:ext cx="77" cy="63"/>
            </a:xfrm>
            <a:custGeom>
              <a:avLst/>
              <a:gdLst>
                <a:gd name="T0" fmla="*/ 38 w 77"/>
                <a:gd name="T1" fmla="*/ 0 h 63"/>
                <a:gd name="T2" fmla="*/ 0 w 77"/>
                <a:gd name="T3" fmla="*/ 63 h 63"/>
                <a:gd name="T4" fmla="*/ 77 w 77"/>
                <a:gd name="T5" fmla="*/ 63 h 63"/>
                <a:gd name="T6" fmla="*/ 38 w 7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3">
                  <a:moveTo>
                    <a:pt x="38" y="0"/>
                  </a:moveTo>
                  <a:lnTo>
                    <a:pt x="0" y="63"/>
                  </a:lnTo>
                  <a:lnTo>
                    <a:pt x="77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1836" y="2904"/>
              <a:ext cx="77" cy="66"/>
            </a:xfrm>
            <a:custGeom>
              <a:avLst/>
              <a:gdLst>
                <a:gd name="T0" fmla="*/ 39 w 77"/>
                <a:gd name="T1" fmla="*/ 0 h 66"/>
                <a:gd name="T2" fmla="*/ 0 w 77"/>
                <a:gd name="T3" fmla="*/ 66 h 66"/>
                <a:gd name="T4" fmla="*/ 77 w 77"/>
                <a:gd name="T5" fmla="*/ 66 h 66"/>
                <a:gd name="T6" fmla="*/ 39 w 77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66">
                  <a:moveTo>
                    <a:pt x="39" y="0"/>
                  </a:moveTo>
                  <a:lnTo>
                    <a:pt x="0" y="66"/>
                  </a:lnTo>
                  <a:lnTo>
                    <a:pt x="77" y="6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2444" y="3019"/>
              <a:ext cx="73" cy="66"/>
            </a:xfrm>
            <a:custGeom>
              <a:avLst/>
              <a:gdLst>
                <a:gd name="T0" fmla="*/ 38 w 73"/>
                <a:gd name="T1" fmla="*/ 0 h 66"/>
                <a:gd name="T2" fmla="*/ 0 w 73"/>
                <a:gd name="T3" fmla="*/ 66 h 66"/>
                <a:gd name="T4" fmla="*/ 73 w 73"/>
                <a:gd name="T5" fmla="*/ 66 h 66"/>
                <a:gd name="T6" fmla="*/ 38 w 73"/>
                <a:gd name="T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6">
                  <a:moveTo>
                    <a:pt x="38" y="0"/>
                  </a:moveTo>
                  <a:lnTo>
                    <a:pt x="0" y="66"/>
                  </a:lnTo>
                  <a:lnTo>
                    <a:pt x="73" y="6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051" y="2687"/>
              <a:ext cx="73" cy="67"/>
            </a:xfrm>
            <a:custGeom>
              <a:avLst/>
              <a:gdLst>
                <a:gd name="T0" fmla="*/ 38 w 73"/>
                <a:gd name="T1" fmla="*/ 0 h 67"/>
                <a:gd name="T2" fmla="*/ 0 w 73"/>
                <a:gd name="T3" fmla="*/ 67 h 67"/>
                <a:gd name="T4" fmla="*/ 73 w 73"/>
                <a:gd name="T5" fmla="*/ 67 h 67"/>
                <a:gd name="T6" fmla="*/ 38 w 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7">
                  <a:moveTo>
                    <a:pt x="38" y="0"/>
                  </a:moveTo>
                  <a:lnTo>
                    <a:pt x="0" y="67"/>
                  </a:lnTo>
                  <a:lnTo>
                    <a:pt x="73" y="6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658" y="3518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266" y="3204"/>
              <a:ext cx="73" cy="63"/>
            </a:xfrm>
            <a:custGeom>
              <a:avLst/>
              <a:gdLst>
                <a:gd name="T0" fmla="*/ 38 w 73"/>
                <a:gd name="T1" fmla="*/ 0 h 63"/>
                <a:gd name="T2" fmla="*/ 0 w 73"/>
                <a:gd name="T3" fmla="*/ 63 h 63"/>
                <a:gd name="T4" fmla="*/ 73 w 73"/>
                <a:gd name="T5" fmla="*/ 63 h 63"/>
                <a:gd name="T6" fmla="*/ 38 w 7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3">
                  <a:moveTo>
                    <a:pt x="38" y="0"/>
                  </a:moveTo>
                  <a:lnTo>
                    <a:pt x="0" y="63"/>
                  </a:lnTo>
                  <a:lnTo>
                    <a:pt x="73" y="6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873" y="3494"/>
              <a:ext cx="74" cy="63"/>
            </a:xfrm>
            <a:custGeom>
              <a:avLst/>
              <a:gdLst>
                <a:gd name="T0" fmla="*/ 39 w 74"/>
                <a:gd name="T1" fmla="*/ 0 h 63"/>
                <a:gd name="T2" fmla="*/ 0 w 74"/>
                <a:gd name="T3" fmla="*/ 63 h 63"/>
                <a:gd name="T4" fmla="*/ 74 w 74"/>
                <a:gd name="T5" fmla="*/ 63 h 63"/>
                <a:gd name="T6" fmla="*/ 39 w 7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3">
                  <a:moveTo>
                    <a:pt x="39" y="0"/>
                  </a:moveTo>
                  <a:lnTo>
                    <a:pt x="0" y="63"/>
                  </a:lnTo>
                  <a:lnTo>
                    <a:pt x="74" y="6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5481" y="3546"/>
              <a:ext cx="73" cy="67"/>
            </a:xfrm>
            <a:custGeom>
              <a:avLst/>
              <a:gdLst>
                <a:gd name="T0" fmla="*/ 38 w 73"/>
                <a:gd name="T1" fmla="*/ 0 h 67"/>
                <a:gd name="T2" fmla="*/ 0 w 73"/>
                <a:gd name="T3" fmla="*/ 67 h 67"/>
                <a:gd name="T4" fmla="*/ 73 w 73"/>
                <a:gd name="T5" fmla="*/ 67 h 67"/>
                <a:gd name="T6" fmla="*/ 38 w 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7">
                  <a:moveTo>
                    <a:pt x="38" y="0"/>
                  </a:moveTo>
                  <a:lnTo>
                    <a:pt x="0" y="67"/>
                  </a:lnTo>
                  <a:lnTo>
                    <a:pt x="73" y="67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0353B"/>
            </a:solidFill>
            <a:ln w="22225">
              <a:solidFill>
                <a:srgbClr val="9035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569" y="470"/>
              <a:ext cx="0" cy="321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510" y="3595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 rot="16200000">
              <a:off x="229" y="3466"/>
              <a:ext cx="3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-1000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510" y="2837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rot="16200000">
              <a:off x="375" y="2714"/>
              <a:ext cx="8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H="1">
              <a:off x="510" y="2076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 rot="16200000">
              <a:off x="253" y="1949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1000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>
              <a:off x="510" y="1319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 rot="16200000">
              <a:off x="253" y="1191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2000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510" y="561"/>
              <a:ext cx="59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 rot="16200000">
              <a:off x="254" y="432"/>
              <a:ext cx="3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3000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 rot="16200000">
              <a:off x="-1296" y="1889"/>
              <a:ext cx="289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</a:rPr>
                <a:t>Experimental Vs. Control ITT on Earnings ($)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569" y="3686"/>
              <a:ext cx="5041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660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57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20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1267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1187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21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1875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179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22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248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2402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23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308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00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24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3697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3617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25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4304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4224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26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4912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4831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27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5519" y="3686"/>
              <a:ext cx="0" cy="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439" y="3773"/>
              <a:ext cx="1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28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2150" y="4014"/>
              <a:ext cx="18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</a:rPr>
                <a:t>Age of Income Measurement</a:t>
              </a: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3062" y="212"/>
              <a:ext cx="57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2500">
                  <a:solidFill>
                    <a:srgbClr val="1E2D53"/>
                  </a:solidFill>
                </a:rPr>
                <a:t> </a:t>
              </a: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524001" y="164068"/>
            <a:ext cx="91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1E2D53"/>
                </a:solidFill>
              </a:rPr>
              <a:t>Impacts of Experimental Voucher by Age of Earnings Measurement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69074" y="4507468"/>
            <a:ext cx="164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Above 13 at RA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695528" y="2743200"/>
            <a:ext cx="16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Below 13 at RA</a:t>
            </a:r>
          </a:p>
        </p:txBody>
      </p:sp>
    </p:spTree>
    <p:extLst>
      <p:ext uri="{BB962C8B-B14F-4D97-AF65-F5344CB8AC3E}">
        <p14:creationId xmlns:p14="http://schemas.microsoft.com/office/powerpoint/2010/main" val="78466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the study of MTO and neighborhood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no long-run impact on adult earnings</a:t>
            </a:r>
          </a:p>
          <a:p>
            <a:pPr lvl="1"/>
            <a:r>
              <a:rPr lang="en-US" dirty="0"/>
              <a:t>But impacts on physical and mental health should not be dismissed!</a:t>
            </a:r>
          </a:p>
          <a:p>
            <a:endParaRPr lang="en-US" dirty="0"/>
          </a:p>
          <a:p>
            <a:r>
              <a:rPr lang="en-US" dirty="0"/>
              <a:t>Impact of moving = one time disruption + </a:t>
            </a:r>
            <a:r>
              <a:rPr lang="en-US" i="1" dirty="0"/>
              <a:t>cumulative </a:t>
            </a:r>
            <a:r>
              <a:rPr lang="en-US" dirty="0"/>
              <a:t>impact of better neighborhood</a:t>
            </a:r>
          </a:p>
          <a:p>
            <a:endParaRPr lang="en-US" dirty="0"/>
          </a:p>
          <a:p>
            <a:r>
              <a:rPr lang="en-US" dirty="0"/>
              <a:t>Lesson for science – tie your hands with research design, be open-minded about how to interpret results</a:t>
            </a:r>
          </a:p>
        </p:txBody>
      </p:sp>
    </p:spTree>
    <p:extLst>
      <p:ext uri="{BB962C8B-B14F-4D97-AF65-F5344CB8AC3E}">
        <p14:creationId xmlns:p14="http://schemas.microsoft.com/office/powerpoint/2010/main" val="13854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B1F9AB7-0079-4B42-B9BB-78788462C3FA}"/>
              </a:ext>
            </a:extLst>
          </p:cNvPr>
          <p:cNvSpPr/>
          <p:nvPr/>
        </p:nvSpPr>
        <p:spPr>
          <a:xfrm>
            <a:off x="0" y="5617625"/>
            <a:ext cx="4781601" cy="124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160463" y="-6350"/>
            <a:ext cx="9871075" cy="6870700"/>
            <a:chOff x="731" y="-4"/>
            <a:chExt cx="6218" cy="432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735" y="0"/>
              <a:ext cx="621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731" y="-4"/>
              <a:ext cx="6218" cy="4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735" y="0"/>
              <a:ext cx="6206" cy="4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300" y="482"/>
              <a:ext cx="5512" cy="2945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1300" y="3334"/>
              <a:ext cx="551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1300" y="2146"/>
              <a:ext cx="551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300" y="958"/>
              <a:ext cx="551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3291" y="3258"/>
              <a:ext cx="90" cy="90"/>
            </a:xfrm>
            <a:prstGeom prst="ellipse">
              <a:avLst/>
            </a:pr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588" y="1890"/>
              <a:ext cx="87" cy="86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3003" y="2066"/>
              <a:ext cx="86" cy="87"/>
            </a:xfrm>
            <a:prstGeom prst="ellipse">
              <a:avLst/>
            </a:pr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2236" y="2416"/>
              <a:ext cx="87" cy="86"/>
            </a:xfrm>
            <a:prstGeom prst="ellipse">
              <a:avLst/>
            </a:pr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3143" y="2030"/>
              <a:ext cx="87" cy="87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3496" y="662"/>
              <a:ext cx="119" cy="105"/>
            </a:xfrm>
            <a:custGeom>
              <a:avLst/>
              <a:gdLst>
                <a:gd name="T0" fmla="*/ 58 w 119"/>
                <a:gd name="T1" fmla="*/ 0 h 105"/>
                <a:gd name="T2" fmla="*/ 0 w 119"/>
                <a:gd name="T3" fmla="*/ 105 h 105"/>
                <a:gd name="T4" fmla="*/ 119 w 119"/>
                <a:gd name="T5" fmla="*/ 105 h 105"/>
                <a:gd name="T6" fmla="*/ 58 w 119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5">
                  <a:moveTo>
                    <a:pt x="58" y="0"/>
                  </a:moveTo>
                  <a:lnTo>
                    <a:pt x="0" y="105"/>
                  </a:lnTo>
                  <a:lnTo>
                    <a:pt x="119" y="105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5667" y="1375"/>
              <a:ext cx="119" cy="101"/>
            </a:xfrm>
            <a:custGeom>
              <a:avLst/>
              <a:gdLst>
                <a:gd name="T0" fmla="*/ 61 w 119"/>
                <a:gd name="T1" fmla="*/ 0 h 101"/>
                <a:gd name="T2" fmla="*/ 0 w 119"/>
                <a:gd name="T3" fmla="*/ 101 h 101"/>
                <a:gd name="T4" fmla="*/ 119 w 119"/>
                <a:gd name="T5" fmla="*/ 101 h 101"/>
                <a:gd name="T6" fmla="*/ 61 w 119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1">
                  <a:moveTo>
                    <a:pt x="61" y="0"/>
                  </a:moveTo>
                  <a:lnTo>
                    <a:pt x="0" y="101"/>
                  </a:lnTo>
                  <a:lnTo>
                    <a:pt x="119" y="101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4000" y="1548"/>
              <a:ext cx="119" cy="101"/>
            </a:xfrm>
            <a:custGeom>
              <a:avLst/>
              <a:gdLst>
                <a:gd name="T0" fmla="*/ 61 w 119"/>
                <a:gd name="T1" fmla="*/ 0 h 101"/>
                <a:gd name="T2" fmla="*/ 0 w 119"/>
                <a:gd name="T3" fmla="*/ 101 h 101"/>
                <a:gd name="T4" fmla="*/ 119 w 119"/>
                <a:gd name="T5" fmla="*/ 101 h 101"/>
                <a:gd name="T6" fmla="*/ 61 w 119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1">
                  <a:moveTo>
                    <a:pt x="61" y="0"/>
                  </a:moveTo>
                  <a:lnTo>
                    <a:pt x="0" y="101"/>
                  </a:lnTo>
                  <a:lnTo>
                    <a:pt x="119" y="101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4627" y="1865"/>
              <a:ext cx="118" cy="104"/>
            </a:xfrm>
            <a:custGeom>
              <a:avLst/>
              <a:gdLst>
                <a:gd name="T0" fmla="*/ 57 w 118"/>
                <a:gd name="T1" fmla="*/ 0 h 104"/>
                <a:gd name="T2" fmla="*/ 0 w 118"/>
                <a:gd name="T3" fmla="*/ 104 h 104"/>
                <a:gd name="T4" fmla="*/ 118 w 118"/>
                <a:gd name="T5" fmla="*/ 104 h 104"/>
                <a:gd name="T6" fmla="*/ 57 w 118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04">
                  <a:moveTo>
                    <a:pt x="57" y="0"/>
                  </a:moveTo>
                  <a:lnTo>
                    <a:pt x="0" y="104"/>
                  </a:lnTo>
                  <a:lnTo>
                    <a:pt x="118" y="104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22225">
              <a:solidFill>
                <a:srgbClr val="938D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4231" y="2297"/>
              <a:ext cx="118" cy="104"/>
            </a:xfrm>
            <a:custGeom>
              <a:avLst/>
              <a:gdLst>
                <a:gd name="T0" fmla="*/ 61 w 118"/>
                <a:gd name="T1" fmla="*/ 0 h 104"/>
                <a:gd name="T2" fmla="*/ 0 w 118"/>
                <a:gd name="T3" fmla="*/ 104 h 104"/>
                <a:gd name="T4" fmla="*/ 118 w 118"/>
                <a:gd name="T5" fmla="*/ 104 h 104"/>
                <a:gd name="T6" fmla="*/ 61 w 118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04">
                  <a:moveTo>
                    <a:pt x="61" y="0"/>
                  </a:moveTo>
                  <a:lnTo>
                    <a:pt x="0" y="104"/>
                  </a:lnTo>
                  <a:lnTo>
                    <a:pt x="118" y="104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2222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020" y="911"/>
              <a:ext cx="140" cy="140"/>
            </a:xfrm>
            <a:custGeom>
              <a:avLst/>
              <a:gdLst>
                <a:gd name="T0" fmla="*/ 68 w 140"/>
                <a:gd name="T1" fmla="*/ 0 h 140"/>
                <a:gd name="T2" fmla="*/ 0 w 140"/>
                <a:gd name="T3" fmla="*/ 72 h 140"/>
                <a:gd name="T4" fmla="*/ 68 w 140"/>
                <a:gd name="T5" fmla="*/ 140 h 140"/>
                <a:gd name="T6" fmla="*/ 140 w 140"/>
                <a:gd name="T7" fmla="*/ 72 h 140"/>
                <a:gd name="T8" fmla="*/ 68 w 140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68" y="0"/>
                  </a:moveTo>
                  <a:lnTo>
                    <a:pt x="0" y="72"/>
                  </a:lnTo>
                  <a:lnTo>
                    <a:pt x="68" y="140"/>
                  </a:lnTo>
                  <a:lnTo>
                    <a:pt x="140" y="7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5548" y="1570"/>
              <a:ext cx="141" cy="140"/>
            </a:xfrm>
            <a:custGeom>
              <a:avLst/>
              <a:gdLst>
                <a:gd name="T0" fmla="*/ 72 w 141"/>
                <a:gd name="T1" fmla="*/ 0 h 140"/>
                <a:gd name="T2" fmla="*/ 0 w 141"/>
                <a:gd name="T3" fmla="*/ 72 h 140"/>
                <a:gd name="T4" fmla="*/ 72 w 141"/>
                <a:gd name="T5" fmla="*/ 140 h 140"/>
                <a:gd name="T6" fmla="*/ 141 w 141"/>
                <a:gd name="T7" fmla="*/ 72 h 140"/>
                <a:gd name="T8" fmla="*/ 72 w 141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72" y="0"/>
                  </a:moveTo>
                  <a:lnTo>
                    <a:pt x="0" y="72"/>
                  </a:lnTo>
                  <a:lnTo>
                    <a:pt x="72" y="140"/>
                  </a:lnTo>
                  <a:lnTo>
                    <a:pt x="141" y="7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5804" y="1220"/>
              <a:ext cx="140" cy="141"/>
            </a:xfrm>
            <a:custGeom>
              <a:avLst/>
              <a:gdLst>
                <a:gd name="T0" fmla="*/ 68 w 140"/>
                <a:gd name="T1" fmla="*/ 0 h 141"/>
                <a:gd name="T2" fmla="*/ 0 w 140"/>
                <a:gd name="T3" fmla="*/ 72 h 141"/>
                <a:gd name="T4" fmla="*/ 68 w 140"/>
                <a:gd name="T5" fmla="*/ 141 h 141"/>
                <a:gd name="T6" fmla="*/ 140 w 140"/>
                <a:gd name="T7" fmla="*/ 72 h 141"/>
                <a:gd name="T8" fmla="*/ 68 w 140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1">
                  <a:moveTo>
                    <a:pt x="68" y="0"/>
                  </a:moveTo>
                  <a:lnTo>
                    <a:pt x="0" y="72"/>
                  </a:lnTo>
                  <a:lnTo>
                    <a:pt x="68" y="141"/>
                  </a:lnTo>
                  <a:lnTo>
                    <a:pt x="140" y="7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0" name="Freeform 24"/>
            <p:cNvSpPr>
              <a:spLocks/>
            </p:cNvSpPr>
            <p:nvPr/>
          </p:nvSpPr>
          <p:spPr bwMode="auto">
            <a:xfrm>
              <a:off x="5944" y="554"/>
              <a:ext cx="137" cy="141"/>
            </a:xfrm>
            <a:custGeom>
              <a:avLst/>
              <a:gdLst>
                <a:gd name="T0" fmla="*/ 69 w 137"/>
                <a:gd name="T1" fmla="*/ 0 h 141"/>
                <a:gd name="T2" fmla="*/ 0 w 137"/>
                <a:gd name="T3" fmla="*/ 69 h 141"/>
                <a:gd name="T4" fmla="*/ 69 w 137"/>
                <a:gd name="T5" fmla="*/ 141 h 141"/>
                <a:gd name="T6" fmla="*/ 137 w 137"/>
                <a:gd name="T7" fmla="*/ 69 h 141"/>
                <a:gd name="T8" fmla="*/ 69 w 137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41">
                  <a:moveTo>
                    <a:pt x="69" y="0"/>
                  </a:moveTo>
                  <a:lnTo>
                    <a:pt x="0" y="69"/>
                  </a:lnTo>
                  <a:lnTo>
                    <a:pt x="69" y="141"/>
                  </a:lnTo>
                  <a:lnTo>
                    <a:pt x="13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2" name="Freeform 25"/>
            <p:cNvSpPr>
              <a:spLocks/>
            </p:cNvSpPr>
            <p:nvPr/>
          </p:nvSpPr>
          <p:spPr bwMode="auto">
            <a:xfrm>
              <a:off x="5429" y="508"/>
              <a:ext cx="141" cy="140"/>
            </a:xfrm>
            <a:custGeom>
              <a:avLst/>
              <a:gdLst>
                <a:gd name="T0" fmla="*/ 72 w 141"/>
                <a:gd name="T1" fmla="*/ 0 h 140"/>
                <a:gd name="T2" fmla="*/ 0 w 141"/>
                <a:gd name="T3" fmla="*/ 68 h 140"/>
                <a:gd name="T4" fmla="*/ 72 w 141"/>
                <a:gd name="T5" fmla="*/ 140 h 140"/>
                <a:gd name="T6" fmla="*/ 141 w 141"/>
                <a:gd name="T7" fmla="*/ 68 h 140"/>
                <a:gd name="T8" fmla="*/ 72 w 141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72" y="0"/>
                  </a:moveTo>
                  <a:lnTo>
                    <a:pt x="0" y="68"/>
                  </a:lnTo>
                  <a:lnTo>
                    <a:pt x="72" y="140"/>
                  </a:lnTo>
                  <a:lnTo>
                    <a:pt x="141" y="6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3" name="Freeform 26"/>
            <p:cNvSpPr>
              <a:spLocks/>
            </p:cNvSpPr>
            <p:nvPr/>
          </p:nvSpPr>
          <p:spPr bwMode="auto">
            <a:xfrm>
              <a:off x="1397" y="914"/>
              <a:ext cx="5321" cy="1685"/>
            </a:xfrm>
            <a:custGeom>
              <a:avLst/>
              <a:gdLst>
                <a:gd name="T0" fmla="*/ 19 w 1478"/>
                <a:gd name="T1" fmla="*/ 462 h 468"/>
                <a:gd name="T2" fmla="*/ 44 w 1478"/>
                <a:gd name="T3" fmla="*/ 454 h 468"/>
                <a:gd name="T4" fmla="*/ 69 w 1478"/>
                <a:gd name="T5" fmla="*/ 446 h 468"/>
                <a:gd name="T6" fmla="*/ 94 w 1478"/>
                <a:gd name="T7" fmla="*/ 439 h 468"/>
                <a:gd name="T8" fmla="*/ 118 w 1478"/>
                <a:gd name="T9" fmla="*/ 431 h 468"/>
                <a:gd name="T10" fmla="*/ 143 w 1478"/>
                <a:gd name="T11" fmla="*/ 423 h 468"/>
                <a:gd name="T12" fmla="*/ 168 w 1478"/>
                <a:gd name="T13" fmla="*/ 415 h 468"/>
                <a:gd name="T14" fmla="*/ 192 w 1478"/>
                <a:gd name="T15" fmla="*/ 407 h 468"/>
                <a:gd name="T16" fmla="*/ 217 w 1478"/>
                <a:gd name="T17" fmla="*/ 400 h 468"/>
                <a:gd name="T18" fmla="*/ 242 w 1478"/>
                <a:gd name="T19" fmla="*/ 392 h 468"/>
                <a:gd name="T20" fmla="*/ 267 w 1478"/>
                <a:gd name="T21" fmla="*/ 384 h 468"/>
                <a:gd name="T22" fmla="*/ 291 w 1478"/>
                <a:gd name="T23" fmla="*/ 376 h 468"/>
                <a:gd name="T24" fmla="*/ 316 w 1478"/>
                <a:gd name="T25" fmla="*/ 368 h 468"/>
                <a:gd name="T26" fmla="*/ 341 w 1478"/>
                <a:gd name="T27" fmla="*/ 360 h 468"/>
                <a:gd name="T28" fmla="*/ 365 w 1478"/>
                <a:gd name="T29" fmla="*/ 353 h 468"/>
                <a:gd name="T30" fmla="*/ 390 w 1478"/>
                <a:gd name="T31" fmla="*/ 345 h 468"/>
                <a:gd name="T32" fmla="*/ 415 w 1478"/>
                <a:gd name="T33" fmla="*/ 337 h 468"/>
                <a:gd name="T34" fmla="*/ 439 w 1478"/>
                <a:gd name="T35" fmla="*/ 329 h 468"/>
                <a:gd name="T36" fmla="*/ 464 w 1478"/>
                <a:gd name="T37" fmla="*/ 321 h 468"/>
                <a:gd name="T38" fmla="*/ 489 w 1478"/>
                <a:gd name="T39" fmla="*/ 313 h 468"/>
                <a:gd name="T40" fmla="*/ 514 w 1478"/>
                <a:gd name="T41" fmla="*/ 306 h 468"/>
                <a:gd name="T42" fmla="*/ 538 w 1478"/>
                <a:gd name="T43" fmla="*/ 298 h 468"/>
                <a:gd name="T44" fmla="*/ 563 w 1478"/>
                <a:gd name="T45" fmla="*/ 290 h 468"/>
                <a:gd name="T46" fmla="*/ 588 w 1478"/>
                <a:gd name="T47" fmla="*/ 282 h 468"/>
                <a:gd name="T48" fmla="*/ 613 w 1478"/>
                <a:gd name="T49" fmla="*/ 274 h 468"/>
                <a:gd name="T50" fmla="*/ 637 w 1478"/>
                <a:gd name="T51" fmla="*/ 266 h 468"/>
                <a:gd name="T52" fmla="*/ 662 w 1478"/>
                <a:gd name="T53" fmla="*/ 259 h 468"/>
                <a:gd name="T54" fmla="*/ 687 w 1478"/>
                <a:gd name="T55" fmla="*/ 251 h 468"/>
                <a:gd name="T56" fmla="*/ 711 w 1478"/>
                <a:gd name="T57" fmla="*/ 243 h 468"/>
                <a:gd name="T58" fmla="*/ 736 w 1478"/>
                <a:gd name="T59" fmla="*/ 235 h 468"/>
                <a:gd name="T60" fmla="*/ 761 w 1478"/>
                <a:gd name="T61" fmla="*/ 227 h 468"/>
                <a:gd name="T62" fmla="*/ 786 w 1478"/>
                <a:gd name="T63" fmla="*/ 219 h 468"/>
                <a:gd name="T64" fmla="*/ 810 w 1478"/>
                <a:gd name="T65" fmla="*/ 212 h 468"/>
                <a:gd name="T66" fmla="*/ 835 w 1478"/>
                <a:gd name="T67" fmla="*/ 204 h 468"/>
                <a:gd name="T68" fmla="*/ 860 w 1478"/>
                <a:gd name="T69" fmla="*/ 196 h 468"/>
                <a:gd name="T70" fmla="*/ 884 w 1478"/>
                <a:gd name="T71" fmla="*/ 188 h 468"/>
                <a:gd name="T72" fmla="*/ 909 w 1478"/>
                <a:gd name="T73" fmla="*/ 180 h 468"/>
                <a:gd name="T74" fmla="*/ 934 w 1478"/>
                <a:gd name="T75" fmla="*/ 172 h 468"/>
                <a:gd name="T76" fmla="*/ 959 w 1478"/>
                <a:gd name="T77" fmla="*/ 165 h 468"/>
                <a:gd name="T78" fmla="*/ 983 w 1478"/>
                <a:gd name="T79" fmla="*/ 157 h 468"/>
                <a:gd name="T80" fmla="*/ 1008 w 1478"/>
                <a:gd name="T81" fmla="*/ 149 h 468"/>
                <a:gd name="T82" fmla="*/ 1033 w 1478"/>
                <a:gd name="T83" fmla="*/ 141 h 468"/>
                <a:gd name="T84" fmla="*/ 1057 w 1478"/>
                <a:gd name="T85" fmla="*/ 133 h 468"/>
                <a:gd name="T86" fmla="*/ 1082 w 1478"/>
                <a:gd name="T87" fmla="*/ 125 h 468"/>
                <a:gd name="T88" fmla="*/ 1107 w 1478"/>
                <a:gd name="T89" fmla="*/ 118 h 468"/>
                <a:gd name="T90" fmla="*/ 1132 w 1478"/>
                <a:gd name="T91" fmla="*/ 110 h 468"/>
                <a:gd name="T92" fmla="*/ 1156 w 1478"/>
                <a:gd name="T93" fmla="*/ 102 h 468"/>
                <a:gd name="T94" fmla="*/ 1181 w 1478"/>
                <a:gd name="T95" fmla="*/ 94 h 468"/>
                <a:gd name="T96" fmla="*/ 1206 w 1478"/>
                <a:gd name="T97" fmla="*/ 86 h 468"/>
                <a:gd name="T98" fmla="*/ 1230 w 1478"/>
                <a:gd name="T99" fmla="*/ 78 h 468"/>
                <a:gd name="T100" fmla="*/ 1255 w 1478"/>
                <a:gd name="T101" fmla="*/ 71 h 468"/>
                <a:gd name="T102" fmla="*/ 1280 w 1478"/>
                <a:gd name="T103" fmla="*/ 63 h 468"/>
                <a:gd name="T104" fmla="*/ 1305 w 1478"/>
                <a:gd name="T105" fmla="*/ 55 h 468"/>
                <a:gd name="T106" fmla="*/ 1329 w 1478"/>
                <a:gd name="T107" fmla="*/ 47 h 468"/>
                <a:gd name="T108" fmla="*/ 1354 w 1478"/>
                <a:gd name="T109" fmla="*/ 39 h 468"/>
                <a:gd name="T110" fmla="*/ 1379 w 1478"/>
                <a:gd name="T111" fmla="*/ 31 h 468"/>
                <a:gd name="T112" fmla="*/ 1403 w 1478"/>
                <a:gd name="T113" fmla="*/ 24 h 468"/>
                <a:gd name="T114" fmla="*/ 1428 w 1478"/>
                <a:gd name="T115" fmla="*/ 16 h 468"/>
                <a:gd name="T116" fmla="*/ 1453 w 1478"/>
                <a:gd name="T117" fmla="*/ 8 h 468"/>
                <a:gd name="T118" fmla="*/ 1478 w 1478"/>
                <a:gd name="T11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8" h="468">
                  <a:moveTo>
                    <a:pt x="0" y="468"/>
                  </a:moveTo>
                  <a:lnTo>
                    <a:pt x="5" y="467"/>
                  </a:lnTo>
                  <a:lnTo>
                    <a:pt x="9" y="465"/>
                  </a:lnTo>
                  <a:lnTo>
                    <a:pt x="14" y="464"/>
                  </a:lnTo>
                  <a:lnTo>
                    <a:pt x="19" y="462"/>
                  </a:lnTo>
                  <a:lnTo>
                    <a:pt x="24" y="461"/>
                  </a:lnTo>
                  <a:lnTo>
                    <a:pt x="29" y="459"/>
                  </a:lnTo>
                  <a:lnTo>
                    <a:pt x="34" y="457"/>
                  </a:lnTo>
                  <a:lnTo>
                    <a:pt x="39" y="456"/>
                  </a:lnTo>
                  <a:lnTo>
                    <a:pt x="44" y="454"/>
                  </a:lnTo>
                  <a:lnTo>
                    <a:pt x="49" y="453"/>
                  </a:lnTo>
                  <a:lnTo>
                    <a:pt x="54" y="451"/>
                  </a:lnTo>
                  <a:lnTo>
                    <a:pt x="59" y="450"/>
                  </a:lnTo>
                  <a:lnTo>
                    <a:pt x="64" y="448"/>
                  </a:lnTo>
                  <a:lnTo>
                    <a:pt x="69" y="446"/>
                  </a:lnTo>
                  <a:lnTo>
                    <a:pt x="74" y="445"/>
                  </a:lnTo>
                  <a:lnTo>
                    <a:pt x="79" y="443"/>
                  </a:lnTo>
                  <a:lnTo>
                    <a:pt x="84" y="442"/>
                  </a:lnTo>
                  <a:lnTo>
                    <a:pt x="89" y="440"/>
                  </a:lnTo>
                  <a:lnTo>
                    <a:pt x="94" y="439"/>
                  </a:lnTo>
                  <a:lnTo>
                    <a:pt x="98" y="437"/>
                  </a:lnTo>
                  <a:lnTo>
                    <a:pt x="103" y="436"/>
                  </a:lnTo>
                  <a:lnTo>
                    <a:pt x="108" y="434"/>
                  </a:lnTo>
                  <a:lnTo>
                    <a:pt x="113" y="432"/>
                  </a:lnTo>
                  <a:lnTo>
                    <a:pt x="118" y="431"/>
                  </a:lnTo>
                  <a:lnTo>
                    <a:pt x="123" y="429"/>
                  </a:lnTo>
                  <a:lnTo>
                    <a:pt x="128" y="428"/>
                  </a:lnTo>
                  <a:lnTo>
                    <a:pt x="133" y="426"/>
                  </a:lnTo>
                  <a:lnTo>
                    <a:pt x="138" y="425"/>
                  </a:lnTo>
                  <a:lnTo>
                    <a:pt x="143" y="423"/>
                  </a:lnTo>
                  <a:lnTo>
                    <a:pt x="148" y="421"/>
                  </a:lnTo>
                  <a:lnTo>
                    <a:pt x="153" y="420"/>
                  </a:lnTo>
                  <a:lnTo>
                    <a:pt x="158" y="418"/>
                  </a:lnTo>
                  <a:lnTo>
                    <a:pt x="163" y="417"/>
                  </a:lnTo>
                  <a:lnTo>
                    <a:pt x="168" y="415"/>
                  </a:lnTo>
                  <a:lnTo>
                    <a:pt x="173" y="414"/>
                  </a:lnTo>
                  <a:lnTo>
                    <a:pt x="178" y="412"/>
                  </a:lnTo>
                  <a:lnTo>
                    <a:pt x="182" y="410"/>
                  </a:lnTo>
                  <a:lnTo>
                    <a:pt x="187" y="409"/>
                  </a:lnTo>
                  <a:lnTo>
                    <a:pt x="192" y="407"/>
                  </a:lnTo>
                  <a:lnTo>
                    <a:pt x="197" y="406"/>
                  </a:lnTo>
                  <a:lnTo>
                    <a:pt x="202" y="404"/>
                  </a:lnTo>
                  <a:lnTo>
                    <a:pt x="207" y="403"/>
                  </a:lnTo>
                  <a:lnTo>
                    <a:pt x="212" y="401"/>
                  </a:lnTo>
                  <a:lnTo>
                    <a:pt x="217" y="400"/>
                  </a:lnTo>
                  <a:lnTo>
                    <a:pt x="222" y="398"/>
                  </a:lnTo>
                  <a:lnTo>
                    <a:pt x="227" y="396"/>
                  </a:lnTo>
                  <a:lnTo>
                    <a:pt x="232" y="395"/>
                  </a:lnTo>
                  <a:lnTo>
                    <a:pt x="237" y="393"/>
                  </a:lnTo>
                  <a:lnTo>
                    <a:pt x="242" y="392"/>
                  </a:lnTo>
                  <a:lnTo>
                    <a:pt x="247" y="390"/>
                  </a:lnTo>
                  <a:lnTo>
                    <a:pt x="252" y="389"/>
                  </a:lnTo>
                  <a:lnTo>
                    <a:pt x="257" y="387"/>
                  </a:lnTo>
                  <a:lnTo>
                    <a:pt x="262" y="385"/>
                  </a:lnTo>
                  <a:lnTo>
                    <a:pt x="267" y="384"/>
                  </a:lnTo>
                  <a:lnTo>
                    <a:pt x="271" y="382"/>
                  </a:lnTo>
                  <a:lnTo>
                    <a:pt x="276" y="381"/>
                  </a:lnTo>
                  <a:lnTo>
                    <a:pt x="281" y="379"/>
                  </a:lnTo>
                  <a:lnTo>
                    <a:pt x="286" y="378"/>
                  </a:lnTo>
                  <a:lnTo>
                    <a:pt x="291" y="376"/>
                  </a:lnTo>
                  <a:lnTo>
                    <a:pt x="296" y="374"/>
                  </a:lnTo>
                  <a:lnTo>
                    <a:pt x="301" y="373"/>
                  </a:lnTo>
                  <a:lnTo>
                    <a:pt x="306" y="371"/>
                  </a:lnTo>
                  <a:lnTo>
                    <a:pt x="311" y="370"/>
                  </a:lnTo>
                  <a:lnTo>
                    <a:pt x="316" y="368"/>
                  </a:lnTo>
                  <a:lnTo>
                    <a:pt x="321" y="367"/>
                  </a:lnTo>
                  <a:lnTo>
                    <a:pt x="326" y="365"/>
                  </a:lnTo>
                  <a:lnTo>
                    <a:pt x="331" y="363"/>
                  </a:lnTo>
                  <a:lnTo>
                    <a:pt x="336" y="362"/>
                  </a:lnTo>
                  <a:lnTo>
                    <a:pt x="341" y="360"/>
                  </a:lnTo>
                  <a:lnTo>
                    <a:pt x="346" y="359"/>
                  </a:lnTo>
                  <a:lnTo>
                    <a:pt x="351" y="357"/>
                  </a:lnTo>
                  <a:lnTo>
                    <a:pt x="356" y="356"/>
                  </a:lnTo>
                  <a:lnTo>
                    <a:pt x="360" y="354"/>
                  </a:lnTo>
                  <a:lnTo>
                    <a:pt x="365" y="353"/>
                  </a:lnTo>
                  <a:lnTo>
                    <a:pt x="370" y="351"/>
                  </a:lnTo>
                  <a:lnTo>
                    <a:pt x="375" y="349"/>
                  </a:lnTo>
                  <a:lnTo>
                    <a:pt x="380" y="348"/>
                  </a:lnTo>
                  <a:lnTo>
                    <a:pt x="385" y="346"/>
                  </a:lnTo>
                  <a:lnTo>
                    <a:pt x="390" y="345"/>
                  </a:lnTo>
                  <a:lnTo>
                    <a:pt x="395" y="343"/>
                  </a:lnTo>
                  <a:lnTo>
                    <a:pt x="400" y="342"/>
                  </a:lnTo>
                  <a:lnTo>
                    <a:pt x="405" y="340"/>
                  </a:lnTo>
                  <a:lnTo>
                    <a:pt x="410" y="338"/>
                  </a:lnTo>
                  <a:lnTo>
                    <a:pt x="415" y="337"/>
                  </a:lnTo>
                  <a:lnTo>
                    <a:pt x="420" y="335"/>
                  </a:lnTo>
                  <a:lnTo>
                    <a:pt x="425" y="334"/>
                  </a:lnTo>
                  <a:lnTo>
                    <a:pt x="430" y="332"/>
                  </a:lnTo>
                  <a:lnTo>
                    <a:pt x="435" y="331"/>
                  </a:lnTo>
                  <a:lnTo>
                    <a:pt x="439" y="329"/>
                  </a:lnTo>
                  <a:lnTo>
                    <a:pt x="444" y="327"/>
                  </a:lnTo>
                  <a:lnTo>
                    <a:pt x="449" y="326"/>
                  </a:lnTo>
                  <a:lnTo>
                    <a:pt x="454" y="324"/>
                  </a:lnTo>
                  <a:lnTo>
                    <a:pt x="459" y="323"/>
                  </a:lnTo>
                  <a:lnTo>
                    <a:pt x="464" y="321"/>
                  </a:lnTo>
                  <a:lnTo>
                    <a:pt x="469" y="320"/>
                  </a:lnTo>
                  <a:lnTo>
                    <a:pt x="474" y="318"/>
                  </a:lnTo>
                  <a:lnTo>
                    <a:pt x="479" y="317"/>
                  </a:lnTo>
                  <a:lnTo>
                    <a:pt x="484" y="315"/>
                  </a:lnTo>
                  <a:lnTo>
                    <a:pt x="489" y="313"/>
                  </a:lnTo>
                  <a:lnTo>
                    <a:pt x="494" y="312"/>
                  </a:lnTo>
                  <a:lnTo>
                    <a:pt x="499" y="310"/>
                  </a:lnTo>
                  <a:lnTo>
                    <a:pt x="504" y="309"/>
                  </a:lnTo>
                  <a:lnTo>
                    <a:pt x="509" y="307"/>
                  </a:lnTo>
                  <a:lnTo>
                    <a:pt x="514" y="306"/>
                  </a:lnTo>
                  <a:lnTo>
                    <a:pt x="519" y="304"/>
                  </a:lnTo>
                  <a:lnTo>
                    <a:pt x="524" y="302"/>
                  </a:lnTo>
                  <a:lnTo>
                    <a:pt x="528" y="301"/>
                  </a:lnTo>
                  <a:lnTo>
                    <a:pt x="533" y="299"/>
                  </a:lnTo>
                  <a:lnTo>
                    <a:pt x="538" y="298"/>
                  </a:lnTo>
                  <a:lnTo>
                    <a:pt x="543" y="296"/>
                  </a:lnTo>
                  <a:lnTo>
                    <a:pt x="548" y="295"/>
                  </a:lnTo>
                  <a:lnTo>
                    <a:pt x="553" y="293"/>
                  </a:lnTo>
                  <a:lnTo>
                    <a:pt x="558" y="291"/>
                  </a:lnTo>
                  <a:lnTo>
                    <a:pt x="563" y="290"/>
                  </a:lnTo>
                  <a:lnTo>
                    <a:pt x="568" y="288"/>
                  </a:lnTo>
                  <a:lnTo>
                    <a:pt x="573" y="287"/>
                  </a:lnTo>
                  <a:lnTo>
                    <a:pt x="578" y="285"/>
                  </a:lnTo>
                  <a:lnTo>
                    <a:pt x="583" y="284"/>
                  </a:lnTo>
                  <a:lnTo>
                    <a:pt x="588" y="282"/>
                  </a:lnTo>
                  <a:lnTo>
                    <a:pt x="593" y="280"/>
                  </a:lnTo>
                  <a:lnTo>
                    <a:pt x="598" y="279"/>
                  </a:lnTo>
                  <a:lnTo>
                    <a:pt x="603" y="277"/>
                  </a:lnTo>
                  <a:lnTo>
                    <a:pt x="608" y="276"/>
                  </a:lnTo>
                  <a:lnTo>
                    <a:pt x="613" y="274"/>
                  </a:lnTo>
                  <a:lnTo>
                    <a:pt x="617" y="273"/>
                  </a:lnTo>
                  <a:lnTo>
                    <a:pt x="622" y="271"/>
                  </a:lnTo>
                  <a:lnTo>
                    <a:pt x="627" y="269"/>
                  </a:lnTo>
                  <a:lnTo>
                    <a:pt x="632" y="268"/>
                  </a:lnTo>
                  <a:lnTo>
                    <a:pt x="637" y="266"/>
                  </a:lnTo>
                  <a:lnTo>
                    <a:pt x="642" y="265"/>
                  </a:lnTo>
                  <a:lnTo>
                    <a:pt x="647" y="263"/>
                  </a:lnTo>
                  <a:lnTo>
                    <a:pt x="652" y="262"/>
                  </a:lnTo>
                  <a:lnTo>
                    <a:pt x="657" y="260"/>
                  </a:lnTo>
                  <a:lnTo>
                    <a:pt x="662" y="259"/>
                  </a:lnTo>
                  <a:lnTo>
                    <a:pt x="667" y="257"/>
                  </a:lnTo>
                  <a:lnTo>
                    <a:pt x="672" y="255"/>
                  </a:lnTo>
                  <a:lnTo>
                    <a:pt x="677" y="254"/>
                  </a:lnTo>
                  <a:lnTo>
                    <a:pt x="682" y="252"/>
                  </a:lnTo>
                  <a:lnTo>
                    <a:pt x="687" y="251"/>
                  </a:lnTo>
                  <a:lnTo>
                    <a:pt x="692" y="249"/>
                  </a:lnTo>
                  <a:lnTo>
                    <a:pt x="697" y="248"/>
                  </a:lnTo>
                  <a:lnTo>
                    <a:pt x="701" y="246"/>
                  </a:lnTo>
                  <a:lnTo>
                    <a:pt x="706" y="244"/>
                  </a:lnTo>
                  <a:lnTo>
                    <a:pt x="711" y="243"/>
                  </a:lnTo>
                  <a:lnTo>
                    <a:pt x="716" y="241"/>
                  </a:lnTo>
                  <a:lnTo>
                    <a:pt x="721" y="240"/>
                  </a:lnTo>
                  <a:lnTo>
                    <a:pt x="726" y="238"/>
                  </a:lnTo>
                  <a:lnTo>
                    <a:pt x="731" y="237"/>
                  </a:lnTo>
                  <a:lnTo>
                    <a:pt x="736" y="235"/>
                  </a:lnTo>
                  <a:lnTo>
                    <a:pt x="741" y="233"/>
                  </a:lnTo>
                  <a:lnTo>
                    <a:pt x="746" y="232"/>
                  </a:lnTo>
                  <a:lnTo>
                    <a:pt x="751" y="230"/>
                  </a:lnTo>
                  <a:lnTo>
                    <a:pt x="756" y="229"/>
                  </a:lnTo>
                  <a:lnTo>
                    <a:pt x="761" y="227"/>
                  </a:lnTo>
                  <a:lnTo>
                    <a:pt x="766" y="226"/>
                  </a:lnTo>
                  <a:lnTo>
                    <a:pt x="771" y="224"/>
                  </a:lnTo>
                  <a:lnTo>
                    <a:pt x="776" y="223"/>
                  </a:lnTo>
                  <a:lnTo>
                    <a:pt x="781" y="221"/>
                  </a:lnTo>
                  <a:lnTo>
                    <a:pt x="786" y="219"/>
                  </a:lnTo>
                  <a:lnTo>
                    <a:pt x="790" y="218"/>
                  </a:lnTo>
                  <a:lnTo>
                    <a:pt x="795" y="216"/>
                  </a:lnTo>
                  <a:lnTo>
                    <a:pt x="800" y="215"/>
                  </a:lnTo>
                  <a:lnTo>
                    <a:pt x="805" y="213"/>
                  </a:lnTo>
                  <a:lnTo>
                    <a:pt x="810" y="212"/>
                  </a:lnTo>
                  <a:lnTo>
                    <a:pt x="815" y="210"/>
                  </a:lnTo>
                  <a:lnTo>
                    <a:pt x="820" y="208"/>
                  </a:lnTo>
                  <a:lnTo>
                    <a:pt x="825" y="207"/>
                  </a:lnTo>
                  <a:lnTo>
                    <a:pt x="830" y="205"/>
                  </a:lnTo>
                  <a:lnTo>
                    <a:pt x="835" y="204"/>
                  </a:lnTo>
                  <a:lnTo>
                    <a:pt x="840" y="202"/>
                  </a:lnTo>
                  <a:lnTo>
                    <a:pt x="845" y="201"/>
                  </a:lnTo>
                  <a:lnTo>
                    <a:pt x="850" y="199"/>
                  </a:lnTo>
                  <a:lnTo>
                    <a:pt x="855" y="197"/>
                  </a:lnTo>
                  <a:lnTo>
                    <a:pt x="860" y="196"/>
                  </a:lnTo>
                  <a:lnTo>
                    <a:pt x="865" y="194"/>
                  </a:lnTo>
                  <a:lnTo>
                    <a:pt x="870" y="193"/>
                  </a:lnTo>
                  <a:lnTo>
                    <a:pt x="874" y="191"/>
                  </a:lnTo>
                  <a:lnTo>
                    <a:pt x="879" y="190"/>
                  </a:lnTo>
                  <a:lnTo>
                    <a:pt x="884" y="188"/>
                  </a:lnTo>
                  <a:lnTo>
                    <a:pt x="889" y="186"/>
                  </a:lnTo>
                  <a:lnTo>
                    <a:pt x="894" y="185"/>
                  </a:lnTo>
                  <a:lnTo>
                    <a:pt x="899" y="183"/>
                  </a:lnTo>
                  <a:lnTo>
                    <a:pt x="904" y="182"/>
                  </a:lnTo>
                  <a:lnTo>
                    <a:pt x="909" y="180"/>
                  </a:lnTo>
                  <a:lnTo>
                    <a:pt x="914" y="179"/>
                  </a:lnTo>
                  <a:lnTo>
                    <a:pt x="919" y="177"/>
                  </a:lnTo>
                  <a:lnTo>
                    <a:pt x="924" y="176"/>
                  </a:lnTo>
                  <a:lnTo>
                    <a:pt x="929" y="174"/>
                  </a:lnTo>
                  <a:lnTo>
                    <a:pt x="934" y="172"/>
                  </a:lnTo>
                  <a:lnTo>
                    <a:pt x="939" y="171"/>
                  </a:lnTo>
                  <a:lnTo>
                    <a:pt x="944" y="169"/>
                  </a:lnTo>
                  <a:lnTo>
                    <a:pt x="949" y="168"/>
                  </a:lnTo>
                  <a:lnTo>
                    <a:pt x="954" y="166"/>
                  </a:lnTo>
                  <a:lnTo>
                    <a:pt x="959" y="165"/>
                  </a:lnTo>
                  <a:lnTo>
                    <a:pt x="963" y="163"/>
                  </a:lnTo>
                  <a:lnTo>
                    <a:pt x="968" y="161"/>
                  </a:lnTo>
                  <a:lnTo>
                    <a:pt x="973" y="160"/>
                  </a:lnTo>
                  <a:lnTo>
                    <a:pt x="978" y="158"/>
                  </a:lnTo>
                  <a:lnTo>
                    <a:pt x="983" y="157"/>
                  </a:lnTo>
                  <a:lnTo>
                    <a:pt x="988" y="155"/>
                  </a:lnTo>
                  <a:lnTo>
                    <a:pt x="993" y="154"/>
                  </a:lnTo>
                  <a:lnTo>
                    <a:pt x="998" y="152"/>
                  </a:lnTo>
                  <a:lnTo>
                    <a:pt x="1003" y="150"/>
                  </a:lnTo>
                  <a:lnTo>
                    <a:pt x="1008" y="149"/>
                  </a:lnTo>
                  <a:lnTo>
                    <a:pt x="1013" y="147"/>
                  </a:lnTo>
                  <a:lnTo>
                    <a:pt x="1018" y="146"/>
                  </a:lnTo>
                  <a:lnTo>
                    <a:pt x="1023" y="144"/>
                  </a:lnTo>
                  <a:lnTo>
                    <a:pt x="1028" y="143"/>
                  </a:lnTo>
                  <a:lnTo>
                    <a:pt x="1033" y="141"/>
                  </a:lnTo>
                  <a:lnTo>
                    <a:pt x="1038" y="139"/>
                  </a:lnTo>
                  <a:lnTo>
                    <a:pt x="1043" y="138"/>
                  </a:lnTo>
                  <a:lnTo>
                    <a:pt x="1048" y="136"/>
                  </a:lnTo>
                  <a:lnTo>
                    <a:pt x="1052" y="135"/>
                  </a:lnTo>
                  <a:lnTo>
                    <a:pt x="1057" y="133"/>
                  </a:lnTo>
                  <a:lnTo>
                    <a:pt x="1062" y="132"/>
                  </a:lnTo>
                  <a:lnTo>
                    <a:pt x="1067" y="130"/>
                  </a:lnTo>
                  <a:lnTo>
                    <a:pt x="1072" y="129"/>
                  </a:lnTo>
                  <a:lnTo>
                    <a:pt x="1077" y="127"/>
                  </a:lnTo>
                  <a:lnTo>
                    <a:pt x="1082" y="125"/>
                  </a:lnTo>
                  <a:lnTo>
                    <a:pt x="1087" y="124"/>
                  </a:lnTo>
                  <a:lnTo>
                    <a:pt x="1092" y="122"/>
                  </a:lnTo>
                  <a:lnTo>
                    <a:pt x="1097" y="121"/>
                  </a:lnTo>
                  <a:lnTo>
                    <a:pt x="1102" y="119"/>
                  </a:lnTo>
                  <a:lnTo>
                    <a:pt x="1107" y="118"/>
                  </a:lnTo>
                  <a:lnTo>
                    <a:pt x="1112" y="116"/>
                  </a:lnTo>
                  <a:lnTo>
                    <a:pt x="1117" y="114"/>
                  </a:lnTo>
                  <a:lnTo>
                    <a:pt x="1122" y="113"/>
                  </a:lnTo>
                  <a:lnTo>
                    <a:pt x="1127" y="111"/>
                  </a:lnTo>
                  <a:lnTo>
                    <a:pt x="1132" y="110"/>
                  </a:lnTo>
                  <a:lnTo>
                    <a:pt x="1136" y="108"/>
                  </a:lnTo>
                  <a:lnTo>
                    <a:pt x="1141" y="107"/>
                  </a:lnTo>
                  <a:lnTo>
                    <a:pt x="1146" y="105"/>
                  </a:lnTo>
                  <a:lnTo>
                    <a:pt x="1151" y="103"/>
                  </a:lnTo>
                  <a:lnTo>
                    <a:pt x="1156" y="102"/>
                  </a:lnTo>
                  <a:lnTo>
                    <a:pt x="1161" y="100"/>
                  </a:lnTo>
                  <a:lnTo>
                    <a:pt x="1166" y="99"/>
                  </a:lnTo>
                  <a:lnTo>
                    <a:pt x="1171" y="97"/>
                  </a:lnTo>
                  <a:lnTo>
                    <a:pt x="1176" y="96"/>
                  </a:lnTo>
                  <a:lnTo>
                    <a:pt x="1181" y="94"/>
                  </a:lnTo>
                  <a:lnTo>
                    <a:pt x="1186" y="93"/>
                  </a:lnTo>
                  <a:lnTo>
                    <a:pt x="1191" y="91"/>
                  </a:lnTo>
                  <a:lnTo>
                    <a:pt x="1196" y="89"/>
                  </a:lnTo>
                  <a:lnTo>
                    <a:pt x="1201" y="88"/>
                  </a:lnTo>
                  <a:lnTo>
                    <a:pt x="1206" y="86"/>
                  </a:lnTo>
                  <a:lnTo>
                    <a:pt x="1211" y="85"/>
                  </a:lnTo>
                  <a:lnTo>
                    <a:pt x="1216" y="83"/>
                  </a:lnTo>
                  <a:lnTo>
                    <a:pt x="1221" y="82"/>
                  </a:lnTo>
                  <a:lnTo>
                    <a:pt x="1225" y="80"/>
                  </a:lnTo>
                  <a:lnTo>
                    <a:pt x="1230" y="78"/>
                  </a:lnTo>
                  <a:lnTo>
                    <a:pt x="1235" y="77"/>
                  </a:lnTo>
                  <a:lnTo>
                    <a:pt x="1240" y="75"/>
                  </a:lnTo>
                  <a:lnTo>
                    <a:pt x="1245" y="74"/>
                  </a:lnTo>
                  <a:lnTo>
                    <a:pt x="1250" y="72"/>
                  </a:lnTo>
                  <a:lnTo>
                    <a:pt x="1255" y="71"/>
                  </a:lnTo>
                  <a:lnTo>
                    <a:pt x="1260" y="69"/>
                  </a:lnTo>
                  <a:lnTo>
                    <a:pt x="1265" y="67"/>
                  </a:lnTo>
                  <a:lnTo>
                    <a:pt x="1270" y="66"/>
                  </a:lnTo>
                  <a:lnTo>
                    <a:pt x="1275" y="64"/>
                  </a:lnTo>
                  <a:lnTo>
                    <a:pt x="1280" y="63"/>
                  </a:lnTo>
                  <a:lnTo>
                    <a:pt x="1285" y="61"/>
                  </a:lnTo>
                  <a:lnTo>
                    <a:pt x="1290" y="60"/>
                  </a:lnTo>
                  <a:lnTo>
                    <a:pt x="1295" y="58"/>
                  </a:lnTo>
                  <a:lnTo>
                    <a:pt x="1300" y="56"/>
                  </a:lnTo>
                  <a:lnTo>
                    <a:pt x="1305" y="55"/>
                  </a:lnTo>
                  <a:lnTo>
                    <a:pt x="1309" y="53"/>
                  </a:lnTo>
                  <a:lnTo>
                    <a:pt x="1314" y="52"/>
                  </a:lnTo>
                  <a:lnTo>
                    <a:pt x="1319" y="50"/>
                  </a:lnTo>
                  <a:lnTo>
                    <a:pt x="1324" y="49"/>
                  </a:lnTo>
                  <a:lnTo>
                    <a:pt x="1329" y="47"/>
                  </a:lnTo>
                  <a:lnTo>
                    <a:pt x="1334" y="45"/>
                  </a:lnTo>
                  <a:lnTo>
                    <a:pt x="1339" y="44"/>
                  </a:lnTo>
                  <a:lnTo>
                    <a:pt x="1344" y="42"/>
                  </a:lnTo>
                  <a:lnTo>
                    <a:pt x="1349" y="41"/>
                  </a:lnTo>
                  <a:lnTo>
                    <a:pt x="1354" y="39"/>
                  </a:lnTo>
                  <a:lnTo>
                    <a:pt x="1359" y="38"/>
                  </a:lnTo>
                  <a:lnTo>
                    <a:pt x="1364" y="36"/>
                  </a:lnTo>
                  <a:lnTo>
                    <a:pt x="1369" y="35"/>
                  </a:lnTo>
                  <a:lnTo>
                    <a:pt x="1374" y="33"/>
                  </a:lnTo>
                  <a:lnTo>
                    <a:pt x="1379" y="31"/>
                  </a:lnTo>
                  <a:lnTo>
                    <a:pt x="1384" y="30"/>
                  </a:lnTo>
                  <a:lnTo>
                    <a:pt x="1389" y="28"/>
                  </a:lnTo>
                  <a:lnTo>
                    <a:pt x="1394" y="27"/>
                  </a:lnTo>
                  <a:lnTo>
                    <a:pt x="1398" y="25"/>
                  </a:lnTo>
                  <a:lnTo>
                    <a:pt x="1403" y="24"/>
                  </a:lnTo>
                  <a:lnTo>
                    <a:pt x="1408" y="22"/>
                  </a:lnTo>
                  <a:lnTo>
                    <a:pt x="1413" y="20"/>
                  </a:lnTo>
                  <a:lnTo>
                    <a:pt x="1418" y="19"/>
                  </a:lnTo>
                  <a:lnTo>
                    <a:pt x="1423" y="17"/>
                  </a:lnTo>
                  <a:lnTo>
                    <a:pt x="1428" y="16"/>
                  </a:lnTo>
                  <a:lnTo>
                    <a:pt x="1433" y="14"/>
                  </a:lnTo>
                  <a:lnTo>
                    <a:pt x="1438" y="13"/>
                  </a:lnTo>
                  <a:lnTo>
                    <a:pt x="1443" y="11"/>
                  </a:lnTo>
                  <a:lnTo>
                    <a:pt x="1448" y="9"/>
                  </a:lnTo>
                  <a:lnTo>
                    <a:pt x="1453" y="8"/>
                  </a:lnTo>
                  <a:lnTo>
                    <a:pt x="1458" y="6"/>
                  </a:lnTo>
                  <a:lnTo>
                    <a:pt x="1463" y="5"/>
                  </a:lnTo>
                  <a:lnTo>
                    <a:pt x="1468" y="3"/>
                  </a:lnTo>
                  <a:lnTo>
                    <a:pt x="1473" y="2"/>
                  </a:lnTo>
                  <a:lnTo>
                    <a:pt x="1478" y="0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4" name="Rectangle 27"/>
            <p:cNvSpPr>
              <a:spLocks noChangeArrowheads="1"/>
            </p:cNvSpPr>
            <p:nvPr/>
          </p:nvSpPr>
          <p:spPr bwMode="auto">
            <a:xfrm>
              <a:off x="5494" y="2642"/>
              <a:ext cx="109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Correlation = 0.60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5" name="Rectangle 28"/>
            <p:cNvSpPr>
              <a:spLocks noChangeArrowheads="1"/>
            </p:cNvSpPr>
            <p:nvPr/>
          </p:nvSpPr>
          <p:spPr bwMode="auto">
            <a:xfrm>
              <a:off x="5854" y="2920"/>
              <a:ext cx="77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Slope = 0.71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6" name="Rectangle 29"/>
            <p:cNvSpPr>
              <a:spLocks noChangeArrowheads="1"/>
            </p:cNvSpPr>
            <p:nvPr/>
          </p:nvSpPr>
          <p:spPr bwMode="auto">
            <a:xfrm>
              <a:off x="6296" y="3053"/>
              <a:ext cx="35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(0.26)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7" name="Line 30"/>
            <p:cNvSpPr>
              <a:spLocks noChangeShapeType="1"/>
            </p:cNvSpPr>
            <p:nvPr/>
          </p:nvSpPr>
          <p:spPr bwMode="auto">
            <a:xfrm flipV="1">
              <a:off x="1300" y="482"/>
              <a:ext cx="0" cy="29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8" name="Line 31"/>
            <p:cNvSpPr>
              <a:spLocks noChangeShapeType="1"/>
            </p:cNvSpPr>
            <p:nvPr/>
          </p:nvSpPr>
          <p:spPr bwMode="auto">
            <a:xfrm flipH="1">
              <a:off x="1243" y="3334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" name="Rectangle 32"/>
            <p:cNvSpPr>
              <a:spLocks noChangeArrowheads="1"/>
            </p:cNvSpPr>
            <p:nvPr/>
          </p:nvSpPr>
          <p:spPr bwMode="auto">
            <a:xfrm rot="16200000">
              <a:off x="923" y="3215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$5,000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0" name="Line 33"/>
            <p:cNvSpPr>
              <a:spLocks noChangeShapeType="1"/>
            </p:cNvSpPr>
            <p:nvPr/>
          </p:nvSpPr>
          <p:spPr bwMode="auto">
            <a:xfrm flipH="1">
              <a:off x="1243" y="2146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" name="Rectangle 34"/>
            <p:cNvSpPr>
              <a:spLocks noChangeArrowheads="1"/>
            </p:cNvSpPr>
            <p:nvPr/>
          </p:nvSpPr>
          <p:spPr bwMode="auto">
            <a:xfrm rot="16200000">
              <a:off x="923" y="2031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$8,000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2" name="Line 35"/>
            <p:cNvSpPr>
              <a:spLocks noChangeShapeType="1"/>
            </p:cNvSpPr>
            <p:nvPr/>
          </p:nvSpPr>
          <p:spPr bwMode="auto">
            <a:xfrm flipH="1">
              <a:off x="1243" y="95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" name="Rectangle 36"/>
            <p:cNvSpPr>
              <a:spLocks noChangeArrowheads="1"/>
            </p:cNvSpPr>
            <p:nvPr/>
          </p:nvSpPr>
          <p:spPr bwMode="auto">
            <a:xfrm rot="16200000">
              <a:off x="891" y="841"/>
              <a:ext cx="4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$11,000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4" name="Rectangle 37"/>
            <p:cNvSpPr>
              <a:spLocks noChangeArrowheads="1"/>
            </p:cNvSpPr>
            <p:nvPr/>
          </p:nvSpPr>
          <p:spPr bwMode="auto">
            <a:xfrm rot="16200000">
              <a:off x="-379" y="1829"/>
              <a:ext cx="261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Mean </a:t>
              </a:r>
              <a:r>
                <a:rPr kumimoji="0" lang="en-US" altLang="en-US" sz="1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Indiv</a:t>
              </a: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. Earnings in MTO (with site FE)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5" name="Line 38"/>
            <p:cNvSpPr>
              <a:spLocks noChangeShapeType="1"/>
            </p:cNvSpPr>
            <p:nvPr/>
          </p:nvSpPr>
          <p:spPr bwMode="auto">
            <a:xfrm>
              <a:off x="1300" y="3427"/>
              <a:ext cx="551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" name="Line 39"/>
            <p:cNvSpPr>
              <a:spLocks noChangeShapeType="1"/>
            </p:cNvSpPr>
            <p:nvPr/>
          </p:nvSpPr>
          <p:spPr bwMode="auto">
            <a:xfrm>
              <a:off x="1397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" name="Rectangle 40"/>
            <p:cNvSpPr>
              <a:spLocks noChangeArrowheads="1"/>
            </p:cNvSpPr>
            <p:nvPr/>
          </p:nvSpPr>
          <p:spPr bwMode="auto">
            <a:xfrm>
              <a:off x="1167" y="3517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$7,000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28" name="Line 41"/>
            <p:cNvSpPr>
              <a:spLocks noChangeShapeType="1"/>
            </p:cNvSpPr>
            <p:nvPr/>
          </p:nvSpPr>
          <p:spPr bwMode="auto">
            <a:xfrm>
              <a:off x="3169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9" name="Rectangle 42"/>
            <p:cNvSpPr>
              <a:spLocks noChangeArrowheads="1"/>
            </p:cNvSpPr>
            <p:nvPr/>
          </p:nvSpPr>
          <p:spPr bwMode="auto">
            <a:xfrm>
              <a:off x="2942" y="3517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$9,000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30" name="Line 43"/>
            <p:cNvSpPr>
              <a:spLocks noChangeShapeType="1"/>
            </p:cNvSpPr>
            <p:nvPr/>
          </p:nvSpPr>
          <p:spPr bwMode="auto">
            <a:xfrm>
              <a:off x="4943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1" name="Rectangle 44"/>
            <p:cNvSpPr>
              <a:spLocks noChangeArrowheads="1"/>
            </p:cNvSpPr>
            <p:nvPr/>
          </p:nvSpPr>
          <p:spPr bwMode="auto">
            <a:xfrm>
              <a:off x="4673" y="3517"/>
              <a:ext cx="4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$11,000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7" name="Line 45"/>
            <p:cNvSpPr>
              <a:spLocks noChangeShapeType="1"/>
            </p:cNvSpPr>
            <p:nvPr/>
          </p:nvSpPr>
          <p:spPr bwMode="auto">
            <a:xfrm>
              <a:off x="6718" y="3427"/>
              <a:ext cx="0" cy="6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8" name="Rectangle 46"/>
            <p:cNvSpPr>
              <a:spLocks noChangeArrowheads="1"/>
            </p:cNvSpPr>
            <p:nvPr/>
          </p:nvSpPr>
          <p:spPr bwMode="auto">
            <a:xfrm>
              <a:off x="6448" y="3517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$13,000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9" name="Rectangle 47"/>
            <p:cNvSpPr>
              <a:spLocks noChangeArrowheads="1"/>
            </p:cNvSpPr>
            <p:nvPr/>
          </p:nvSpPr>
          <p:spPr bwMode="auto">
            <a:xfrm>
              <a:off x="1323" y="3702"/>
              <a:ext cx="540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Mean </a:t>
              </a:r>
              <a:r>
                <a:rPr kumimoji="0" lang="en-US" altLang="en-US" sz="1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Indiv</a:t>
              </a: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. Earnings for Children with Parents at p=10 in Opportunity Atlas (with site FE)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0" name="Rectangle 48"/>
            <p:cNvSpPr>
              <a:spLocks noChangeArrowheads="1"/>
            </p:cNvSpPr>
            <p:nvPr/>
          </p:nvSpPr>
          <p:spPr bwMode="auto">
            <a:xfrm>
              <a:off x="2132" y="3960"/>
              <a:ext cx="3848" cy="17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1" name="Oval 49"/>
            <p:cNvSpPr>
              <a:spLocks noChangeArrowheads="1"/>
            </p:cNvSpPr>
            <p:nvPr/>
          </p:nvSpPr>
          <p:spPr bwMode="auto">
            <a:xfrm>
              <a:off x="2143" y="4003"/>
              <a:ext cx="86" cy="87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2" name="Oval 50"/>
            <p:cNvSpPr>
              <a:spLocks noChangeArrowheads="1"/>
            </p:cNvSpPr>
            <p:nvPr/>
          </p:nvSpPr>
          <p:spPr bwMode="auto">
            <a:xfrm>
              <a:off x="3187" y="4003"/>
              <a:ext cx="86" cy="87"/>
            </a:xfrm>
            <a:prstGeom prst="ellipse">
              <a:avLst/>
            </a:pr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3" name="Oval 51"/>
            <p:cNvSpPr>
              <a:spLocks noChangeArrowheads="1"/>
            </p:cNvSpPr>
            <p:nvPr/>
          </p:nvSpPr>
          <p:spPr bwMode="auto">
            <a:xfrm>
              <a:off x="4054" y="4003"/>
              <a:ext cx="90" cy="87"/>
            </a:xfrm>
            <a:prstGeom prst="ellipse">
              <a:avLst/>
            </a:pr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4" name="Oval 52"/>
            <p:cNvSpPr>
              <a:spLocks noChangeArrowheads="1"/>
            </p:cNvSpPr>
            <p:nvPr/>
          </p:nvSpPr>
          <p:spPr bwMode="auto">
            <a:xfrm>
              <a:off x="5008" y="4003"/>
              <a:ext cx="87" cy="87"/>
            </a:xfrm>
            <a:prstGeom prst="ellipse">
              <a:avLst/>
            </a:pr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5" name="Oval 53"/>
            <p:cNvSpPr>
              <a:spLocks noChangeArrowheads="1"/>
            </p:cNvSpPr>
            <p:nvPr/>
          </p:nvSpPr>
          <p:spPr bwMode="auto">
            <a:xfrm>
              <a:off x="5581" y="4003"/>
              <a:ext cx="86" cy="87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6" name="Rectangle 54"/>
            <p:cNvSpPr>
              <a:spLocks noChangeArrowheads="1"/>
            </p:cNvSpPr>
            <p:nvPr/>
          </p:nvSpPr>
          <p:spPr bwMode="auto">
            <a:xfrm>
              <a:off x="2319" y="3971"/>
              <a:ext cx="58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Baltimore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7" name="Rectangle 55"/>
            <p:cNvSpPr>
              <a:spLocks noChangeArrowheads="1"/>
            </p:cNvSpPr>
            <p:nvPr/>
          </p:nvSpPr>
          <p:spPr bwMode="auto">
            <a:xfrm>
              <a:off x="3363" y="3971"/>
              <a:ext cx="4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Boston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8" name="Rectangle 56"/>
            <p:cNvSpPr>
              <a:spLocks noChangeArrowheads="1"/>
            </p:cNvSpPr>
            <p:nvPr/>
          </p:nvSpPr>
          <p:spPr bwMode="auto">
            <a:xfrm>
              <a:off x="4231" y="3971"/>
              <a:ext cx="50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Chicago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9" name="Rectangle 57"/>
            <p:cNvSpPr>
              <a:spLocks noChangeArrowheads="1"/>
            </p:cNvSpPr>
            <p:nvPr/>
          </p:nvSpPr>
          <p:spPr bwMode="auto">
            <a:xfrm>
              <a:off x="5185" y="3971"/>
              <a:ext cx="16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LA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0" name="Rectangle 58"/>
            <p:cNvSpPr>
              <a:spLocks noChangeArrowheads="1"/>
            </p:cNvSpPr>
            <p:nvPr/>
          </p:nvSpPr>
          <p:spPr bwMode="auto">
            <a:xfrm>
              <a:off x="5753" y="3971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NY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1" name="Rectangle 59"/>
            <p:cNvSpPr>
              <a:spLocks noChangeArrowheads="1"/>
            </p:cNvSpPr>
            <p:nvPr/>
          </p:nvSpPr>
          <p:spPr bwMode="auto">
            <a:xfrm>
              <a:off x="4015" y="123"/>
              <a:ext cx="6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7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+mj-lt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109" name="Oval 12"/>
          <p:cNvSpPr>
            <a:spLocks noChangeArrowheads="1"/>
          </p:cNvSpPr>
          <p:nvPr/>
        </p:nvSpPr>
        <p:spPr bwMode="auto">
          <a:xfrm>
            <a:off x="2494568" y="990628"/>
            <a:ext cx="136525" cy="136525"/>
          </a:xfrm>
          <a:prstGeom prst="ellipse">
            <a:avLst/>
          </a:prstGeom>
          <a:solidFill>
            <a:srgbClr val="000000"/>
          </a:solidFill>
          <a:ln w="222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0" name="Freeform 17"/>
          <p:cNvSpPr>
            <a:spLocks/>
          </p:cNvSpPr>
          <p:nvPr/>
        </p:nvSpPr>
        <p:spPr bwMode="auto">
          <a:xfrm>
            <a:off x="2472454" y="1226859"/>
            <a:ext cx="188913" cy="166688"/>
          </a:xfrm>
          <a:custGeom>
            <a:avLst/>
            <a:gdLst>
              <a:gd name="T0" fmla="*/ 58 w 119"/>
              <a:gd name="T1" fmla="*/ 0 h 105"/>
              <a:gd name="T2" fmla="*/ 0 w 119"/>
              <a:gd name="T3" fmla="*/ 105 h 105"/>
              <a:gd name="T4" fmla="*/ 119 w 119"/>
              <a:gd name="T5" fmla="*/ 105 h 105"/>
              <a:gd name="T6" fmla="*/ 58 w 119"/>
              <a:gd name="T7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9" h="105">
                <a:moveTo>
                  <a:pt x="58" y="0"/>
                </a:moveTo>
                <a:lnTo>
                  <a:pt x="0" y="105"/>
                </a:lnTo>
                <a:lnTo>
                  <a:pt x="119" y="105"/>
                </a:lnTo>
                <a:lnTo>
                  <a:pt x="58" y="0"/>
                </a:lnTo>
                <a:close/>
              </a:path>
            </a:pathLst>
          </a:cu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1" name="Freeform 22"/>
          <p:cNvSpPr>
            <a:spLocks/>
          </p:cNvSpPr>
          <p:nvPr/>
        </p:nvSpPr>
        <p:spPr bwMode="auto">
          <a:xfrm>
            <a:off x="2459721" y="1439149"/>
            <a:ext cx="222251" cy="222251"/>
          </a:xfrm>
          <a:custGeom>
            <a:avLst/>
            <a:gdLst>
              <a:gd name="T0" fmla="*/ 72 w 140"/>
              <a:gd name="T1" fmla="*/ 0 h 140"/>
              <a:gd name="T2" fmla="*/ 0 w 140"/>
              <a:gd name="T3" fmla="*/ 68 h 140"/>
              <a:gd name="T4" fmla="*/ 72 w 140"/>
              <a:gd name="T5" fmla="*/ 140 h 140"/>
              <a:gd name="T6" fmla="*/ 140 w 140"/>
              <a:gd name="T7" fmla="*/ 68 h 140"/>
              <a:gd name="T8" fmla="*/ 72 w 140"/>
              <a:gd name="T9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0">
                <a:moveTo>
                  <a:pt x="72" y="0"/>
                </a:moveTo>
                <a:lnTo>
                  <a:pt x="0" y="68"/>
                </a:lnTo>
                <a:lnTo>
                  <a:pt x="72" y="140"/>
                </a:lnTo>
                <a:lnTo>
                  <a:pt x="140" y="68"/>
                </a:lnTo>
                <a:lnTo>
                  <a:pt x="72" y="0"/>
                </a:lnTo>
                <a:close/>
              </a:path>
            </a:pathLst>
          </a:custGeom>
          <a:solidFill>
            <a:srgbClr val="000000"/>
          </a:solidFill>
          <a:ln w="222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2" name="Rectangle 32"/>
          <p:cNvSpPr>
            <a:spLocks noChangeArrowheads="1"/>
          </p:cNvSpPr>
          <p:nvPr/>
        </p:nvSpPr>
        <p:spPr bwMode="auto">
          <a:xfrm>
            <a:off x="2455864" y="965202"/>
            <a:ext cx="12567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= Control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3" name="Rectangle 33"/>
          <p:cNvSpPr>
            <a:spLocks noChangeArrowheads="1"/>
          </p:cNvSpPr>
          <p:nvPr/>
        </p:nvSpPr>
        <p:spPr bwMode="auto">
          <a:xfrm>
            <a:off x="2197100" y="1211263"/>
            <a:ext cx="17088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= Section 8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4" name="Rectangle 34"/>
          <p:cNvSpPr>
            <a:spLocks noChangeArrowheads="1"/>
          </p:cNvSpPr>
          <p:nvPr/>
        </p:nvSpPr>
        <p:spPr bwMode="auto">
          <a:xfrm>
            <a:off x="2198689" y="1463675"/>
            <a:ext cx="20710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= Experimental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0" y="6543900"/>
            <a:ext cx="9493252" cy="369328"/>
          </a:xfrm>
          <a:prstGeom prst="rect">
            <a:avLst/>
          </a:prstGeom>
          <a:noFill/>
        </p:spPr>
        <p:txBody>
          <a:bodyPr wrap="square" lIns="91368" tIns="45718" rIns="91368" bIns="45718" rtlCol="0">
            <a:spAutoFit/>
          </a:bodyPr>
          <a:lstStyle/>
          <a:p>
            <a:pPr lvl="0" defTabSz="913584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Chetty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Hendren, and Katz (2016, Online Appendix Table 7, Panel B)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TextBox 92"/>
          <p:cNvSpPr txBox="1"/>
          <p:nvPr/>
        </p:nvSpPr>
        <p:spPr>
          <a:xfrm>
            <a:off x="0" y="87880"/>
            <a:ext cx="12192000" cy="707882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Earnings of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Children in MTO Experiment vs. Observational Predictions from </a:t>
            </a:r>
          </a:p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 Atlas</a:t>
            </a:r>
          </a:p>
        </p:txBody>
      </p:sp>
    </p:spTree>
    <p:extLst>
      <p:ext uri="{BB962C8B-B14F-4D97-AF65-F5344CB8AC3E}">
        <p14:creationId xmlns:p14="http://schemas.microsoft.com/office/powerpoint/2010/main" val="325262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“The Color of the Law”</a:t>
            </a:r>
            <a:r>
              <a:rPr lang="en-US" dirty="0"/>
              <a:t> – Richard Rothstein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“Redlining” – denying or restricting services to residents of a particular area, based on its racial/ethnic composition</a:t>
            </a:r>
          </a:p>
          <a:p>
            <a:pPr lvl="1"/>
            <a:r>
              <a:rPr lang="en-US" dirty="0"/>
              <a:t>Bank loans, insurance</a:t>
            </a:r>
          </a:p>
          <a:p>
            <a:endParaRPr lang="en-US" dirty="0"/>
          </a:p>
          <a:p>
            <a:r>
              <a:rPr lang="en-US" dirty="0"/>
              <a:t>Levittown and the Fair Housing Administration (FHA)</a:t>
            </a:r>
          </a:p>
          <a:p>
            <a:pPr lvl="1"/>
            <a:r>
              <a:rPr lang="en-US" dirty="0"/>
              <a:t>FHA funded $120 billion in new housing between 1934 and 1962</a:t>
            </a:r>
          </a:p>
          <a:p>
            <a:pPr lvl="2"/>
            <a:r>
              <a:rPr lang="en-US" dirty="0"/>
              <a:t>98% to whites</a:t>
            </a:r>
          </a:p>
          <a:p>
            <a:pPr lvl="1"/>
            <a:r>
              <a:rPr lang="en-US" dirty="0"/>
              <a:t>In 1953, Levittown (FHA funded) was the largest city (~70,000) without a single black resident</a:t>
            </a:r>
          </a:p>
        </p:txBody>
      </p:sp>
    </p:spTree>
    <p:extLst>
      <p:ext uri="{BB962C8B-B14F-4D97-AF65-F5344CB8AC3E}">
        <p14:creationId xmlns:p14="http://schemas.microsoft.com/office/powerpoint/2010/main" val="414491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>
            <a:extLst>
              <a:ext uri="{FF2B5EF4-FFF2-40B4-BE49-F238E27FC236}">
                <a16:creationId xmlns:a16="http://schemas.microsoft.com/office/drawing/2014/main" id="{F6D0EA0C-E887-4642-9FA5-D89F24228D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74775" y="-6350"/>
            <a:ext cx="10252076" cy="6870700"/>
            <a:chOff x="866" y="-4"/>
            <a:chExt cx="6458" cy="4328"/>
          </a:xfrm>
        </p:grpSpPr>
        <p:sp>
          <p:nvSpPr>
            <p:cNvPr id="85" name="AutoShape 3">
              <a:extLst>
                <a:ext uri="{FF2B5EF4-FFF2-40B4-BE49-F238E27FC236}">
                  <a16:creationId xmlns:a16="http://schemas.microsoft.com/office/drawing/2014/main" id="{1498C0E5-4440-4C0D-AA22-36E3619D10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0" y="0"/>
              <a:ext cx="59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5">
              <a:extLst>
                <a:ext uri="{FF2B5EF4-FFF2-40B4-BE49-F238E27FC236}">
                  <a16:creationId xmlns:a16="http://schemas.microsoft.com/office/drawing/2014/main" id="{2342BFBB-EFB2-4BFC-955D-22F8BA34B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-4"/>
              <a:ext cx="5948" cy="4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6">
              <a:extLst>
                <a:ext uri="{FF2B5EF4-FFF2-40B4-BE49-F238E27FC236}">
                  <a16:creationId xmlns:a16="http://schemas.microsoft.com/office/drawing/2014/main" id="{B5D95F1A-7E0E-4A18-A2B8-416BBEA16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0"/>
              <a:ext cx="5936" cy="431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">
              <a:extLst>
                <a:ext uri="{FF2B5EF4-FFF2-40B4-BE49-F238E27FC236}">
                  <a16:creationId xmlns:a16="http://schemas.microsoft.com/office/drawing/2014/main" id="{4DA4B2A1-5B95-4584-9575-712BFB165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5" y="601"/>
              <a:ext cx="5242" cy="2859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">
              <a:extLst>
                <a:ext uri="{FF2B5EF4-FFF2-40B4-BE49-F238E27FC236}">
                  <a16:creationId xmlns:a16="http://schemas.microsoft.com/office/drawing/2014/main" id="{45BD1D2C-755B-4AEC-B298-2B900C7A0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336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9">
              <a:extLst>
                <a:ext uri="{FF2B5EF4-FFF2-40B4-BE49-F238E27FC236}">
                  <a16:creationId xmlns:a16="http://schemas.microsoft.com/office/drawing/2014/main" id="{0526CA5F-44F3-43E5-A295-A79A85FAF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259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0">
              <a:extLst>
                <a:ext uri="{FF2B5EF4-FFF2-40B4-BE49-F238E27FC236}">
                  <a16:creationId xmlns:a16="http://schemas.microsoft.com/office/drawing/2014/main" id="{7842ABDC-853A-4E4C-BDC8-84F53E78A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1822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11">
              <a:extLst>
                <a:ext uri="{FF2B5EF4-FFF2-40B4-BE49-F238E27FC236}">
                  <a16:creationId xmlns:a16="http://schemas.microsoft.com/office/drawing/2014/main" id="{6A2D4A66-B87D-4F7C-8246-4F2306BF8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1048"/>
              <a:ext cx="5242" cy="0"/>
            </a:xfrm>
            <a:prstGeom prst="line">
              <a:avLst/>
            </a:prstGeom>
            <a:noFill/>
            <a:ln w="22225">
              <a:solidFill>
                <a:srgbClr val="EAF2F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12">
              <a:extLst>
                <a:ext uri="{FF2B5EF4-FFF2-40B4-BE49-F238E27FC236}">
                  <a16:creationId xmlns:a16="http://schemas.microsoft.com/office/drawing/2014/main" id="{834CEE64-D0DD-4442-B6BF-9AA1EED69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7" y="3301"/>
              <a:ext cx="87" cy="87"/>
            </a:xfrm>
            <a:prstGeom prst="ellipse">
              <a:avLst/>
            </a:pr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13">
              <a:extLst>
                <a:ext uri="{FF2B5EF4-FFF2-40B4-BE49-F238E27FC236}">
                  <a16:creationId xmlns:a16="http://schemas.microsoft.com/office/drawing/2014/main" id="{B5BE3D2E-CC3C-4480-9D4A-6DC51DDEA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" y="2408"/>
              <a:ext cx="86" cy="90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4">
              <a:extLst>
                <a:ext uri="{FF2B5EF4-FFF2-40B4-BE49-F238E27FC236}">
                  <a16:creationId xmlns:a16="http://schemas.microsoft.com/office/drawing/2014/main" id="{DB635C67-6DD9-43EF-8821-09E81B310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524"/>
              <a:ext cx="87" cy="86"/>
            </a:xfrm>
            <a:prstGeom prst="ellipse">
              <a:avLst/>
            </a:pr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5">
              <a:extLst>
                <a:ext uri="{FF2B5EF4-FFF2-40B4-BE49-F238E27FC236}">
                  <a16:creationId xmlns:a16="http://schemas.microsoft.com/office/drawing/2014/main" id="{B93818AB-B678-487E-908D-69DB580F6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" y="2750"/>
              <a:ext cx="86" cy="90"/>
            </a:xfrm>
            <a:prstGeom prst="ellipse">
              <a:avLst/>
            </a:pr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6">
              <a:extLst>
                <a:ext uri="{FF2B5EF4-FFF2-40B4-BE49-F238E27FC236}">
                  <a16:creationId xmlns:a16="http://schemas.microsoft.com/office/drawing/2014/main" id="{0B1EF740-857C-48FC-9FCA-7F8F5871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" y="2502"/>
              <a:ext cx="86" cy="86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19447398-8850-4839-8F01-32881DDF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7" y="1602"/>
              <a:ext cx="119" cy="104"/>
            </a:xfrm>
            <a:custGeom>
              <a:avLst/>
              <a:gdLst>
                <a:gd name="T0" fmla="*/ 58 w 119"/>
                <a:gd name="T1" fmla="*/ 0 h 104"/>
                <a:gd name="T2" fmla="*/ 0 w 119"/>
                <a:gd name="T3" fmla="*/ 104 h 104"/>
                <a:gd name="T4" fmla="*/ 119 w 119"/>
                <a:gd name="T5" fmla="*/ 104 h 104"/>
                <a:gd name="T6" fmla="*/ 58 w 11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4">
                  <a:moveTo>
                    <a:pt x="58" y="0"/>
                  </a:moveTo>
                  <a:lnTo>
                    <a:pt x="0" y="104"/>
                  </a:lnTo>
                  <a:lnTo>
                    <a:pt x="119" y="104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9EB6F11E-EAA3-4A2D-93EE-DFAD65114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2066"/>
              <a:ext cx="119" cy="105"/>
            </a:xfrm>
            <a:custGeom>
              <a:avLst/>
              <a:gdLst>
                <a:gd name="T0" fmla="*/ 61 w 119"/>
                <a:gd name="T1" fmla="*/ 0 h 105"/>
                <a:gd name="T2" fmla="*/ 0 w 119"/>
                <a:gd name="T3" fmla="*/ 105 h 105"/>
                <a:gd name="T4" fmla="*/ 119 w 119"/>
                <a:gd name="T5" fmla="*/ 105 h 105"/>
                <a:gd name="T6" fmla="*/ 61 w 119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5">
                  <a:moveTo>
                    <a:pt x="61" y="0"/>
                  </a:moveTo>
                  <a:lnTo>
                    <a:pt x="0" y="105"/>
                  </a:lnTo>
                  <a:lnTo>
                    <a:pt x="119" y="105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222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CBB350BF-99FC-4CBF-9E70-65671929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2178"/>
              <a:ext cx="119" cy="104"/>
            </a:xfrm>
            <a:custGeom>
              <a:avLst/>
              <a:gdLst>
                <a:gd name="T0" fmla="*/ 61 w 119"/>
                <a:gd name="T1" fmla="*/ 0 h 104"/>
                <a:gd name="T2" fmla="*/ 0 w 119"/>
                <a:gd name="T3" fmla="*/ 104 h 104"/>
                <a:gd name="T4" fmla="*/ 119 w 119"/>
                <a:gd name="T5" fmla="*/ 104 h 104"/>
                <a:gd name="T6" fmla="*/ 61 w 11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4">
                  <a:moveTo>
                    <a:pt x="61" y="0"/>
                  </a:moveTo>
                  <a:lnTo>
                    <a:pt x="0" y="104"/>
                  </a:lnTo>
                  <a:lnTo>
                    <a:pt x="119" y="104"/>
                  </a:lnTo>
                  <a:lnTo>
                    <a:pt x="61" y="0"/>
                  </a:lnTo>
                  <a:close/>
                </a:path>
              </a:pathLst>
            </a:cu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5D33AA31-E21D-4CC4-8071-475DD26B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" y="2387"/>
              <a:ext cx="118" cy="101"/>
            </a:xfrm>
            <a:custGeom>
              <a:avLst/>
              <a:gdLst>
                <a:gd name="T0" fmla="*/ 57 w 118"/>
                <a:gd name="T1" fmla="*/ 0 h 101"/>
                <a:gd name="T2" fmla="*/ 0 w 118"/>
                <a:gd name="T3" fmla="*/ 101 h 101"/>
                <a:gd name="T4" fmla="*/ 118 w 118"/>
                <a:gd name="T5" fmla="*/ 101 h 101"/>
                <a:gd name="T6" fmla="*/ 57 w 118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01">
                  <a:moveTo>
                    <a:pt x="57" y="0"/>
                  </a:moveTo>
                  <a:lnTo>
                    <a:pt x="0" y="101"/>
                  </a:lnTo>
                  <a:lnTo>
                    <a:pt x="118" y="101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22225">
              <a:solidFill>
                <a:srgbClr val="938D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79A9E507-A1F5-44A9-9038-3AADC430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668"/>
              <a:ext cx="119" cy="100"/>
            </a:xfrm>
            <a:custGeom>
              <a:avLst/>
              <a:gdLst>
                <a:gd name="T0" fmla="*/ 58 w 119"/>
                <a:gd name="T1" fmla="*/ 0 h 100"/>
                <a:gd name="T2" fmla="*/ 0 w 119"/>
                <a:gd name="T3" fmla="*/ 100 h 100"/>
                <a:gd name="T4" fmla="*/ 119 w 119"/>
                <a:gd name="T5" fmla="*/ 100 h 100"/>
                <a:gd name="T6" fmla="*/ 58 w 119"/>
                <a:gd name="T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0">
                  <a:moveTo>
                    <a:pt x="58" y="0"/>
                  </a:moveTo>
                  <a:lnTo>
                    <a:pt x="0" y="100"/>
                  </a:lnTo>
                  <a:lnTo>
                    <a:pt x="119" y="100"/>
                  </a:lnTo>
                  <a:lnTo>
                    <a:pt x="58" y="0"/>
                  </a:lnTo>
                  <a:close/>
                </a:path>
              </a:pathLst>
            </a:custGeom>
            <a:noFill/>
            <a:ln w="2222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B06324BC-CA29-4A9C-AE8B-53DB5E028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764"/>
              <a:ext cx="140" cy="140"/>
            </a:xfrm>
            <a:custGeom>
              <a:avLst/>
              <a:gdLst>
                <a:gd name="T0" fmla="*/ 68 w 140"/>
                <a:gd name="T1" fmla="*/ 0 h 140"/>
                <a:gd name="T2" fmla="*/ 0 w 140"/>
                <a:gd name="T3" fmla="*/ 72 h 140"/>
                <a:gd name="T4" fmla="*/ 68 w 140"/>
                <a:gd name="T5" fmla="*/ 140 h 140"/>
                <a:gd name="T6" fmla="*/ 140 w 140"/>
                <a:gd name="T7" fmla="*/ 72 h 140"/>
                <a:gd name="T8" fmla="*/ 68 w 140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68" y="0"/>
                  </a:moveTo>
                  <a:lnTo>
                    <a:pt x="0" y="72"/>
                  </a:lnTo>
                  <a:lnTo>
                    <a:pt x="68" y="140"/>
                  </a:lnTo>
                  <a:lnTo>
                    <a:pt x="140" y="7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9D04022F-E175-4A24-B544-4F3EDA0ED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192"/>
              <a:ext cx="140" cy="141"/>
            </a:xfrm>
            <a:custGeom>
              <a:avLst/>
              <a:gdLst>
                <a:gd name="T0" fmla="*/ 68 w 140"/>
                <a:gd name="T1" fmla="*/ 0 h 141"/>
                <a:gd name="T2" fmla="*/ 0 w 140"/>
                <a:gd name="T3" fmla="*/ 72 h 141"/>
                <a:gd name="T4" fmla="*/ 68 w 140"/>
                <a:gd name="T5" fmla="*/ 141 h 141"/>
                <a:gd name="T6" fmla="*/ 140 w 140"/>
                <a:gd name="T7" fmla="*/ 72 h 141"/>
                <a:gd name="T8" fmla="*/ 68 w 140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1">
                  <a:moveTo>
                    <a:pt x="68" y="0"/>
                  </a:moveTo>
                  <a:lnTo>
                    <a:pt x="0" y="72"/>
                  </a:lnTo>
                  <a:lnTo>
                    <a:pt x="68" y="141"/>
                  </a:lnTo>
                  <a:lnTo>
                    <a:pt x="140" y="7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EABC8450-0F04-42CB-A9F4-954F8908A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" y="1966"/>
              <a:ext cx="141" cy="140"/>
            </a:xfrm>
            <a:custGeom>
              <a:avLst/>
              <a:gdLst>
                <a:gd name="T0" fmla="*/ 72 w 141"/>
                <a:gd name="T1" fmla="*/ 0 h 140"/>
                <a:gd name="T2" fmla="*/ 0 w 141"/>
                <a:gd name="T3" fmla="*/ 72 h 140"/>
                <a:gd name="T4" fmla="*/ 72 w 141"/>
                <a:gd name="T5" fmla="*/ 140 h 140"/>
                <a:gd name="T6" fmla="*/ 141 w 141"/>
                <a:gd name="T7" fmla="*/ 72 h 140"/>
                <a:gd name="T8" fmla="*/ 72 w 141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72" y="0"/>
                  </a:moveTo>
                  <a:lnTo>
                    <a:pt x="0" y="72"/>
                  </a:lnTo>
                  <a:lnTo>
                    <a:pt x="72" y="140"/>
                  </a:lnTo>
                  <a:lnTo>
                    <a:pt x="141" y="7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8ED96CC5-1330-430B-8EEB-5840DE0DD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1534"/>
              <a:ext cx="140" cy="140"/>
            </a:xfrm>
            <a:custGeom>
              <a:avLst/>
              <a:gdLst>
                <a:gd name="T0" fmla="*/ 68 w 140"/>
                <a:gd name="T1" fmla="*/ 0 h 140"/>
                <a:gd name="T2" fmla="*/ 0 w 140"/>
                <a:gd name="T3" fmla="*/ 68 h 140"/>
                <a:gd name="T4" fmla="*/ 68 w 140"/>
                <a:gd name="T5" fmla="*/ 140 h 140"/>
                <a:gd name="T6" fmla="*/ 140 w 140"/>
                <a:gd name="T7" fmla="*/ 68 h 140"/>
                <a:gd name="T8" fmla="*/ 68 w 140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68" y="0"/>
                  </a:moveTo>
                  <a:lnTo>
                    <a:pt x="0" y="68"/>
                  </a:lnTo>
                  <a:lnTo>
                    <a:pt x="68" y="140"/>
                  </a:lnTo>
                  <a:lnTo>
                    <a:pt x="140" y="6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id="{87B24B26-4B13-43C2-B84E-18A45A41C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501"/>
              <a:ext cx="140" cy="141"/>
            </a:xfrm>
            <a:custGeom>
              <a:avLst/>
              <a:gdLst>
                <a:gd name="T0" fmla="*/ 72 w 140"/>
                <a:gd name="T1" fmla="*/ 0 h 141"/>
                <a:gd name="T2" fmla="*/ 0 w 140"/>
                <a:gd name="T3" fmla="*/ 72 h 141"/>
                <a:gd name="T4" fmla="*/ 72 w 140"/>
                <a:gd name="T5" fmla="*/ 141 h 141"/>
                <a:gd name="T6" fmla="*/ 140 w 140"/>
                <a:gd name="T7" fmla="*/ 72 h 141"/>
                <a:gd name="T8" fmla="*/ 72 w 140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1">
                  <a:moveTo>
                    <a:pt x="72" y="0"/>
                  </a:moveTo>
                  <a:lnTo>
                    <a:pt x="0" y="72"/>
                  </a:lnTo>
                  <a:lnTo>
                    <a:pt x="72" y="141"/>
                  </a:lnTo>
                  <a:lnTo>
                    <a:pt x="140" y="72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27">
              <a:extLst>
                <a:ext uri="{FF2B5EF4-FFF2-40B4-BE49-F238E27FC236}">
                  <a16:creationId xmlns:a16="http://schemas.microsoft.com/office/drawing/2014/main" id="{C8EF7014-57AF-4FA0-B3B2-D072CB1AF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1375"/>
              <a:ext cx="86" cy="87"/>
            </a:xfrm>
            <a:prstGeom prst="ellips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28">
              <a:extLst>
                <a:ext uri="{FF2B5EF4-FFF2-40B4-BE49-F238E27FC236}">
                  <a16:creationId xmlns:a16="http://schemas.microsoft.com/office/drawing/2014/main" id="{B33A8716-4316-43F4-B004-A70126850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1505"/>
              <a:ext cx="87" cy="8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29">
              <a:extLst>
                <a:ext uri="{FF2B5EF4-FFF2-40B4-BE49-F238E27FC236}">
                  <a16:creationId xmlns:a16="http://schemas.microsoft.com/office/drawing/2014/main" id="{BA13E466-5693-4823-9F9A-62A5CEF7B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" y="979"/>
              <a:ext cx="87" cy="90"/>
            </a:xfrm>
            <a:prstGeom prst="ellipse">
              <a:avLst/>
            </a:prstGeom>
            <a:noFill/>
            <a:ln w="22225">
              <a:solidFill>
                <a:srgbClr val="E37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30">
              <a:extLst>
                <a:ext uri="{FF2B5EF4-FFF2-40B4-BE49-F238E27FC236}">
                  <a16:creationId xmlns:a16="http://schemas.microsoft.com/office/drawing/2014/main" id="{A89F04BA-2155-4771-AFF6-35869C2FD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2" y="1112"/>
              <a:ext cx="86" cy="87"/>
            </a:xfrm>
            <a:prstGeom prst="ellipse">
              <a:avLst/>
            </a:prstGeom>
            <a:noFill/>
            <a:ln w="22225">
              <a:solidFill>
                <a:srgbClr val="938DD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31">
              <a:extLst>
                <a:ext uri="{FF2B5EF4-FFF2-40B4-BE49-F238E27FC236}">
                  <a16:creationId xmlns:a16="http://schemas.microsoft.com/office/drawing/2014/main" id="{AC45B43A-626A-4F2E-A33F-A853135A9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1195"/>
              <a:ext cx="90" cy="90"/>
            </a:xfrm>
            <a:prstGeom prst="ellipse">
              <a:avLst/>
            </a:prstGeom>
            <a:noFill/>
            <a:ln w="2222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71B9C6F7-1DCC-4AE2-8B03-CD292872C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695"/>
              <a:ext cx="5051" cy="2192"/>
            </a:xfrm>
            <a:custGeom>
              <a:avLst/>
              <a:gdLst>
                <a:gd name="T0" fmla="*/ 18 w 1403"/>
                <a:gd name="T1" fmla="*/ 601 h 609"/>
                <a:gd name="T2" fmla="*/ 42 w 1403"/>
                <a:gd name="T3" fmla="*/ 591 h 609"/>
                <a:gd name="T4" fmla="*/ 65 w 1403"/>
                <a:gd name="T5" fmla="*/ 581 h 609"/>
                <a:gd name="T6" fmla="*/ 89 w 1403"/>
                <a:gd name="T7" fmla="*/ 570 h 609"/>
                <a:gd name="T8" fmla="*/ 112 w 1403"/>
                <a:gd name="T9" fmla="*/ 560 h 609"/>
                <a:gd name="T10" fmla="*/ 136 w 1403"/>
                <a:gd name="T11" fmla="*/ 550 h 609"/>
                <a:gd name="T12" fmla="*/ 159 w 1403"/>
                <a:gd name="T13" fmla="*/ 540 h 609"/>
                <a:gd name="T14" fmla="*/ 183 w 1403"/>
                <a:gd name="T15" fmla="*/ 530 h 609"/>
                <a:gd name="T16" fmla="*/ 206 w 1403"/>
                <a:gd name="T17" fmla="*/ 519 h 609"/>
                <a:gd name="T18" fmla="*/ 229 w 1403"/>
                <a:gd name="T19" fmla="*/ 509 h 609"/>
                <a:gd name="T20" fmla="*/ 253 w 1403"/>
                <a:gd name="T21" fmla="*/ 499 h 609"/>
                <a:gd name="T22" fmla="*/ 276 w 1403"/>
                <a:gd name="T23" fmla="*/ 489 h 609"/>
                <a:gd name="T24" fmla="*/ 300 w 1403"/>
                <a:gd name="T25" fmla="*/ 479 h 609"/>
                <a:gd name="T26" fmla="*/ 323 w 1403"/>
                <a:gd name="T27" fmla="*/ 469 h 609"/>
                <a:gd name="T28" fmla="*/ 347 w 1403"/>
                <a:gd name="T29" fmla="*/ 458 h 609"/>
                <a:gd name="T30" fmla="*/ 370 w 1403"/>
                <a:gd name="T31" fmla="*/ 448 h 609"/>
                <a:gd name="T32" fmla="*/ 394 w 1403"/>
                <a:gd name="T33" fmla="*/ 438 h 609"/>
                <a:gd name="T34" fmla="*/ 417 w 1403"/>
                <a:gd name="T35" fmla="*/ 428 h 609"/>
                <a:gd name="T36" fmla="*/ 441 w 1403"/>
                <a:gd name="T37" fmla="*/ 418 h 609"/>
                <a:gd name="T38" fmla="*/ 464 w 1403"/>
                <a:gd name="T39" fmla="*/ 407 h 609"/>
                <a:gd name="T40" fmla="*/ 488 w 1403"/>
                <a:gd name="T41" fmla="*/ 397 h 609"/>
                <a:gd name="T42" fmla="*/ 511 w 1403"/>
                <a:gd name="T43" fmla="*/ 387 h 609"/>
                <a:gd name="T44" fmla="*/ 535 w 1403"/>
                <a:gd name="T45" fmla="*/ 377 h 609"/>
                <a:gd name="T46" fmla="*/ 558 w 1403"/>
                <a:gd name="T47" fmla="*/ 367 h 609"/>
                <a:gd name="T48" fmla="*/ 581 w 1403"/>
                <a:gd name="T49" fmla="*/ 357 h 609"/>
                <a:gd name="T50" fmla="*/ 605 w 1403"/>
                <a:gd name="T51" fmla="*/ 346 h 609"/>
                <a:gd name="T52" fmla="*/ 628 w 1403"/>
                <a:gd name="T53" fmla="*/ 336 h 609"/>
                <a:gd name="T54" fmla="*/ 652 w 1403"/>
                <a:gd name="T55" fmla="*/ 326 h 609"/>
                <a:gd name="T56" fmla="*/ 675 w 1403"/>
                <a:gd name="T57" fmla="*/ 316 h 609"/>
                <a:gd name="T58" fmla="*/ 699 w 1403"/>
                <a:gd name="T59" fmla="*/ 306 h 609"/>
                <a:gd name="T60" fmla="*/ 722 w 1403"/>
                <a:gd name="T61" fmla="*/ 296 h 609"/>
                <a:gd name="T62" fmla="*/ 746 w 1403"/>
                <a:gd name="T63" fmla="*/ 285 h 609"/>
                <a:gd name="T64" fmla="*/ 769 w 1403"/>
                <a:gd name="T65" fmla="*/ 275 h 609"/>
                <a:gd name="T66" fmla="*/ 793 w 1403"/>
                <a:gd name="T67" fmla="*/ 265 h 609"/>
                <a:gd name="T68" fmla="*/ 816 w 1403"/>
                <a:gd name="T69" fmla="*/ 255 h 609"/>
                <a:gd name="T70" fmla="*/ 840 w 1403"/>
                <a:gd name="T71" fmla="*/ 245 h 609"/>
                <a:gd name="T72" fmla="*/ 863 w 1403"/>
                <a:gd name="T73" fmla="*/ 234 h 609"/>
                <a:gd name="T74" fmla="*/ 886 w 1403"/>
                <a:gd name="T75" fmla="*/ 224 h 609"/>
                <a:gd name="T76" fmla="*/ 910 w 1403"/>
                <a:gd name="T77" fmla="*/ 214 h 609"/>
                <a:gd name="T78" fmla="*/ 933 w 1403"/>
                <a:gd name="T79" fmla="*/ 204 h 609"/>
                <a:gd name="T80" fmla="*/ 957 w 1403"/>
                <a:gd name="T81" fmla="*/ 194 h 609"/>
                <a:gd name="T82" fmla="*/ 980 w 1403"/>
                <a:gd name="T83" fmla="*/ 184 h 609"/>
                <a:gd name="T84" fmla="*/ 1004 w 1403"/>
                <a:gd name="T85" fmla="*/ 173 h 609"/>
                <a:gd name="T86" fmla="*/ 1027 w 1403"/>
                <a:gd name="T87" fmla="*/ 163 h 609"/>
                <a:gd name="T88" fmla="*/ 1051 w 1403"/>
                <a:gd name="T89" fmla="*/ 153 h 609"/>
                <a:gd name="T90" fmla="*/ 1074 w 1403"/>
                <a:gd name="T91" fmla="*/ 143 h 609"/>
                <a:gd name="T92" fmla="*/ 1098 w 1403"/>
                <a:gd name="T93" fmla="*/ 133 h 609"/>
                <a:gd name="T94" fmla="*/ 1121 w 1403"/>
                <a:gd name="T95" fmla="*/ 122 h 609"/>
                <a:gd name="T96" fmla="*/ 1144 w 1403"/>
                <a:gd name="T97" fmla="*/ 112 h 609"/>
                <a:gd name="T98" fmla="*/ 1168 w 1403"/>
                <a:gd name="T99" fmla="*/ 102 h 609"/>
                <a:gd name="T100" fmla="*/ 1191 w 1403"/>
                <a:gd name="T101" fmla="*/ 92 h 609"/>
                <a:gd name="T102" fmla="*/ 1215 w 1403"/>
                <a:gd name="T103" fmla="*/ 82 h 609"/>
                <a:gd name="T104" fmla="*/ 1238 w 1403"/>
                <a:gd name="T105" fmla="*/ 72 h 609"/>
                <a:gd name="T106" fmla="*/ 1262 w 1403"/>
                <a:gd name="T107" fmla="*/ 61 h 609"/>
                <a:gd name="T108" fmla="*/ 1285 w 1403"/>
                <a:gd name="T109" fmla="*/ 51 h 609"/>
                <a:gd name="T110" fmla="*/ 1309 w 1403"/>
                <a:gd name="T111" fmla="*/ 41 h 609"/>
                <a:gd name="T112" fmla="*/ 1332 w 1403"/>
                <a:gd name="T113" fmla="*/ 31 h 609"/>
                <a:gd name="T114" fmla="*/ 1356 w 1403"/>
                <a:gd name="T115" fmla="*/ 21 h 609"/>
                <a:gd name="T116" fmla="*/ 1379 w 1403"/>
                <a:gd name="T117" fmla="*/ 11 h 609"/>
                <a:gd name="T118" fmla="*/ 1403 w 1403"/>
                <a:gd name="T119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3" h="609">
                  <a:moveTo>
                    <a:pt x="0" y="609"/>
                  </a:moveTo>
                  <a:lnTo>
                    <a:pt x="4" y="607"/>
                  </a:lnTo>
                  <a:lnTo>
                    <a:pt x="9" y="605"/>
                  </a:lnTo>
                  <a:lnTo>
                    <a:pt x="14" y="603"/>
                  </a:lnTo>
                  <a:lnTo>
                    <a:pt x="18" y="601"/>
                  </a:lnTo>
                  <a:lnTo>
                    <a:pt x="23" y="599"/>
                  </a:lnTo>
                  <a:lnTo>
                    <a:pt x="28" y="597"/>
                  </a:lnTo>
                  <a:lnTo>
                    <a:pt x="32" y="595"/>
                  </a:lnTo>
                  <a:lnTo>
                    <a:pt x="37" y="593"/>
                  </a:lnTo>
                  <a:lnTo>
                    <a:pt x="42" y="591"/>
                  </a:lnTo>
                  <a:lnTo>
                    <a:pt x="46" y="589"/>
                  </a:lnTo>
                  <a:lnTo>
                    <a:pt x="51" y="587"/>
                  </a:lnTo>
                  <a:lnTo>
                    <a:pt x="56" y="585"/>
                  </a:lnTo>
                  <a:lnTo>
                    <a:pt x="61" y="583"/>
                  </a:lnTo>
                  <a:lnTo>
                    <a:pt x="65" y="581"/>
                  </a:lnTo>
                  <a:lnTo>
                    <a:pt x="70" y="578"/>
                  </a:lnTo>
                  <a:lnTo>
                    <a:pt x="75" y="576"/>
                  </a:lnTo>
                  <a:lnTo>
                    <a:pt x="79" y="574"/>
                  </a:lnTo>
                  <a:lnTo>
                    <a:pt x="84" y="572"/>
                  </a:lnTo>
                  <a:lnTo>
                    <a:pt x="89" y="570"/>
                  </a:lnTo>
                  <a:lnTo>
                    <a:pt x="93" y="568"/>
                  </a:lnTo>
                  <a:lnTo>
                    <a:pt x="98" y="566"/>
                  </a:lnTo>
                  <a:lnTo>
                    <a:pt x="103" y="564"/>
                  </a:lnTo>
                  <a:lnTo>
                    <a:pt x="108" y="562"/>
                  </a:lnTo>
                  <a:lnTo>
                    <a:pt x="112" y="560"/>
                  </a:lnTo>
                  <a:lnTo>
                    <a:pt x="117" y="558"/>
                  </a:lnTo>
                  <a:lnTo>
                    <a:pt x="122" y="556"/>
                  </a:lnTo>
                  <a:lnTo>
                    <a:pt x="126" y="554"/>
                  </a:lnTo>
                  <a:lnTo>
                    <a:pt x="131" y="552"/>
                  </a:lnTo>
                  <a:lnTo>
                    <a:pt x="136" y="550"/>
                  </a:lnTo>
                  <a:lnTo>
                    <a:pt x="140" y="548"/>
                  </a:lnTo>
                  <a:lnTo>
                    <a:pt x="145" y="546"/>
                  </a:lnTo>
                  <a:lnTo>
                    <a:pt x="150" y="544"/>
                  </a:lnTo>
                  <a:lnTo>
                    <a:pt x="154" y="542"/>
                  </a:lnTo>
                  <a:lnTo>
                    <a:pt x="159" y="540"/>
                  </a:lnTo>
                  <a:lnTo>
                    <a:pt x="164" y="538"/>
                  </a:lnTo>
                  <a:lnTo>
                    <a:pt x="169" y="536"/>
                  </a:lnTo>
                  <a:lnTo>
                    <a:pt x="173" y="534"/>
                  </a:lnTo>
                  <a:lnTo>
                    <a:pt x="178" y="532"/>
                  </a:lnTo>
                  <a:lnTo>
                    <a:pt x="183" y="530"/>
                  </a:lnTo>
                  <a:lnTo>
                    <a:pt x="187" y="528"/>
                  </a:lnTo>
                  <a:lnTo>
                    <a:pt x="192" y="526"/>
                  </a:lnTo>
                  <a:lnTo>
                    <a:pt x="197" y="524"/>
                  </a:lnTo>
                  <a:lnTo>
                    <a:pt x="201" y="521"/>
                  </a:lnTo>
                  <a:lnTo>
                    <a:pt x="206" y="519"/>
                  </a:lnTo>
                  <a:lnTo>
                    <a:pt x="211" y="517"/>
                  </a:lnTo>
                  <a:lnTo>
                    <a:pt x="215" y="515"/>
                  </a:lnTo>
                  <a:lnTo>
                    <a:pt x="220" y="513"/>
                  </a:lnTo>
                  <a:lnTo>
                    <a:pt x="225" y="511"/>
                  </a:lnTo>
                  <a:lnTo>
                    <a:pt x="229" y="509"/>
                  </a:lnTo>
                  <a:lnTo>
                    <a:pt x="234" y="507"/>
                  </a:lnTo>
                  <a:lnTo>
                    <a:pt x="239" y="505"/>
                  </a:lnTo>
                  <a:lnTo>
                    <a:pt x="244" y="503"/>
                  </a:lnTo>
                  <a:lnTo>
                    <a:pt x="248" y="501"/>
                  </a:lnTo>
                  <a:lnTo>
                    <a:pt x="253" y="499"/>
                  </a:lnTo>
                  <a:lnTo>
                    <a:pt x="258" y="497"/>
                  </a:lnTo>
                  <a:lnTo>
                    <a:pt x="262" y="495"/>
                  </a:lnTo>
                  <a:lnTo>
                    <a:pt x="267" y="493"/>
                  </a:lnTo>
                  <a:lnTo>
                    <a:pt x="272" y="491"/>
                  </a:lnTo>
                  <a:lnTo>
                    <a:pt x="276" y="489"/>
                  </a:lnTo>
                  <a:lnTo>
                    <a:pt x="281" y="487"/>
                  </a:lnTo>
                  <a:lnTo>
                    <a:pt x="286" y="485"/>
                  </a:lnTo>
                  <a:lnTo>
                    <a:pt x="290" y="483"/>
                  </a:lnTo>
                  <a:lnTo>
                    <a:pt x="295" y="481"/>
                  </a:lnTo>
                  <a:lnTo>
                    <a:pt x="300" y="479"/>
                  </a:lnTo>
                  <a:lnTo>
                    <a:pt x="305" y="477"/>
                  </a:lnTo>
                  <a:lnTo>
                    <a:pt x="309" y="475"/>
                  </a:lnTo>
                  <a:lnTo>
                    <a:pt x="314" y="473"/>
                  </a:lnTo>
                  <a:lnTo>
                    <a:pt x="319" y="471"/>
                  </a:lnTo>
                  <a:lnTo>
                    <a:pt x="323" y="469"/>
                  </a:lnTo>
                  <a:lnTo>
                    <a:pt x="328" y="467"/>
                  </a:lnTo>
                  <a:lnTo>
                    <a:pt x="333" y="464"/>
                  </a:lnTo>
                  <a:lnTo>
                    <a:pt x="337" y="462"/>
                  </a:lnTo>
                  <a:lnTo>
                    <a:pt x="342" y="460"/>
                  </a:lnTo>
                  <a:lnTo>
                    <a:pt x="347" y="458"/>
                  </a:lnTo>
                  <a:lnTo>
                    <a:pt x="352" y="456"/>
                  </a:lnTo>
                  <a:lnTo>
                    <a:pt x="356" y="454"/>
                  </a:lnTo>
                  <a:lnTo>
                    <a:pt x="361" y="452"/>
                  </a:lnTo>
                  <a:lnTo>
                    <a:pt x="366" y="450"/>
                  </a:lnTo>
                  <a:lnTo>
                    <a:pt x="370" y="448"/>
                  </a:lnTo>
                  <a:lnTo>
                    <a:pt x="375" y="446"/>
                  </a:lnTo>
                  <a:lnTo>
                    <a:pt x="380" y="444"/>
                  </a:lnTo>
                  <a:lnTo>
                    <a:pt x="384" y="442"/>
                  </a:lnTo>
                  <a:lnTo>
                    <a:pt x="389" y="440"/>
                  </a:lnTo>
                  <a:lnTo>
                    <a:pt x="394" y="438"/>
                  </a:lnTo>
                  <a:lnTo>
                    <a:pt x="398" y="436"/>
                  </a:lnTo>
                  <a:lnTo>
                    <a:pt x="403" y="434"/>
                  </a:lnTo>
                  <a:lnTo>
                    <a:pt x="408" y="432"/>
                  </a:lnTo>
                  <a:lnTo>
                    <a:pt x="413" y="430"/>
                  </a:lnTo>
                  <a:lnTo>
                    <a:pt x="417" y="428"/>
                  </a:lnTo>
                  <a:lnTo>
                    <a:pt x="422" y="426"/>
                  </a:lnTo>
                  <a:lnTo>
                    <a:pt x="427" y="424"/>
                  </a:lnTo>
                  <a:lnTo>
                    <a:pt x="431" y="422"/>
                  </a:lnTo>
                  <a:lnTo>
                    <a:pt x="436" y="420"/>
                  </a:lnTo>
                  <a:lnTo>
                    <a:pt x="441" y="418"/>
                  </a:lnTo>
                  <a:lnTo>
                    <a:pt x="445" y="416"/>
                  </a:lnTo>
                  <a:lnTo>
                    <a:pt x="450" y="414"/>
                  </a:lnTo>
                  <a:lnTo>
                    <a:pt x="455" y="412"/>
                  </a:lnTo>
                  <a:lnTo>
                    <a:pt x="459" y="409"/>
                  </a:lnTo>
                  <a:lnTo>
                    <a:pt x="464" y="407"/>
                  </a:lnTo>
                  <a:lnTo>
                    <a:pt x="469" y="405"/>
                  </a:lnTo>
                  <a:lnTo>
                    <a:pt x="473" y="403"/>
                  </a:lnTo>
                  <a:lnTo>
                    <a:pt x="478" y="401"/>
                  </a:lnTo>
                  <a:lnTo>
                    <a:pt x="483" y="399"/>
                  </a:lnTo>
                  <a:lnTo>
                    <a:pt x="488" y="397"/>
                  </a:lnTo>
                  <a:lnTo>
                    <a:pt x="492" y="395"/>
                  </a:lnTo>
                  <a:lnTo>
                    <a:pt x="497" y="393"/>
                  </a:lnTo>
                  <a:lnTo>
                    <a:pt x="502" y="391"/>
                  </a:lnTo>
                  <a:lnTo>
                    <a:pt x="506" y="389"/>
                  </a:lnTo>
                  <a:lnTo>
                    <a:pt x="511" y="387"/>
                  </a:lnTo>
                  <a:lnTo>
                    <a:pt x="516" y="385"/>
                  </a:lnTo>
                  <a:lnTo>
                    <a:pt x="520" y="383"/>
                  </a:lnTo>
                  <a:lnTo>
                    <a:pt x="525" y="381"/>
                  </a:lnTo>
                  <a:lnTo>
                    <a:pt x="530" y="379"/>
                  </a:lnTo>
                  <a:lnTo>
                    <a:pt x="535" y="377"/>
                  </a:lnTo>
                  <a:lnTo>
                    <a:pt x="539" y="375"/>
                  </a:lnTo>
                  <a:lnTo>
                    <a:pt x="544" y="373"/>
                  </a:lnTo>
                  <a:lnTo>
                    <a:pt x="549" y="371"/>
                  </a:lnTo>
                  <a:lnTo>
                    <a:pt x="553" y="369"/>
                  </a:lnTo>
                  <a:lnTo>
                    <a:pt x="558" y="367"/>
                  </a:lnTo>
                  <a:lnTo>
                    <a:pt x="563" y="365"/>
                  </a:lnTo>
                  <a:lnTo>
                    <a:pt x="567" y="363"/>
                  </a:lnTo>
                  <a:lnTo>
                    <a:pt x="572" y="361"/>
                  </a:lnTo>
                  <a:lnTo>
                    <a:pt x="577" y="359"/>
                  </a:lnTo>
                  <a:lnTo>
                    <a:pt x="581" y="357"/>
                  </a:lnTo>
                  <a:lnTo>
                    <a:pt x="586" y="355"/>
                  </a:lnTo>
                  <a:lnTo>
                    <a:pt x="591" y="353"/>
                  </a:lnTo>
                  <a:lnTo>
                    <a:pt x="596" y="350"/>
                  </a:lnTo>
                  <a:lnTo>
                    <a:pt x="600" y="348"/>
                  </a:lnTo>
                  <a:lnTo>
                    <a:pt x="605" y="346"/>
                  </a:lnTo>
                  <a:lnTo>
                    <a:pt x="610" y="344"/>
                  </a:lnTo>
                  <a:lnTo>
                    <a:pt x="614" y="342"/>
                  </a:lnTo>
                  <a:lnTo>
                    <a:pt x="619" y="340"/>
                  </a:lnTo>
                  <a:lnTo>
                    <a:pt x="624" y="338"/>
                  </a:lnTo>
                  <a:lnTo>
                    <a:pt x="628" y="336"/>
                  </a:lnTo>
                  <a:lnTo>
                    <a:pt x="633" y="334"/>
                  </a:lnTo>
                  <a:lnTo>
                    <a:pt x="638" y="332"/>
                  </a:lnTo>
                  <a:lnTo>
                    <a:pt x="642" y="330"/>
                  </a:lnTo>
                  <a:lnTo>
                    <a:pt x="647" y="328"/>
                  </a:lnTo>
                  <a:lnTo>
                    <a:pt x="652" y="326"/>
                  </a:lnTo>
                  <a:lnTo>
                    <a:pt x="656" y="324"/>
                  </a:lnTo>
                  <a:lnTo>
                    <a:pt x="661" y="322"/>
                  </a:lnTo>
                  <a:lnTo>
                    <a:pt x="666" y="320"/>
                  </a:lnTo>
                  <a:lnTo>
                    <a:pt x="671" y="318"/>
                  </a:lnTo>
                  <a:lnTo>
                    <a:pt x="675" y="316"/>
                  </a:lnTo>
                  <a:lnTo>
                    <a:pt x="680" y="314"/>
                  </a:lnTo>
                  <a:lnTo>
                    <a:pt x="685" y="312"/>
                  </a:lnTo>
                  <a:lnTo>
                    <a:pt x="689" y="310"/>
                  </a:lnTo>
                  <a:lnTo>
                    <a:pt x="694" y="308"/>
                  </a:lnTo>
                  <a:lnTo>
                    <a:pt x="699" y="306"/>
                  </a:lnTo>
                  <a:lnTo>
                    <a:pt x="703" y="304"/>
                  </a:lnTo>
                  <a:lnTo>
                    <a:pt x="708" y="302"/>
                  </a:lnTo>
                  <a:lnTo>
                    <a:pt x="713" y="300"/>
                  </a:lnTo>
                  <a:lnTo>
                    <a:pt x="717" y="298"/>
                  </a:lnTo>
                  <a:lnTo>
                    <a:pt x="722" y="296"/>
                  </a:lnTo>
                  <a:lnTo>
                    <a:pt x="727" y="293"/>
                  </a:lnTo>
                  <a:lnTo>
                    <a:pt x="732" y="291"/>
                  </a:lnTo>
                  <a:lnTo>
                    <a:pt x="736" y="289"/>
                  </a:lnTo>
                  <a:lnTo>
                    <a:pt x="741" y="287"/>
                  </a:lnTo>
                  <a:lnTo>
                    <a:pt x="746" y="285"/>
                  </a:lnTo>
                  <a:lnTo>
                    <a:pt x="750" y="283"/>
                  </a:lnTo>
                  <a:lnTo>
                    <a:pt x="755" y="281"/>
                  </a:lnTo>
                  <a:lnTo>
                    <a:pt x="760" y="279"/>
                  </a:lnTo>
                  <a:lnTo>
                    <a:pt x="764" y="277"/>
                  </a:lnTo>
                  <a:lnTo>
                    <a:pt x="769" y="275"/>
                  </a:lnTo>
                  <a:lnTo>
                    <a:pt x="774" y="273"/>
                  </a:lnTo>
                  <a:lnTo>
                    <a:pt x="779" y="271"/>
                  </a:lnTo>
                  <a:lnTo>
                    <a:pt x="783" y="269"/>
                  </a:lnTo>
                  <a:lnTo>
                    <a:pt x="788" y="267"/>
                  </a:lnTo>
                  <a:lnTo>
                    <a:pt x="793" y="265"/>
                  </a:lnTo>
                  <a:lnTo>
                    <a:pt x="797" y="263"/>
                  </a:lnTo>
                  <a:lnTo>
                    <a:pt x="802" y="261"/>
                  </a:lnTo>
                  <a:lnTo>
                    <a:pt x="807" y="259"/>
                  </a:lnTo>
                  <a:lnTo>
                    <a:pt x="811" y="257"/>
                  </a:lnTo>
                  <a:lnTo>
                    <a:pt x="816" y="255"/>
                  </a:lnTo>
                  <a:lnTo>
                    <a:pt x="821" y="253"/>
                  </a:lnTo>
                  <a:lnTo>
                    <a:pt x="825" y="251"/>
                  </a:lnTo>
                  <a:lnTo>
                    <a:pt x="830" y="249"/>
                  </a:lnTo>
                  <a:lnTo>
                    <a:pt x="835" y="247"/>
                  </a:lnTo>
                  <a:lnTo>
                    <a:pt x="840" y="245"/>
                  </a:lnTo>
                  <a:lnTo>
                    <a:pt x="844" y="243"/>
                  </a:lnTo>
                  <a:lnTo>
                    <a:pt x="849" y="241"/>
                  </a:lnTo>
                  <a:lnTo>
                    <a:pt x="854" y="238"/>
                  </a:lnTo>
                  <a:lnTo>
                    <a:pt x="858" y="236"/>
                  </a:lnTo>
                  <a:lnTo>
                    <a:pt x="863" y="234"/>
                  </a:lnTo>
                  <a:lnTo>
                    <a:pt x="868" y="232"/>
                  </a:lnTo>
                  <a:lnTo>
                    <a:pt x="872" y="230"/>
                  </a:lnTo>
                  <a:lnTo>
                    <a:pt x="877" y="228"/>
                  </a:lnTo>
                  <a:lnTo>
                    <a:pt x="882" y="226"/>
                  </a:lnTo>
                  <a:lnTo>
                    <a:pt x="886" y="224"/>
                  </a:lnTo>
                  <a:lnTo>
                    <a:pt x="891" y="222"/>
                  </a:lnTo>
                  <a:lnTo>
                    <a:pt x="896" y="220"/>
                  </a:lnTo>
                  <a:lnTo>
                    <a:pt x="900" y="218"/>
                  </a:lnTo>
                  <a:lnTo>
                    <a:pt x="905" y="216"/>
                  </a:lnTo>
                  <a:lnTo>
                    <a:pt x="910" y="214"/>
                  </a:lnTo>
                  <a:lnTo>
                    <a:pt x="915" y="212"/>
                  </a:lnTo>
                  <a:lnTo>
                    <a:pt x="919" y="210"/>
                  </a:lnTo>
                  <a:lnTo>
                    <a:pt x="924" y="208"/>
                  </a:lnTo>
                  <a:lnTo>
                    <a:pt x="929" y="206"/>
                  </a:lnTo>
                  <a:lnTo>
                    <a:pt x="933" y="204"/>
                  </a:lnTo>
                  <a:lnTo>
                    <a:pt x="938" y="202"/>
                  </a:lnTo>
                  <a:lnTo>
                    <a:pt x="943" y="200"/>
                  </a:lnTo>
                  <a:lnTo>
                    <a:pt x="947" y="198"/>
                  </a:lnTo>
                  <a:lnTo>
                    <a:pt x="952" y="196"/>
                  </a:lnTo>
                  <a:lnTo>
                    <a:pt x="957" y="194"/>
                  </a:lnTo>
                  <a:lnTo>
                    <a:pt x="961" y="192"/>
                  </a:lnTo>
                  <a:lnTo>
                    <a:pt x="966" y="190"/>
                  </a:lnTo>
                  <a:lnTo>
                    <a:pt x="971" y="188"/>
                  </a:lnTo>
                  <a:lnTo>
                    <a:pt x="976" y="186"/>
                  </a:lnTo>
                  <a:lnTo>
                    <a:pt x="980" y="184"/>
                  </a:lnTo>
                  <a:lnTo>
                    <a:pt x="985" y="182"/>
                  </a:lnTo>
                  <a:lnTo>
                    <a:pt x="990" y="179"/>
                  </a:lnTo>
                  <a:lnTo>
                    <a:pt x="994" y="177"/>
                  </a:lnTo>
                  <a:lnTo>
                    <a:pt x="999" y="175"/>
                  </a:lnTo>
                  <a:lnTo>
                    <a:pt x="1004" y="173"/>
                  </a:lnTo>
                  <a:lnTo>
                    <a:pt x="1008" y="171"/>
                  </a:lnTo>
                  <a:lnTo>
                    <a:pt x="1013" y="169"/>
                  </a:lnTo>
                  <a:lnTo>
                    <a:pt x="1018" y="167"/>
                  </a:lnTo>
                  <a:lnTo>
                    <a:pt x="1023" y="165"/>
                  </a:lnTo>
                  <a:lnTo>
                    <a:pt x="1027" y="163"/>
                  </a:lnTo>
                  <a:lnTo>
                    <a:pt x="1032" y="161"/>
                  </a:lnTo>
                  <a:lnTo>
                    <a:pt x="1037" y="159"/>
                  </a:lnTo>
                  <a:lnTo>
                    <a:pt x="1041" y="157"/>
                  </a:lnTo>
                  <a:lnTo>
                    <a:pt x="1046" y="155"/>
                  </a:lnTo>
                  <a:lnTo>
                    <a:pt x="1051" y="153"/>
                  </a:lnTo>
                  <a:lnTo>
                    <a:pt x="1055" y="151"/>
                  </a:lnTo>
                  <a:lnTo>
                    <a:pt x="1060" y="149"/>
                  </a:lnTo>
                  <a:lnTo>
                    <a:pt x="1065" y="147"/>
                  </a:lnTo>
                  <a:lnTo>
                    <a:pt x="1069" y="145"/>
                  </a:lnTo>
                  <a:lnTo>
                    <a:pt x="1074" y="143"/>
                  </a:lnTo>
                  <a:lnTo>
                    <a:pt x="1079" y="141"/>
                  </a:lnTo>
                  <a:lnTo>
                    <a:pt x="1084" y="139"/>
                  </a:lnTo>
                  <a:lnTo>
                    <a:pt x="1088" y="137"/>
                  </a:lnTo>
                  <a:lnTo>
                    <a:pt x="1093" y="135"/>
                  </a:lnTo>
                  <a:lnTo>
                    <a:pt x="1098" y="133"/>
                  </a:lnTo>
                  <a:lnTo>
                    <a:pt x="1102" y="131"/>
                  </a:lnTo>
                  <a:lnTo>
                    <a:pt x="1107" y="129"/>
                  </a:lnTo>
                  <a:lnTo>
                    <a:pt x="1112" y="127"/>
                  </a:lnTo>
                  <a:lnTo>
                    <a:pt x="1116" y="125"/>
                  </a:lnTo>
                  <a:lnTo>
                    <a:pt x="1121" y="122"/>
                  </a:lnTo>
                  <a:lnTo>
                    <a:pt x="1126" y="120"/>
                  </a:lnTo>
                  <a:lnTo>
                    <a:pt x="1130" y="118"/>
                  </a:lnTo>
                  <a:lnTo>
                    <a:pt x="1135" y="116"/>
                  </a:lnTo>
                  <a:lnTo>
                    <a:pt x="1140" y="114"/>
                  </a:lnTo>
                  <a:lnTo>
                    <a:pt x="1144" y="112"/>
                  </a:lnTo>
                  <a:lnTo>
                    <a:pt x="1149" y="110"/>
                  </a:lnTo>
                  <a:lnTo>
                    <a:pt x="1154" y="108"/>
                  </a:lnTo>
                  <a:lnTo>
                    <a:pt x="1159" y="106"/>
                  </a:lnTo>
                  <a:lnTo>
                    <a:pt x="1163" y="104"/>
                  </a:lnTo>
                  <a:lnTo>
                    <a:pt x="1168" y="102"/>
                  </a:lnTo>
                  <a:lnTo>
                    <a:pt x="1173" y="100"/>
                  </a:lnTo>
                  <a:lnTo>
                    <a:pt x="1177" y="98"/>
                  </a:lnTo>
                  <a:lnTo>
                    <a:pt x="1182" y="96"/>
                  </a:lnTo>
                  <a:lnTo>
                    <a:pt x="1187" y="94"/>
                  </a:lnTo>
                  <a:lnTo>
                    <a:pt x="1191" y="92"/>
                  </a:lnTo>
                  <a:lnTo>
                    <a:pt x="1196" y="90"/>
                  </a:lnTo>
                  <a:lnTo>
                    <a:pt x="1201" y="88"/>
                  </a:lnTo>
                  <a:lnTo>
                    <a:pt x="1205" y="86"/>
                  </a:lnTo>
                  <a:lnTo>
                    <a:pt x="1210" y="84"/>
                  </a:lnTo>
                  <a:lnTo>
                    <a:pt x="1215" y="82"/>
                  </a:lnTo>
                  <a:lnTo>
                    <a:pt x="1220" y="80"/>
                  </a:lnTo>
                  <a:lnTo>
                    <a:pt x="1224" y="78"/>
                  </a:lnTo>
                  <a:lnTo>
                    <a:pt x="1229" y="76"/>
                  </a:lnTo>
                  <a:lnTo>
                    <a:pt x="1234" y="74"/>
                  </a:lnTo>
                  <a:lnTo>
                    <a:pt x="1238" y="72"/>
                  </a:lnTo>
                  <a:lnTo>
                    <a:pt x="1243" y="70"/>
                  </a:lnTo>
                  <a:lnTo>
                    <a:pt x="1248" y="67"/>
                  </a:lnTo>
                  <a:lnTo>
                    <a:pt x="1252" y="65"/>
                  </a:lnTo>
                  <a:lnTo>
                    <a:pt x="1257" y="63"/>
                  </a:lnTo>
                  <a:lnTo>
                    <a:pt x="1262" y="61"/>
                  </a:lnTo>
                  <a:lnTo>
                    <a:pt x="1267" y="59"/>
                  </a:lnTo>
                  <a:lnTo>
                    <a:pt x="1271" y="57"/>
                  </a:lnTo>
                  <a:lnTo>
                    <a:pt x="1276" y="55"/>
                  </a:lnTo>
                  <a:lnTo>
                    <a:pt x="1281" y="53"/>
                  </a:lnTo>
                  <a:lnTo>
                    <a:pt x="1285" y="51"/>
                  </a:lnTo>
                  <a:lnTo>
                    <a:pt x="1290" y="49"/>
                  </a:lnTo>
                  <a:lnTo>
                    <a:pt x="1295" y="47"/>
                  </a:lnTo>
                  <a:lnTo>
                    <a:pt x="1299" y="45"/>
                  </a:lnTo>
                  <a:lnTo>
                    <a:pt x="1304" y="43"/>
                  </a:lnTo>
                  <a:lnTo>
                    <a:pt x="1309" y="41"/>
                  </a:lnTo>
                  <a:lnTo>
                    <a:pt x="1313" y="39"/>
                  </a:lnTo>
                  <a:lnTo>
                    <a:pt x="1318" y="37"/>
                  </a:lnTo>
                  <a:lnTo>
                    <a:pt x="1323" y="35"/>
                  </a:lnTo>
                  <a:lnTo>
                    <a:pt x="1327" y="33"/>
                  </a:lnTo>
                  <a:lnTo>
                    <a:pt x="1332" y="31"/>
                  </a:lnTo>
                  <a:lnTo>
                    <a:pt x="1337" y="29"/>
                  </a:lnTo>
                  <a:lnTo>
                    <a:pt x="1342" y="27"/>
                  </a:lnTo>
                  <a:lnTo>
                    <a:pt x="1346" y="25"/>
                  </a:lnTo>
                  <a:lnTo>
                    <a:pt x="1351" y="23"/>
                  </a:lnTo>
                  <a:lnTo>
                    <a:pt x="1356" y="21"/>
                  </a:lnTo>
                  <a:lnTo>
                    <a:pt x="1360" y="19"/>
                  </a:lnTo>
                  <a:lnTo>
                    <a:pt x="1365" y="17"/>
                  </a:lnTo>
                  <a:lnTo>
                    <a:pt x="1370" y="15"/>
                  </a:lnTo>
                  <a:lnTo>
                    <a:pt x="1374" y="13"/>
                  </a:lnTo>
                  <a:lnTo>
                    <a:pt x="1379" y="11"/>
                  </a:lnTo>
                  <a:lnTo>
                    <a:pt x="1384" y="8"/>
                  </a:lnTo>
                  <a:lnTo>
                    <a:pt x="1388" y="6"/>
                  </a:lnTo>
                  <a:lnTo>
                    <a:pt x="1393" y="4"/>
                  </a:lnTo>
                  <a:lnTo>
                    <a:pt x="1398" y="2"/>
                  </a:lnTo>
                  <a:lnTo>
                    <a:pt x="1403" y="0"/>
                  </a:lnTo>
                </a:path>
              </a:pathLst>
            </a:custGeom>
            <a:noFill/>
            <a:ln w="22225">
              <a:solidFill>
                <a:srgbClr val="90353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33">
              <a:extLst>
                <a:ext uri="{FF2B5EF4-FFF2-40B4-BE49-F238E27FC236}">
                  <a16:creationId xmlns:a16="http://schemas.microsoft.com/office/drawing/2014/main" id="{7F7A1D19-26B3-4170-B0DD-7BB514C1F1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5" y="601"/>
              <a:ext cx="0" cy="28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34">
              <a:extLst>
                <a:ext uri="{FF2B5EF4-FFF2-40B4-BE49-F238E27FC236}">
                  <a16:creationId xmlns:a16="http://schemas.microsoft.com/office/drawing/2014/main" id="{87D62335-1CB8-48DE-B136-ED02CC0347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8" y="336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Rectangle 35">
              <a:extLst>
                <a:ext uri="{FF2B5EF4-FFF2-40B4-BE49-F238E27FC236}">
                  <a16:creationId xmlns:a16="http://schemas.microsoft.com/office/drawing/2014/main" id="{BB098EB7-F0E7-427A-B08C-7E4A996865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55" y="3241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$5,000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35" name="Line 36">
              <a:extLst>
                <a:ext uri="{FF2B5EF4-FFF2-40B4-BE49-F238E27FC236}">
                  <a16:creationId xmlns:a16="http://schemas.microsoft.com/office/drawing/2014/main" id="{95E2B0C2-107A-49E7-BFD6-7EFD5FAF1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8" y="259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37">
              <a:extLst>
                <a:ext uri="{FF2B5EF4-FFF2-40B4-BE49-F238E27FC236}">
                  <a16:creationId xmlns:a16="http://schemas.microsoft.com/office/drawing/2014/main" id="{8DC3C624-8615-439E-9D58-433072519D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55" y="2470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$8,000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37" name="Line 38">
              <a:extLst>
                <a:ext uri="{FF2B5EF4-FFF2-40B4-BE49-F238E27FC236}">
                  <a16:creationId xmlns:a16="http://schemas.microsoft.com/office/drawing/2014/main" id="{7D1E5B12-9D95-49A2-8EC6-6394E103B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8" y="1822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Rectangle 39">
              <a:extLst>
                <a:ext uri="{FF2B5EF4-FFF2-40B4-BE49-F238E27FC236}">
                  <a16:creationId xmlns:a16="http://schemas.microsoft.com/office/drawing/2014/main" id="{15E7678B-D347-45EA-ACCF-15C46F68A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22" y="1698"/>
              <a:ext cx="4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$11,000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39" name="Line 40">
              <a:extLst>
                <a:ext uri="{FF2B5EF4-FFF2-40B4-BE49-F238E27FC236}">
                  <a16:creationId xmlns:a16="http://schemas.microsoft.com/office/drawing/2014/main" id="{434F9C8A-CBC4-4F36-A093-77A531B8E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8" y="1048"/>
              <a:ext cx="57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41">
              <a:extLst>
                <a:ext uri="{FF2B5EF4-FFF2-40B4-BE49-F238E27FC236}">
                  <a16:creationId xmlns:a16="http://schemas.microsoft.com/office/drawing/2014/main" id="{3816EF1F-584D-486A-80DF-791E3A601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16" y="927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$14,000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1" name="Rectangle 42">
              <a:extLst>
                <a:ext uri="{FF2B5EF4-FFF2-40B4-BE49-F238E27FC236}">
                  <a16:creationId xmlns:a16="http://schemas.microsoft.com/office/drawing/2014/main" id="{9A35D88F-7336-4E37-9489-CE1B3EE16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249" y="1906"/>
              <a:ext cx="261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Mean </a:t>
              </a:r>
              <a:r>
                <a:rPr kumimoji="0" lang="en-US" altLang="en-US" sz="17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Indiv</a:t>
              </a: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. Earnings in MTO (with site FE)</a:t>
              </a:r>
              <a:endPara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2" name="Line 43">
              <a:extLst>
                <a:ext uri="{FF2B5EF4-FFF2-40B4-BE49-F238E27FC236}">
                  <a16:creationId xmlns:a16="http://schemas.microsoft.com/office/drawing/2014/main" id="{450C4871-12CA-42B5-A242-B3767732B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3460"/>
              <a:ext cx="5242" cy="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44">
              <a:extLst>
                <a:ext uri="{FF2B5EF4-FFF2-40B4-BE49-F238E27FC236}">
                  <a16:creationId xmlns:a16="http://schemas.microsoft.com/office/drawing/2014/main" id="{6A266051-DE2E-4005-B394-9D774E01C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2" y="3460"/>
              <a:ext cx="0" cy="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45">
              <a:extLst>
                <a:ext uri="{FF2B5EF4-FFF2-40B4-BE49-F238E27FC236}">
                  <a16:creationId xmlns:a16="http://schemas.microsoft.com/office/drawing/2014/main" id="{324094EA-A7B5-4ED7-89F2-57345024E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" y="3550"/>
              <a:ext cx="4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$7,000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8" name="Line 46">
              <a:extLst>
                <a:ext uri="{FF2B5EF4-FFF2-40B4-BE49-F238E27FC236}">
                  <a16:creationId xmlns:a16="http://schemas.microsoft.com/office/drawing/2014/main" id="{AC63389C-2827-421D-8D66-8FAA8400A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3460"/>
              <a:ext cx="0" cy="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47">
              <a:extLst>
                <a:ext uri="{FF2B5EF4-FFF2-40B4-BE49-F238E27FC236}">
                  <a16:creationId xmlns:a16="http://schemas.microsoft.com/office/drawing/2014/main" id="{E812716E-0438-4100-A382-53F486BAE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8" y="3550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$10,000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0" name="Line 48">
              <a:extLst>
                <a:ext uri="{FF2B5EF4-FFF2-40B4-BE49-F238E27FC236}">
                  <a16:creationId xmlns:a16="http://schemas.microsoft.com/office/drawing/2014/main" id="{09B07689-C08F-402B-8C4D-262172A06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3460"/>
              <a:ext cx="0" cy="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49">
              <a:extLst>
                <a:ext uri="{FF2B5EF4-FFF2-40B4-BE49-F238E27FC236}">
                  <a16:creationId xmlns:a16="http://schemas.microsoft.com/office/drawing/2014/main" id="{28CC54E2-C4BB-458B-BD95-E5168399A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" y="3550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$13,000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2" name="Line 50">
              <a:extLst>
                <a:ext uri="{FF2B5EF4-FFF2-40B4-BE49-F238E27FC236}">
                  <a16:creationId xmlns:a16="http://schemas.microsoft.com/office/drawing/2014/main" id="{185923EF-8E1F-47D0-B8D6-15CE6C3B0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3460"/>
              <a:ext cx="0" cy="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51">
              <a:extLst>
                <a:ext uri="{FF2B5EF4-FFF2-40B4-BE49-F238E27FC236}">
                  <a16:creationId xmlns:a16="http://schemas.microsoft.com/office/drawing/2014/main" id="{AB4354FE-6099-4B70-9B25-598D66CF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3550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$16,000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6" name="Line 52">
              <a:extLst>
                <a:ext uri="{FF2B5EF4-FFF2-40B4-BE49-F238E27FC236}">
                  <a16:creationId xmlns:a16="http://schemas.microsoft.com/office/drawing/2014/main" id="{ABC74D69-F822-4757-9733-64C5DCF40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3" y="3460"/>
              <a:ext cx="0" cy="5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53">
              <a:extLst>
                <a:ext uri="{FF2B5EF4-FFF2-40B4-BE49-F238E27FC236}">
                  <a16:creationId xmlns:a16="http://schemas.microsoft.com/office/drawing/2014/main" id="{B7AE1CBB-D4D3-4A89-899A-5C7F6FEA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" y="3550"/>
              <a:ext cx="4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$19,000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8" name="Rectangle 54">
              <a:extLst>
                <a:ext uri="{FF2B5EF4-FFF2-40B4-BE49-F238E27FC236}">
                  <a16:creationId xmlns:a16="http://schemas.microsoft.com/office/drawing/2014/main" id="{A29DFB6E-9905-478E-9625-37A0CEE05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" y="3733"/>
              <a:ext cx="540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Mean Indiv. Earnings for Children with Parents at p=10 in Opportunity Atlas (with site FE)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59" name="Rectangle 55">
              <a:extLst>
                <a:ext uri="{FF2B5EF4-FFF2-40B4-BE49-F238E27FC236}">
                  <a16:creationId xmlns:a16="http://schemas.microsoft.com/office/drawing/2014/main" id="{5776CA79-A71B-42B4-866D-DC0AF20C9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" y="3960"/>
              <a:ext cx="3650" cy="176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56">
              <a:extLst>
                <a:ext uri="{FF2B5EF4-FFF2-40B4-BE49-F238E27FC236}">
                  <a16:creationId xmlns:a16="http://schemas.microsoft.com/office/drawing/2014/main" id="{D1DBFF6B-7803-452B-9FDC-29EA97346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4003"/>
              <a:ext cx="90" cy="87"/>
            </a:xfrm>
            <a:prstGeom prst="ellipse">
              <a:avLst/>
            </a:prstGeom>
            <a:solidFill>
              <a:srgbClr val="FF0000"/>
            </a:solidFill>
            <a:ln w="2222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57">
              <a:extLst>
                <a:ext uri="{FF2B5EF4-FFF2-40B4-BE49-F238E27FC236}">
                  <a16:creationId xmlns:a16="http://schemas.microsoft.com/office/drawing/2014/main" id="{BB304983-E843-4689-84D1-49FF59F2C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" y="4003"/>
              <a:ext cx="86" cy="87"/>
            </a:xfrm>
            <a:prstGeom prst="ellipse">
              <a:avLst/>
            </a:prstGeom>
            <a:solidFill>
              <a:srgbClr val="000000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58">
              <a:extLst>
                <a:ext uri="{FF2B5EF4-FFF2-40B4-BE49-F238E27FC236}">
                  <a16:creationId xmlns:a16="http://schemas.microsoft.com/office/drawing/2014/main" id="{976145B2-C6C2-4BAD-B9F5-C50D4FBA7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4003"/>
              <a:ext cx="90" cy="87"/>
            </a:xfrm>
            <a:prstGeom prst="ellipse">
              <a:avLst/>
            </a:prstGeom>
            <a:solidFill>
              <a:srgbClr val="E37E00"/>
            </a:solidFill>
            <a:ln w="22225">
              <a:solidFill>
                <a:srgbClr val="E3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59">
              <a:extLst>
                <a:ext uri="{FF2B5EF4-FFF2-40B4-BE49-F238E27FC236}">
                  <a16:creationId xmlns:a16="http://schemas.microsoft.com/office/drawing/2014/main" id="{17125C4C-5220-465F-B1DE-18749B706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" y="4003"/>
              <a:ext cx="86" cy="87"/>
            </a:xfrm>
            <a:prstGeom prst="ellipse">
              <a:avLst/>
            </a:prstGeom>
            <a:solidFill>
              <a:srgbClr val="938DD2"/>
            </a:solidFill>
            <a:ln w="22225">
              <a:solidFill>
                <a:srgbClr val="938D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60">
              <a:extLst>
                <a:ext uri="{FF2B5EF4-FFF2-40B4-BE49-F238E27FC236}">
                  <a16:creationId xmlns:a16="http://schemas.microsoft.com/office/drawing/2014/main" id="{6481DC20-6521-4E42-85F4-1938FC4A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" y="4003"/>
              <a:ext cx="86" cy="87"/>
            </a:xfrm>
            <a:prstGeom prst="ellipse">
              <a:avLst/>
            </a:prstGeom>
            <a:solidFill>
              <a:srgbClr val="008000"/>
            </a:solidFill>
            <a:ln w="222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61">
              <a:extLst>
                <a:ext uri="{FF2B5EF4-FFF2-40B4-BE49-F238E27FC236}">
                  <a16:creationId xmlns:a16="http://schemas.microsoft.com/office/drawing/2014/main" id="{D1FD7949-3DD5-44A6-A7BF-F89C43B7C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3960"/>
              <a:ext cx="58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Baltimore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6" name="Rectangle 62">
              <a:extLst>
                <a:ext uri="{FF2B5EF4-FFF2-40B4-BE49-F238E27FC236}">
                  <a16:creationId xmlns:a16="http://schemas.microsoft.com/office/drawing/2014/main" id="{61A9DAAE-CBB0-49A4-BBB9-2003720FA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3" y="3960"/>
              <a:ext cx="4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Boston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7" name="Rectangle 63">
              <a:extLst>
                <a:ext uri="{FF2B5EF4-FFF2-40B4-BE49-F238E27FC236}">
                  <a16:creationId xmlns:a16="http://schemas.microsoft.com/office/drawing/2014/main" id="{16910CCA-1A7F-4919-81B8-4F6ADAB8C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" y="3960"/>
              <a:ext cx="50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Chicago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69" name="Rectangle 64">
              <a:extLst>
                <a:ext uri="{FF2B5EF4-FFF2-40B4-BE49-F238E27FC236}">
                  <a16:creationId xmlns:a16="http://schemas.microsoft.com/office/drawing/2014/main" id="{36B87A1D-67EF-47DF-B9CF-000001091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7" y="3960"/>
              <a:ext cx="16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LA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70" name="Rectangle 65">
              <a:extLst>
                <a:ext uri="{FF2B5EF4-FFF2-40B4-BE49-F238E27FC236}">
                  <a16:creationId xmlns:a16="http://schemas.microsoft.com/office/drawing/2014/main" id="{63B1719C-FBD7-42F1-B8FA-4CFAE50F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0" y="3960"/>
              <a:ext cx="19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NY</a:t>
              </a:r>
              <a:endParaRPr kumimoji="0" lang="en-US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71" name="Rectangle 66">
              <a:extLst>
                <a:ext uri="{FF2B5EF4-FFF2-40B4-BE49-F238E27FC236}">
                  <a16:creationId xmlns:a16="http://schemas.microsoft.com/office/drawing/2014/main" id="{5B5117F8-2CDA-45BD-87CC-834CE856B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" y="64"/>
              <a:ext cx="317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300" b="0" i="0" u="none" strike="noStrike" cap="none" normalizeH="0" baseline="0">
                  <a:ln>
                    <a:noFill/>
                  </a:ln>
                  <a:solidFill>
                    <a:srgbClr val="1E2D53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9" name="Oval 12"/>
          <p:cNvSpPr>
            <a:spLocks noChangeArrowheads="1"/>
          </p:cNvSpPr>
          <p:nvPr/>
        </p:nvSpPr>
        <p:spPr bwMode="auto">
          <a:xfrm>
            <a:off x="2494568" y="990628"/>
            <a:ext cx="136525" cy="136525"/>
          </a:xfrm>
          <a:prstGeom prst="ellipse">
            <a:avLst/>
          </a:prstGeom>
          <a:solidFill>
            <a:srgbClr val="000000"/>
          </a:solidFill>
          <a:ln w="222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0" name="Freeform 17"/>
          <p:cNvSpPr>
            <a:spLocks/>
          </p:cNvSpPr>
          <p:nvPr/>
        </p:nvSpPr>
        <p:spPr bwMode="auto">
          <a:xfrm>
            <a:off x="2472454" y="1226859"/>
            <a:ext cx="188913" cy="166688"/>
          </a:xfrm>
          <a:custGeom>
            <a:avLst/>
            <a:gdLst>
              <a:gd name="T0" fmla="*/ 58 w 119"/>
              <a:gd name="T1" fmla="*/ 0 h 105"/>
              <a:gd name="T2" fmla="*/ 0 w 119"/>
              <a:gd name="T3" fmla="*/ 105 h 105"/>
              <a:gd name="T4" fmla="*/ 119 w 119"/>
              <a:gd name="T5" fmla="*/ 105 h 105"/>
              <a:gd name="T6" fmla="*/ 58 w 119"/>
              <a:gd name="T7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9" h="105">
                <a:moveTo>
                  <a:pt x="58" y="0"/>
                </a:moveTo>
                <a:lnTo>
                  <a:pt x="0" y="105"/>
                </a:lnTo>
                <a:lnTo>
                  <a:pt x="119" y="105"/>
                </a:lnTo>
                <a:lnTo>
                  <a:pt x="58" y="0"/>
                </a:lnTo>
                <a:close/>
              </a:path>
            </a:pathLst>
          </a:cu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1" name="Freeform 22"/>
          <p:cNvSpPr>
            <a:spLocks/>
          </p:cNvSpPr>
          <p:nvPr/>
        </p:nvSpPr>
        <p:spPr bwMode="auto">
          <a:xfrm>
            <a:off x="2459721" y="1439149"/>
            <a:ext cx="222251" cy="222251"/>
          </a:xfrm>
          <a:custGeom>
            <a:avLst/>
            <a:gdLst>
              <a:gd name="T0" fmla="*/ 72 w 140"/>
              <a:gd name="T1" fmla="*/ 0 h 140"/>
              <a:gd name="T2" fmla="*/ 0 w 140"/>
              <a:gd name="T3" fmla="*/ 68 h 140"/>
              <a:gd name="T4" fmla="*/ 72 w 140"/>
              <a:gd name="T5" fmla="*/ 140 h 140"/>
              <a:gd name="T6" fmla="*/ 140 w 140"/>
              <a:gd name="T7" fmla="*/ 68 h 140"/>
              <a:gd name="T8" fmla="*/ 72 w 140"/>
              <a:gd name="T9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40">
                <a:moveTo>
                  <a:pt x="72" y="0"/>
                </a:moveTo>
                <a:lnTo>
                  <a:pt x="0" y="68"/>
                </a:lnTo>
                <a:lnTo>
                  <a:pt x="72" y="140"/>
                </a:lnTo>
                <a:lnTo>
                  <a:pt x="140" y="68"/>
                </a:lnTo>
                <a:lnTo>
                  <a:pt x="72" y="0"/>
                </a:lnTo>
                <a:close/>
              </a:path>
            </a:pathLst>
          </a:custGeom>
          <a:solidFill>
            <a:srgbClr val="000000"/>
          </a:solidFill>
          <a:ln w="222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2" name="TextBox 92"/>
          <p:cNvSpPr txBox="1"/>
          <p:nvPr/>
        </p:nvSpPr>
        <p:spPr>
          <a:xfrm>
            <a:off x="0" y="87880"/>
            <a:ext cx="12192000" cy="400105"/>
          </a:xfrm>
          <a:prstGeom prst="rect">
            <a:avLst/>
          </a:prstGeom>
          <a:noFill/>
        </p:spPr>
        <p:txBody>
          <a:bodyPr wrap="square" lIns="91350" tIns="45718" rIns="91350" bIns="45718" rtlCol="0">
            <a:spAutoFit/>
          </a:bodyPr>
          <a:lstStyle/>
          <a:p>
            <a:pPr marL="0" marR="0" lvl="0" indent="0" algn="ctr" defTabSz="9133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E2D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Predicted Impacts of Moving to “Opportunity Bargain” Areas in MTO Cities</a:t>
            </a:r>
          </a:p>
        </p:txBody>
      </p:sp>
      <p:sp>
        <p:nvSpPr>
          <p:cNvPr id="145" name="Rectangle 32"/>
          <p:cNvSpPr>
            <a:spLocks noChangeArrowheads="1"/>
          </p:cNvSpPr>
          <p:nvPr/>
        </p:nvSpPr>
        <p:spPr bwMode="auto">
          <a:xfrm>
            <a:off x="2455864" y="965202"/>
            <a:ext cx="12567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= Control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6" name="Rectangle 33"/>
          <p:cNvSpPr>
            <a:spLocks noChangeArrowheads="1"/>
          </p:cNvSpPr>
          <p:nvPr/>
        </p:nvSpPr>
        <p:spPr bwMode="auto">
          <a:xfrm>
            <a:off x="2197100" y="1211263"/>
            <a:ext cx="17088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= Section 8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54" name="Oval 27"/>
          <p:cNvSpPr>
            <a:spLocks noChangeArrowheads="1"/>
          </p:cNvSpPr>
          <p:nvPr/>
        </p:nvSpPr>
        <p:spPr bwMode="auto">
          <a:xfrm>
            <a:off x="2491804" y="1718628"/>
            <a:ext cx="136525" cy="136525"/>
          </a:xfrm>
          <a:prstGeom prst="ellipse">
            <a:avLst/>
          </a:prstGeom>
          <a:noFill/>
          <a:ln w="222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68" tIns="45718" rIns="91368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ectangle 34"/>
          <p:cNvSpPr>
            <a:spLocks noChangeArrowheads="1"/>
          </p:cNvSpPr>
          <p:nvPr/>
        </p:nvSpPr>
        <p:spPr bwMode="auto">
          <a:xfrm>
            <a:off x="2198691" y="1463676"/>
            <a:ext cx="510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=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Experimental: Poverty Rate-Based Targeting</a:t>
            </a:r>
          </a:p>
        </p:txBody>
      </p:sp>
      <p:sp>
        <p:nvSpPr>
          <p:cNvPr id="74" name="Rectangle 34"/>
          <p:cNvSpPr>
            <a:spLocks noChangeArrowheads="1"/>
          </p:cNvSpPr>
          <p:nvPr/>
        </p:nvSpPr>
        <p:spPr bwMode="auto">
          <a:xfrm>
            <a:off x="2197101" y="1684187"/>
            <a:ext cx="47164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     =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Opp. Bargain: Outcome-Based Targeting</a:t>
            </a:r>
          </a:p>
          <a:p>
            <a:pPr marL="0" marR="0" lvl="0" indent="0" algn="l" defTabSz="9135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1B2C021-0F3C-48DD-AF1B-2B7590CC23C7}"/>
              </a:ext>
            </a:extLst>
          </p:cNvPr>
          <p:cNvSpPr>
            <a:spLocks/>
          </p:cNvSpPr>
          <p:nvPr/>
        </p:nvSpPr>
        <p:spPr>
          <a:xfrm>
            <a:off x="8148499" y="3262260"/>
            <a:ext cx="2340256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1" indent="0" algn="l" defTabSz="913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itchFamily="34" charset="-128"/>
                <a:cs typeface="Arial" pitchFamily="34" charset="0"/>
              </a:rPr>
              <a:t>Creating Moves to Opportunity RCT</a:t>
            </a:r>
          </a:p>
        </p:txBody>
      </p:sp>
    </p:spTree>
    <p:extLst>
      <p:ext uri="{BB962C8B-B14F-4D97-AF65-F5344CB8AC3E}">
        <p14:creationId xmlns:p14="http://schemas.microsoft.com/office/powerpoint/2010/main" val="79203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Segregation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From </a:t>
            </a:r>
            <a:r>
              <a:rPr lang="en-US" i="1" dirty="0"/>
              <a:t>Brown v. Board of Education </a:t>
            </a:r>
            <a:r>
              <a:rPr lang="en-US" dirty="0"/>
              <a:t>(1954) to </a:t>
            </a:r>
            <a:r>
              <a:rPr lang="en-US" i="1" dirty="0"/>
              <a:t>Swann </a:t>
            </a:r>
            <a:r>
              <a:rPr lang="en-US" dirty="0"/>
              <a:t>(1971)</a:t>
            </a:r>
          </a:p>
          <a:p>
            <a:pPr lvl="1"/>
            <a:r>
              <a:rPr lang="en-US" dirty="0"/>
              <a:t>Coleman Report showed that achievement gaps related to peers, not resources</a:t>
            </a:r>
          </a:p>
          <a:p>
            <a:pPr lvl="1"/>
            <a:r>
              <a:rPr lang="en-US" dirty="0"/>
              <a:t>Shifted desegregation rationale toward closing achievement gaps</a:t>
            </a:r>
          </a:p>
          <a:p>
            <a:endParaRPr lang="en-US" dirty="0"/>
          </a:p>
          <a:p>
            <a:r>
              <a:rPr lang="en-US" dirty="0"/>
              <a:t>Court-ordered desegregation, busing in the 1960s and 1970s</a:t>
            </a:r>
          </a:p>
          <a:p>
            <a:pPr lvl="1"/>
            <a:r>
              <a:rPr lang="en-US" dirty="0"/>
              <a:t>LR impacts on attainment, earnings, health (e.g. </a:t>
            </a:r>
            <a:r>
              <a:rPr lang="en-US" dirty="0" err="1"/>
              <a:t>Guryan</a:t>
            </a:r>
            <a:r>
              <a:rPr lang="en-US" dirty="0"/>
              <a:t> 2004, Johnson 2011)</a:t>
            </a:r>
          </a:p>
          <a:p>
            <a:pPr lvl="1"/>
            <a:r>
              <a:rPr lang="en-US" dirty="0"/>
              <a:t>Integration also coincided with funding increases, especially in the south (</a:t>
            </a:r>
            <a:r>
              <a:rPr lang="en-US" dirty="0" err="1"/>
              <a:t>Reber</a:t>
            </a:r>
            <a:r>
              <a:rPr lang="en-US" dirty="0"/>
              <a:t> 2010)</a:t>
            </a:r>
          </a:p>
          <a:p>
            <a:pPr lvl="1"/>
            <a:endParaRPr lang="en-US" dirty="0"/>
          </a:p>
          <a:p>
            <a:r>
              <a:rPr lang="en-US" dirty="0"/>
              <a:t>End of busing, rolling back of court orders beginning in the 1990s</a:t>
            </a:r>
          </a:p>
        </p:txBody>
      </p:sp>
    </p:spTree>
    <p:extLst>
      <p:ext uri="{BB962C8B-B14F-4D97-AF65-F5344CB8AC3E}">
        <p14:creationId xmlns:p14="http://schemas.microsoft.com/office/powerpoint/2010/main" val="42335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57" y="1"/>
            <a:ext cx="8401333" cy="68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8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" y="0"/>
            <a:ext cx="10159999" cy="6858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724822" y="5745619"/>
            <a:ext cx="1311015" cy="8954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Source: Reardon et al (2012)</a:t>
            </a:r>
          </a:p>
        </p:txBody>
      </p:sp>
    </p:spTree>
    <p:extLst>
      <p:ext uri="{BB962C8B-B14F-4D97-AF65-F5344CB8AC3E}">
        <p14:creationId xmlns:p14="http://schemas.microsoft.com/office/powerpoint/2010/main" val="3674675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3" y="123985"/>
            <a:ext cx="7261102" cy="649379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" y="-15500"/>
            <a:ext cx="516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19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5" y="30995"/>
            <a:ext cx="11561882" cy="6294803"/>
          </a:xfrm>
        </p:spPr>
      </p:pic>
    </p:spTree>
    <p:extLst>
      <p:ext uri="{BB962C8B-B14F-4D97-AF65-F5344CB8AC3E}">
        <p14:creationId xmlns:p14="http://schemas.microsoft.com/office/powerpoint/2010/main" val="1529649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was the impact of </a:t>
            </a:r>
            <a:r>
              <a:rPr lang="en-US" sz="4000" dirty="0" err="1"/>
              <a:t>resegregation</a:t>
            </a:r>
            <a:r>
              <a:rPr lang="en-US" sz="4000" dirty="0"/>
              <a:t> in CMS?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Widened racial achievement and attainment gaps</a:t>
            </a:r>
          </a:p>
          <a:p>
            <a:pPr lvl="1"/>
            <a:r>
              <a:rPr lang="en-US" dirty="0"/>
              <a:t>But larger impacts for earlier cohorts who were </a:t>
            </a:r>
            <a:r>
              <a:rPr lang="en-US" i="1" dirty="0"/>
              <a:t>less </a:t>
            </a:r>
            <a:r>
              <a:rPr lang="en-US" dirty="0"/>
              <a:t>exposed to segregation</a:t>
            </a:r>
          </a:p>
          <a:p>
            <a:pPr lvl="1"/>
            <a:endParaRPr lang="en-US" dirty="0"/>
          </a:p>
          <a:p>
            <a:r>
              <a:rPr lang="en-US" dirty="0"/>
              <a:t>CMS targeted resources to high-poverty schools starting around 2005</a:t>
            </a:r>
          </a:p>
          <a:p>
            <a:endParaRPr lang="en-US" dirty="0"/>
          </a:p>
          <a:p>
            <a:r>
              <a:rPr lang="en-US" dirty="0"/>
              <a:t>We show evidence that spending increases may have closed gaps in academic outcomes</a:t>
            </a:r>
          </a:p>
          <a:p>
            <a:pPr lvl="1"/>
            <a:r>
              <a:rPr lang="en-US" dirty="0"/>
              <a:t>But impacts on crime do not diminish with time</a:t>
            </a:r>
          </a:p>
          <a:p>
            <a:pPr lvl="1"/>
            <a:r>
              <a:rPr lang="en-US" dirty="0"/>
              <a:t>Peers, not teachers/curriculum</a:t>
            </a:r>
          </a:p>
          <a:p>
            <a:pPr lvl="1"/>
            <a:r>
              <a:rPr lang="en-US" dirty="0"/>
              <a:t>What are the goals of schooling? </a:t>
            </a:r>
          </a:p>
        </p:txBody>
      </p:sp>
    </p:spTree>
    <p:extLst>
      <p:ext uri="{BB962C8B-B14F-4D97-AF65-F5344CB8AC3E}">
        <p14:creationId xmlns:p14="http://schemas.microsoft.com/office/powerpoint/2010/main" val="2272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50" y="4576"/>
            <a:ext cx="8136308" cy="685342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788321" y="5745619"/>
            <a:ext cx="1889652" cy="8954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Source: Billings, Deming and Ross (2016)</a:t>
            </a:r>
          </a:p>
        </p:txBody>
      </p:sp>
    </p:spTree>
    <p:extLst>
      <p:ext uri="{BB962C8B-B14F-4D97-AF65-F5344CB8AC3E}">
        <p14:creationId xmlns:p14="http://schemas.microsoft.com/office/powerpoint/2010/main" val="111839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Segregation and social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2007, government of Delhi requires private schools to reserve 20% of seats for low-income students</a:t>
            </a:r>
          </a:p>
          <a:p>
            <a:pPr lvl="1"/>
            <a:r>
              <a:rPr lang="en-US" dirty="0"/>
              <a:t>No tracking or fees allowed</a:t>
            </a:r>
          </a:p>
          <a:p>
            <a:pPr lvl="1"/>
            <a:endParaRPr lang="en-US" dirty="0"/>
          </a:p>
          <a:p>
            <a:r>
              <a:rPr lang="en-US" dirty="0"/>
              <a:t>Rao (2013) conducts a series of field and lab experiments designed to measure changes in generosity, </a:t>
            </a:r>
            <a:r>
              <a:rPr lang="en-US" dirty="0" err="1"/>
              <a:t>prosociality</a:t>
            </a:r>
            <a:r>
              <a:rPr lang="en-US" dirty="0"/>
              <a:t> and trust</a:t>
            </a:r>
          </a:p>
          <a:p>
            <a:pPr lvl="1"/>
            <a:r>
              <a:rPr lang="en-US" dirty="0"/>
              <a:t>Volunteering for charity</a:t>
            </a:r>
          </a:p>
          <a:p>
            <a:pPr lvl="1"/>
            <a:r>
              <a:rPr lang="en-US" dirty="0"/>
              <a:t>Dictator games</a:t>
            </a:r>
          </a:p>
          <a:p>
            <a:pPr lvl="1"/>
            <a:r>
              <a:rPr lang="en-US" dirty="0"/>
              <a:t>Team selection (relay race)</a:t>
            </a:r>
          </a:p>
          <a:p>
            <a:pPr lvl="1"/>
            <a:r>
              <a:rPr lang="en-US" dirty="0"/>
              <a:t>Play dates</a:t>
            </a:r>
          </a:p>
        </p:txBody>
      </p:sp>
    </p:spTree>
    <p:extLst>
      <p:ext uri="{BB962C8B-B14F-4D97-AF65-F5344CB8AC3E}">
        <p14:creationId xmlns:p14="http://schemas.microsoft.com/office/powerpoint/2010/main" val="20012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35" y="0"/>
            <a:ext cx="9274844" cy="68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ha levit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" y="300448"/>
            <a:ext cx="12049321" cy="59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7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09" y="0"/>
            <a:ext cx="9022228" cy="68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9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44" y="18445"/>
            <a:ext cx="9157279" cy="68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218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Segregation is a thorny social problem</a:t>
            </a:r>
          </a:p>
          <a:p>
            <a:pPr lvl="1"/>
            <a:r>
              <a:rPr lang="en-US" dirty="0"/>
              <a:t>Policy and institutions play a role, but small differences in preferences lead to large differences in outcomes</a:t>
            </a:r>
          </a:p>
          <a:p>
            <a:endParaRPr lang="en-US" dirty="0"/>
          </a:p>
          <a:p>
            <a:r>
              <a:rPr lang="en-US" dirty="0"/>
              <a:t>Much to be learned about the </a:t>
            </a:r>
            <a:r>
              <a:rPr lang="en-US" i="1" dirty="0"/>
              <a:t>mechanisms</a:t>
            </a:r>
            <a:r>
              <a:rPr lang="en-US" dirty="0"/>
              <a:t> underlying neighborhood effects</a:t>
            </a:r>
          </a:p>
          <a:p>
            <a:pPr lvl="1"/>
            <a:r>
              <a:rPr lang="en-US" dirty="0"/>
              <a:t>Policy implications are first order</a:t>
            </a:r>
          </a:p>
          <a:p>
            <a:pPr lvl="1"/>
            <a:r>
              <a:rPr lang="en-US" dirty="0"/>
              <a:t>Resource allocation can be compensatory (separate but equal?)</a:t>
            </a:r>
          </a:p>
          <a:p>
            <a:pPr lvl="1"/>
            <a:r>
              <a:rPr lang="en-US" dirty="0"/>
              <a:t>Peers and social networks can only be addressed directly</a:t>
            </a:r>
          </a:p>
          <a:p>
            <a:pPr lvl="1"/>
            <a:endParaRPr lang="en-US" dirty="0"/>
          </a:p>
          <a:p>
            <a:r>
              <a:rPr lang="en-US" dirty="0"/>
              <a:t>In the case of schools, the outcome matters</a:t>
            </a:r>
          </a:p>
          <a:p>
            <a:pPr lvl="1"/>
            <a:r>
              <a:rPr lang="en-US" dirty="0"/>
              <a:t>The “doll test” in </a:t>
            </a:r>
            <a:r>
              <a:rPr lang="en-US" i="1" dirty="0"/>
              <a:t>Brown – </a:t>
            </a:r>
            <a:r>
              <a:rPr lang="en-US" dirty="0"/>
              <a:t>very little to do with achievement gaps</a:t>
            </a:r>
          </a:p>
        </p:txBody>
      </p:sp>
    </p:spTree>
    <p:extLst>
      <p:ext uri="{BB962C8B-B14F-4D97-AF65-F5344CB8AC3E}">
        <p14:creationId xmlns:p14="http://schemas.microsoft.com/office/powerpoint/2010/main" val="72490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16" y="13063"/>
            <a:ext cx="10364722" cy="6795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77303" y="5388570"/>
            <a:ext cx="100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Ananat</a:t>
            </a:r>
            <a:r>
              <a:rPr lang="en-US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248361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2926" y="365125"/>
            <a:ext cx="2640874" cy="58118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Ananat</a:t>
            </a:r>
            <a:r>
              <a:rPr lang="en-US" dirty="0"/>
              <a:t> (2011) calculates a “Railroad Division Index (RDI)”, which measures the rail-induced division of a city’s land into subunits.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Segregation is measured by the dissimilarity Index – “what percent of blacks would have to move for the shares to be equal in all subunits?”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14" y="0"/>
            <a:ext cx="6998005" cy="68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7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Segregation today – the role of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historical pattern – intentional and unintentional – of explicit racial segregation</a:t>
            </a:r>
          </a:p>
          <a:p>
            <a:endParaRPr lang="en-US" dirty="0"/>
          </a:p>
          <a:p>
            <a:r>
              <a:rPr lang="en-US" dirty="0"/>
              <a:t>Fair Housing Act of 1968 – makes redlining and related practices illegal</a:t>
            </a:r>
          </a:p>
          <a:p>
            <a:pPr lvl="1"/>
            <a:r>
              <a:rPr lang="en-US" dirty="0"/>
              <a:t>Only prohibits future discrimination – the past is baked in</a:t>
            </a:r>
          </a:p>
          <a:p>
            <a:pPr lvl="1"/>
            <a:r>
              <a:rPr lang="en-US" dirty="0"/>
              <a:t>Then why isn’t segregation gradually undone?</a:t>
            </a:r>
          </a:p>
          <a:p>
            <a:pPr lvl="1"/>
            <a:endParaRPr lang="en-US" dirty="0"/>
          </a:p>
          <a:p>
            <a:r>
              <a:rPr lang="en-US" dirty="0"/>
              <a:t>Preferences and social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051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23384</TotalTime>
  <Words>3583</Words>
  <Application>Microsoft Office PowerPoint</Application>
  <PresentationFormat>Widescreen</PresentationFormat>
  <Paragraphs>968</Paragraphs>
  <Slides>62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Chalkboard</vt:lpstr>
      <vt:lpstr>Symbol</vt:lpstr>
      <vt:lpstr>Office Theme</vt:lpstr>
      <vt:lpstr>Segregation and Neighborhoods</vt:lpstr>
      <vt:lpstr>PowerPoint Presentation</vt:lpstr>
      <vt:lpstr>PowerPoint Presentation</vt:lpstr>
      <vt:lpstr>Mapping Inequality</vt:lpstr>
      <vt:lpstr>“The Color of the Law” – Richard Rothstein</vt:lpstr>
      <vt:lpstr>PowerPoint Presentation</vt:lpstr>
      <vt:lpstr>PowerPoint Presentation</vt:lpstr>
      <vt:lpstr>PowerPoint Presentation</vt:lpstr>
      <vt:lpstr>Segregation today – the role of preferences</vt:lpstr>
      <vt:lpstr>The Schelling model</vt:lpstr>
      <vt:lpstr>Discussion Exercise</vt:lpstr>
      <vt:lpstr>Tipping and the dynamics of segregation</vt:lpstr>
      <vt:lpstr>PowerPoint Presentation</vt:lpstr>
      <vt:lpstr>PowerPoint Presentation</vt:lpstr>
      <vt:lpstr>PowerPoint Presentation</vt:lpstr>
      <vt:lpstr>The Impact of Segregation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Chetty and Hendren (2017)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to Opportunity Experiment</vt:lpstr>
      <vt:lpstr>PowerPoint Presentation</vt:lpstr>
      <vt:lpstr>PowerPoint Presentation</vt:lpstr>
      <vt:lpstr>PowerPoint Presentation</vt:lpstr>
      <vt:lpstr>Prior Research on MTO</vt:lpstr>
      <vt:lpstr>MTO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from the study of MTO and neighborhood effects</vt:lpstr>
      <vt:lpstr>PowerPoint Presentation</vt:lpstr>
      <vt:lpstr>PowerPoint Presentation</vt:lpstr>
      <vt:lpstr>School Segregation</vt:lpstr>
      <vt:lpstr>PowerPoint Presentation</vt:lpstr>
      <vt:lpstr>PowerPoint Presentation</vt:lpstr>
      <vt:lpstr>PowerPoint Presentation</vt:lpstr>
      <vt:lpstr>PowerPoint Presentation</vt:lpstr>
      <vt:lpstr>What was the impact of resegregation in CMS?</vt:lpstr>
      <vt:lpstr>PowerPoint Presentation</vt:lpstr>
      <vt:lpstr>Segregation and social preferences</vt:lpstr>
      <vt:lpstr>PowerPoint Presentation</vt:lpstr>
      <vt:lpstr>PowerPoint Presentation</vt:lpstr>
      <vt:lpstr>PowerPoint Presentation</vt:lpstr>
      <vt:lpstr>Summing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Inequality in Family and School Environments</dc:title>
  <dc:creator>Deming, David</dc:creator>
  <cp:lastModifiedBy>Deming, David J.</cp:lastModifiedBy>
  <cp:revision>77</cp:revision>
  <dcterms:created xsi:type="dcterms:W3CDTF">2017-02-18T15:52:14Z</dcterms:created>
  <dcterms:modified xsi:type="dcterms:W3CDTF">2019-10-16T13:33:42Z</dcterms:modified>
</cp:coreProperties>
</file>