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06" r:id="rId3"/>
    <p:sldId id="302" r:id="rId4"/>
    <p:sldId id="303" r:id="rId5"/>
    <p:sldId id="307" r:id="rId6"/>
    <p:sldId id="314" r:id="rId7"/>
    <p:sldId id="322" r:id="rId8"/>
    <p:sldId id="308" r:id="rId9"/>
    <p:sldId id="315" r:id="rId10"/>
    <p:sldId id="309" r:id="rId11"/>
    <p:sldId id="316" r:id="rId12"/>
    <p:sldId id="313" r:id="rId13"/>
    <p:sldId id="317" r:id="rId14"/>
    <p:sldId id="320" r:id="rId15"/>
    <p:sldId id="319" r:id="rId16"/>
    <p:sldId id="321" r:id="rId17"/>
    <p:sldId id="258" r:id="rId18"/>
    <p:sldId id="369" r:id="rId19"/>
    <p:sldId id="356" r:id="rId20"/>
    <p:sldId id="382" r:id="rId21"/>
    <p:sldId id="359" r:id="rId22"/>
    <p:sldId id="364" r:id="rId23"/>
    <p:sldId id="393" r:id="rId24"/>
    <p:sldId id="384" r:id="rId25"/>
    <p:sldId id="380" r:id="rId26"/>
    <p:sldId id="381" r:id="rId27"/>
    <p:sldId id="362" r:id="rId28"/>
    <p:sldId id="370" r:id="rId29"/>
    <p:sldId id="385" r:id="rId30"/>
    <p:sldId id="372" r:id="rId31"/>
    <p:sldId id="373" r:id="rId32"/>
    <p:sldId id="386" r:id="rId33"/>
    <p:sldId id="376" r:id="rId34"/>
    <p:sldId id="379" r:id="rId35"/>
    <p:sldId id="377" r:id="rId36"/>
    <p:sldId id="378" r:id="rId37"/>
    <p:sldId id="335" r:id="rId38"/>
    <p:sldId id="336" r:id="rId39"/>
    <p:sldId id="338" r:id="rId40"/>
    <p:sldId id="334" r:id="rId41"/>
    <p:sldId id="337" r:id="rId42"/>
    <p:sldId id="339" r:id="rId43"/>
    <p:sldId id="340" r:id="rId44"/>
    <p:sldId id="387" r:id="rId45"/>
    <p:sldId id="342" r:id="rId46"/>
    <p:sldId id="344" r:id="rId47"/>
    <p:sldId id="388" r:id="rId48"/>
    <p:sldId id="389" r:id="rId49"/>
    <p:sldId id="390" r:id="rId50"/>
    <p:sldId id="392" r:id="rId51"/>
    <p:sldId id="391" r:id="rId52"/>
    <p:sldId id="347" r:id="rId53"/>
    <p:sldId id="348" r:id="rId54"/>
    <p:sldId id="349" r:id="rId55"/>
    <p:sldId id="350" r:id="rId56"/>
    <p:sldId id="351" r:id="rId57"/>
    <p:sldId id="354" r:id="rId58"/>
    <p:sldId id="352" r:id="rId59"/>
    <p:sldId id="353" r:id="rId60"/>
    <p:sldId id="394" r:id="rId61"/>
    <p:sldId id="33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47" d="100"/>
          <a:sy n="147" d="100"/>
        </p:scale>
        <p:origin x="110" y="47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CED65-23A3-4A5B-8C7D-1EC35D3D6A15}" type="datetimeFigureOut">
              <a:rPr lang="en-US" smtClean="0"/>
              <a:t>10/29/2019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745FA-E943-46EB-94A9-0D09A335AE0D}" type="slidenum">
              <a:rPr lang="en-US" smtClean="0"/>
              <a:t>‹#›</a:t>
            </a:fld>
            <a:endParaRPr lang="en-US"/>
          </a:p>
        </p:txBody>
      </p:sp>
    </p:spTree>
    <p:extLst>
      <p:ext uri="{BB962C8B-B14F-4D97-AF65-F5344CB8AC3E}">
        <p14:creationId xmlns:p14="http://schemas.microsoft.com/office/powerpoint/2010/main" val="355867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C31A49-59DA-415D-A3F2-8C4264ACFC5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91932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31A49-59DA-415D-A3F2-8C4264ACFC5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407155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31A49-59DA-415D-A3F2-8C4264ACFC5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337681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31A49-59DA-415D-A3F2-8C4264ACFC5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80514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C31A49-59DA-415D-A3F2-8C4264ACFC5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201070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C31A49-59DA-415D-A3F2-8C4264ACFC5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33869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C31A49-59DA-415D-A3F2-8C4264ACFC5F}"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246352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C31A49-59DA-415D-A3F2-8C4264ACFC5F}"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244069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31A49-59DA-415D-A3F2-8C4264ACFC5F}"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363628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31A49-59DA-415D-A3F2-8C4264ACFC5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161233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31A49-59DA-415D-A3F2-8C4264ACFC5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7728E-7FA5-4D67-A8E4-DF0A6CBE68A6}" type="slidenum">
              <a:rPr lang="en-US" smtClean="0"/>
              <a:t>‹#›</a:t>
            </a:fld>
            <a:endParaRPr lang="en-US"/>
          </a:p>
        </p:txBody>
      </p:sp>
    </p:spTree>
    <p:extLst>
      <p:ext uri="{BB962C8B-B14F-4D97-AF65-F5344CB8AC3E}">
        <p14:creationId xmlns:p14="http://schemas.microsoft.com/office/powerpoint/2010/main" val="280764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31A49-59DA-415D-A3F2-8C4264ACFC5F}"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7728E-7FA5-4D67-A8E4-DF0A6CBE68A6}" type="slidenum">
              <a:rPr lang="en-US" smtClean="0"/>
              <a:t>‹#›</a:t>
            </a:fld>
            <a:endParaRPr lang="en-US"/>
          </a:p>
        </p:txBody>
      </p:sp>
    </p:spTree>
    <p:extLst>
      <p:ext uri="{BB962C8B-B14F-4D97-AF65-F5344CB8AC3E}">
        <p14:creationId xmlns:p14="http://schemas.microsoft.com/office/powerpoint/2010/main" val="113793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nytimes.com/2017/09/27/business/pay-growth-fast-food-hiring.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987" y="917090"/>
            <a:ext cx="9144000" cy="2387600"/>
          </a:xfrm>
        </p:spPr>
        <p:txBody>
          <a:bodyPr>
            <a:normAutofit/>
          </a:bodyPr>
          <a:lstStyle/>
          <a:p>
            <a:r>
              <a:rPr lang="en-US" dirty="0"/>
              <a:t>Unions, Minimum Wage and Worker Bargaining Power</a:t>
            </a:r>
          </a:p>
        </p:txBody>
      </p:sp>
      <p:sp>
        <p:nvSpPr>
          <p:cNvPr id="3" name="Subtitle 2"/>
          <p:cNvSpPr>
            <a:spLocks noGrp="1"/>
          </p:cNvSpPr>
          <p:nvPr>
            <p:ph type="subTitle" idx="1"/>
          </p:nvPr>
        </p:nvSpPr>
        <p:spPr/>
        <p:txBody>
          <a:bodyPr/>
          <a:lstStyle/>
          <a:p>
            <a:r>
              <a:rPr lang="en-US" dirty="0"/>
              <a:t>David J. Deming</a:t>
            </a:r>
          </a:p>
          <a:p>
            <a:r>
              <a:rPr lang="en-US" dirty="0"/>
              <a:t>SUP-206, Fall 2019</a:t>
            </a:r>
          </a:p>
        </p:txBody>
      </p:sp>
    </p:spTree>
    <p:extLst>
      <p:ext uri="{BB962C8B-B14F-4D97-AF65-F5344CB8AC3E}">
        <p14:creationId xmlns:p14="http://schemas.microsoft.com/office/powerpoint/2010/main" val="70305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446623" y="6178731"/>
            <a:ext cx="2745377" cy="679269"/>
          </a:xfrm>
        </p:spPr>
        <p:txBody>
          <a:bodyPr>
            <a:normAutofit fontScale="70000" lnSpcReduction="20000"/>
          </a:bodyPr>
          <a:lstStyle/>
          <a:p>
            <a:pPr marL="0" indent="0">
              <a:buNone/>
            </a:pPr>
            <a:r>
              <a:rPr lang="en-US" dirty="0"/>
              <a:t>Source: </a:t>
            </a:r>
            <a:r>
              <a:rPr lang="en-US" dirty="0" err="1"/>
              <a:t>Autor</a:t>
            </a:r>
            <a:r>
              <a:rPr lang="en-US" dirty="0"/>
              <a:t>, Manning and Smith (2016)</a:t>
            </a:r>
          </a:p>
        </p:txBody>
      </p:sp>
      <p:pic>
        <p:nvPicPr>
          <p:cNvPr id="4" name="Picture 3"/>
          <p:cNvPicPr>
            <a:picLocks noChangeAspect="1"/>
          </p:cNvPicPr>
          <p:nvPr/>
        </p:nvPicPr>
        <p:blipFill>
          <a:blip r:embed="rId2"/>
          <a:stretch>
            <a:fillRect/>
          </a:stretch>
        </p:blipFill>
        <p:spPr>
          <a:xfrm>
            <a:off x="575369" y="26126"/>
            <a:ext cx="10436618" cy="6111080"/>
          </a:xfrm>
          <a:prstGeom prst="rect">
            <a:avLst/>
          </a:prstGeom>
        </p:spPr>
      </p:pic>
    </p:spTree>
    <p:extLst>
      <p:ext uri="{BB962C8B-B14F-4D97-AF65-F5344CB8AC3E}">
        <p14:creationId xmlns:p14="http://schemas.microsoft.com/office/powerpoint/2010/main" val="385424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7727" y="1335"/>
            <a:ext cx="9392193" cy="6856665"/>
          </a:xfrm>
          <a:prstGeom prst="rect">
            <a:avLst/>
          </a:prstGeom>
        </p:spPr>
      </p:pic>
    </p:spTree>
    <p:extLst>
      <p:ext uri="{BB962C8B-B14F-4D97-AF65-F5344CB8AC3E}">
        <p14:creationId xmlns:p14="http://schemas.microsoft.com/office/powerpoint/2010/main" val="292096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the minimum wage</a:t>
            </a:r>
          </a:p>
        </p:txBody>
      </p:sp>
      <p:sp>
        <p:nvSpPr>
          <p:cNvPr id="3" name="Content Placeholder 2"/>
          <p:cNvSpPr>
            <a:spLocks noGrp="1"/>
          </p:cNvSpPr>
          <p:nvPr>
            <p:ph idx="1"/>
          </p:nvPr>
        </p:nvSpPr>
        <p:spPr/>
        <p:txBody>
          <a:bodyPr>
            <a:normAutofit lnSpcReduction="10000"/>
          </a:bodyPr>
          <a:lstStyle/>
          <a:p>
            <a:r>
              <a:rPr lang="en-US" dirty="0"/>
              <a:t>Declining real value since 1980 ($7.25 today)</a:t>
            </a:r>
          </a:p>
          <a:p>
            <a:pPr lvl="1"/>
            <a:r>
              <a:rPr lang="en-US" dirty="0"/>
              <a:t>10 percent higher in 8 states</a:t>
            </a:r>
          </a:p>
          <a:p>
            <a:pPr lvl="1"/>
            <a:endParaRPr lang="en-US" dirty="0"/>
          </a:p>
          <a:p>
            <a:r>
              <a:rPr lang="en-US" dirty="0"/>
              <a:t>Has fallen further behind the 25</a:t>
            </a:r>
            <a:r>
              <a:rPr lang="en-US" baseline="30000" dirty="0"/>
              <a:t>th</a:t>
            </a:r>
            <a:r>
              <a:rPr lang="en-US" dirty="0"/>
              <a:t> and 10</a:t>
            </a:r>
            <a:r>
              <a:rPr lang="en-US" baseline="30000" dirty="0"/>
              <a:t>th</a:t>
            </a:r>
            <a:r>
              <a:rPr lang="en-US" dirty="0"/>
              <a:t> percentile of wages since the 1970s</a:t>
            </a:r>
          </a:p>
          <a:p>
            <a:pPr lvl="1"/>
            <a:r>
              <a:rPr lang="en-US" dirty="0"/>
              <a:t>Further behind the OECD average, especially in the last 15 years</a:t>
            </a:r>
          </a:p>
          <a:p>
            <a:pPr lvl="1"/>
            <a:endParaRPr lang="en-US" dirty="0"/>
          </a:p>
          <a:p>
            <a:r>
              <a:rPr lang="en-US" dirty="0"/>
              <a:t>About 5 percent of all work hours are at or below minimum wage</a:t>
            </a:r>
          </a:p>
          <a:p>
            <a:pPr lvl="1"/>
            <a:r>
              <a:rPr lang="en-US" dirty="0"/>
              <a:t>Higher for females, younger and part-time workers</a:t>
            </a:r>
          </a:p>
          <a:p>
            <a:pPr lvl="1"/>
            <a:r>
              <a:rPr lang="en-US" dirty="0"/>
              <a:t>But impact of minimum wage is broadly felt among those with less than a college degree</a:t>
            </a:r>
          </a:p>
          <a:p>
            <a:endParaRPr lang="en-US" dirty="0"/>
          </a:p>
          <a:p>
            <a:endParaRPr lang="en-US" dirty="0"/>
          </a:p>
          <a:p>
            <a:pPr lvl="1"/>
            <a:endParaRPr lang="en-US" dirty="0"/>
          </a:p>
        </p:txBody>
      </p:sp>
    </p:spTree>
    <p:extLst>
      <p:ext uri="{BB962C8B-B14F-4D97-AF65-F5344CB8AC3E}">
        <p14:creationId xmlns:p14="http://schemas.microsoft.com/office/powerpoint/2010/main" val="3172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impact of increasing the minimum wage?</a:t>
            </a:r>
          </a:p>
        </p:txBody>
      </p:sp>
      <p:sp>
        <p:nvSpPr>
          <p:cNvPr id="3" name="Content Placeholder 2"/>
          <p:cNvSpPr>
            <a:spLocks noGrp="1"/>
          </p:cNvSpPr>
          <p:nvPr>
            <p:ph idx="1"/>
          </p:nvPr>
        </p:nvSpPr>
        <p:spPr/>
        <p:txBody>
          <a:bodyPr/>
          <a:lstStyle/>
          <a:p>
            <a:r>
              <a:rPr lang="en-US" dirty="0"/>
              <a:t>Benefits</a:t>
            </a:r>
          </a:p>
          <a:p>
            <a:pPr lvl="1"/>
            <a:r>
              <a:rPr lang="en-US" dirty="0"/>
              <a:t>Higher wages for workers!</a:t>
            </a:r>
          </a:p>
          <a:p>
            <a:pPr lvl="2"/>
            <a:r>
              <a:rPr lang="en-US" dirty="0"/>
              <a:t>Can also have “spillover” impacts higher up the wage distribution</a:t>
            </a:r>
          </a:p>
          <a:p>
            <a:pPr lvl="1"/>
            <a:endParaRPr lang="en-US" dirty="0"/>
          </a:p>
          <a:p>
            <a:r>
              <a:rPr lang="en-US" dirty="0"/>
              <a:t>Costs</a:t>
            </a:r>
          </a:p>
          <a:p>
            <a:pPr lvl="1"/>
            <a:r>
              <a:rPr lang="en-US" dirty="0"/>
              <a:t>Labor is an input into production</a:t>
            </a:r>
          </a:p>
          <a:p>
            <a:pPr lvl="2"/>
            <a:r>
              <a:rPr lang="en-US" dirty="0"/>
              <a:t>Increase input costs → higher prices, choose different inputs (if you can)</a:t>
            </a:r>
          </a:p>
          <a:p>
            <a:pPr lvl="1"/>
            <a:endParaRPr lang="en-US" dirty="0"/>
          </a:p>
        </p:txBody>
      </p:sp>
    </p:spTree>
    <p:extLst>
      <p:ext uri="{BB962C8B-B14F-4D97-AF65-F5344CB8AC3E}">
        <p14:creationId xmlns:p14="http://schemas.microsoft.com/office/powerpoint/2010/main" val="116072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13022" y="0"/>
            <a:ext cx="9056818" cy="6828021"/>
          </a:xfrm>
          <a:prstGeom prst="rect">
            <a:avLst/>
          </a:prstGeom>
        </p:spPr>
      </p:pic>
    </p:spTree>
    <p:extLst>
      <p:ext uri="{BB962C8B-B14F-4D97-AF65-F5344CB8AC3E}">
        <p14:creationId xmlns:p14="http://schemas.microsoft.com/office/powerpoint/2010/main" val="304186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self checkout and minimum w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933" y="-55159"/>
            <a:ext cx="8500228" cy="6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15748" y="12074"/>
            <a:ext cx="9580291" cy="6774302"/>
          </a:xfrm>
          <a:prstGeom prst="rect">
            <a:avLst/>
          </a:prstGeom>
        </p:spPr>
      </p:pic>
    </p:spTree>
    <p:extLst>
      <p:ext uri="{BB962C8B-B14F-4D97-AF65-F5344CB8AC3E}">
        <p14:creationId xmlns:p14="http://schemas.microsoft.com/office/powerpoint/2010/main" val="133757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wage and wage inequality</a:t>
            </a:r>
          </a:p>
        </p:txBody>
      </p:sp>
      <p:sp>
        <p:nvSpPr>
          <p:cNvPr id="3" name="Content Placeholder 2"/>
          <p:cNvSpPr>
            <a:spLocks noGrp="1"/>
          </p:cNvSpPr>
          <p:nvPr>
            <p:ph idx="1"/>
          </p:nvPr>
        </p:nvSpPr>
        <p:spPr>
          <a:xfrm>
            <a:off x="838200" y="1825625"/>
            <a:ext cx="10515600" cy="4606172"/>
          </a:xfrm>
        </p:spPr>
        <p:txBody>
          <a:bodyPr>
            <a:normAutofit/>
          </a:bodyPr>
          <a:lstStyle/>
          <a:p>
            <a:r>
              <a:rPr lang="en-US" dirty="0"/>
              <a:t>Could we reverse the trends of the past several decades with a substantial increase in the minimum wage?</a:t>
            </a:r>
          </a:p>
          <a:p>
            <a:endParaRPr lang="en-US" dirty="0"/>
          </a:p>
          <a:p>
            <a:endParaRPr lang="en-US" dirty="0"/>
          </a:p>
          <a:p>
            <a:r>
              <a:rPr lang="en-US" dirty="0"/>
              <a:t>“Horse race” between supply and demand elasticities</a:t>
            </a:r>
          </a:p>
          <a:p>
            <a:pPr lvl="1"/>
            <a:r>
              <a:rPr lang="en-US" dirty="0"/>
              <a:t>Demand – how easy is to substitute capital for labor?</a:t>
            </a:r>
          </a:p>
          <a:p>
            <a:pPr lvl="1"/>
            <a:r>
              <a:rPr lang="en-US" dirty="0"/>
              <a:t>Supply – how much slack in the low-wage labor market? Are we close to full employment?</a:t>
            </a:r>
          </a:p>
          <a:p>
            <a:pPr marL="0" indent="0">
              <a:buNone/>
            </a:pPr>
            <a:endParaRPr lang="en-US" dirty="0"/>
          </a:p>
        </p:txBody>
      </p:sp>
    </p:spTree>
    <p:extLst>
      <p:ext uri="{BB962C8B-B14F-4D97-AF65-F5344CB8AC3E}">
        <p14:creationId xmlns:p14="http://schemas.microsoft.com/office/powerpoint/2010/main" val="37817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Seattle minimum wage study</a:t>
            </a:r>
          </a:p>
        </p:txBody>
      </p:sp>
      <p:sp>
        <p:nvSpPr>
          <p:cNvPr id="3" name="Content Placeholder 2"/>
          <p:cNvSpPr>
            <a:spLocks noGrp="1"/>
          </p:cNvSpPr>
          <p:nvPr>
            <p:ph idx="1"/>
          </p:nvPr>
        </p:nvSpPr>
        <p:spPr/>
        <p:txBody>
          <a:bodyPr>
            <a:normAutofit fontScale="85000" lnSpcReduction="10000"/>
          </a:bodyPr>
          <a:lstStyle/>
          <a:p>
            <a:r>
              <a:rPr lang="en-US" dirty="0"/>
              <a:t>Between 2014 and 2016, Seattle increased the city-wide minimum wage from $9.47 to $11 to $13 per hour</a:t>
            </a:r>
          </a:p>
          <a:p>
            <a:endParaRPr lang="en-US" dirty="0"/>
          </a:p>
          <a:p>
            <a:r>
              <a:rPr lang="en-US" dirty="0"/>
              <a:t>Key question – what happened to low-wage employment over this period?</a:t>
            </a:r>
          </a:p>
          <a:p>
            <a:pPr lvl="1"/>
            <a:r>
              <a:rPr lang="en-US" dirty="0" err="1"/>
              <a:t>Jardim</a:t>
            </a:r>
            <a:r>
              <a:rPr lang="en-US" dirty="0"/>
              <a:t> et al  (2017) study using WA-ESD data, collects employment, earnings hours all across the state</a:t>
            </a:r>
          </a:p>
          <a:p>
            <a:pPr lvl="1"/>
            <a:r>
              <a:rPr lang="en-US" dirty="0"/>
              <a:t>Can look at (almost) all industries, employers</a:t>
            </a:r>
          </a:p>
          <a:p>
            <a:pPr marL="457200" lvl="1" indent="0">
              <a:buNone/>
            </a:pPr>
            <a:endParaRPr lang="en-US" dirty="0"/>
          </a:p>
          <a:p>
            <a:r>
              <a:rPr lang="en-US" dirty="0"/>
              <a:t>Key challenge – what is the right comparison group for Seattle?</a:t>
            </a:r>
          </a:p>
          <a:p>
            <a:pPr lvl="1"/>
            <a:r>
              <a:rPr lang="en-US" dirty="0"/>
              <a:t>Booming labor market, fueled by high-tech</a:t>
            </a:r>
          </a:p>
          <a:p>
            <a:pPr lvl="1"/>
            <a:r>
              <a:rPr lang="en-US" dirty="0"/>
              <a:t>Idea is to compare trends in Seattle to trends somewhere else – “differences in differences”</a:t>
            </a:r>
          </a:p>
          <a:p>
            <a:pPr lvl="1"/>
            <a:r>
              <a:rPr lang="en-US" dirty="0"/>
              <a:t>Card and Krueger (1992) – surveyed restaurants in NJ and PA</a:t>
            </a:r>
          </a:p>
          <a:p>
            <a:pPr lvl="1"/>
            <a:r>
              <a:rPr lang="en-US" dirty="0"/>
              <a:t>Consider substitution possibilities</a:t>
            </a:r>
          </a:p>
        </p:txBody>
      </p:sp>
    </p:spTree>
    <p:extLst>
      <p:ext uri="{BB962C8B-B14F-4D97-AF65-F5344CB8AC3E}">
        <p14:creationId xmlns:p14="http://schemas.microsoft.com/office/powerpoint/2010/main" val="426447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76441" y="255038"/>
            <a:ext cx="11810512" cy="5765987"/>
          </a:xfrm>
          <a:prstGeom prst="rect">
            <a:avLst/>
          </a:prstGeom>
        </p:spPr>
      </p:pic>
    </p:spTree>
    <p:extLst>
      <p:ext uri="{BB962C8B-B14F-4D97-AF65-F5344CB8AC3E}">
        <p14:creationId xmlns:p14="http://schemas.microsoft.com/office/powerpoint/2010/main" val="11962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a:t>
            </a:r>
          </a:p>
        </p:txBody>
      </p:sp>
      <p:sp>
        <p:nvSpPr>
          <p:cNvPr id="3" name="Content Placeholder 2"/>
          <p:cNvSpPr>
            <a:spLocks noGrp="1"/>
          </p:cNvSpPr>
          <p:nvPr>
            <p:ph idx="1"/>
          </p:nvPr>
        </p:nvSpPr>
        <p:spPr/>
        <p:txBody>
          <a:bodyPr>
            <a:normAutofit fontScale="92500" lnSpcReduction="10000"/>
          </a:bodyPr>
          <a:lstStyle/>
          <a:p>
            <a:r>
              <a:rPr lang="en-US" dirty="0"/>
              <a:t>Facts – rising wage inequality - a low-educated, male phenomenon</a:t>
            </a:r>
          </a:p>
          <a:p>
            <a:pPr lvl="1"/>
            <a:r>
              <a:rPr lang="en-US" dirty="0"/>
              <a:t>Minimum wage – a direct way to address falling real wages</a:t>
            </a:r>
          </a:p>
          <a:p>
            <a:endParaRPr lang="en-US" dirty="0"/>
          </a:p>
          <a:p>
            <a:r>
              <a:rPr lang="en-US" dirty="0"/>
              <a:t>What happens if we just force employers to pay more?</a:t>
            </a:r>
          </a:p>
          <a:p>
            <a:pPr lvl="1"/>
            <a:r>
              <a:rPr lang="en-US" dirty="0"/>
              <a:t>Depends on whether the labor market is competitive</a:t>
            </a:r>
          </a:p>
          <a:p>
            <a:pPr lvl="1"/>
            <a:r>
              <a:rPr lang="en-US" dirty="0"/>
              <a:t>The importance of market power</a:t>
            </a:r>
          </a:p>
          <a:p>
            <a:endParaRPr lang="en-US" dirty="0"/>
          </a:p>
          <a:p>
            <a:r>
              <a:rPr lang="en-US" dirty="0"/>
              <a:t>Earned Income Tax Credit (EITC)</a:t>
            </a:r>
          </a:p>
          <a:p>
            <a:endParaRPr lang="en-US" dirty="0"/>
          </a:p>
          <a:p>
            <a:r>
              <a:rPr lang="en-US" dirty="0"/>
              <a:t>Monopsony, labor unions and inequality</a:t>
            </a:r>
          </a:p>
          <a:p>
            <a:pPr marL="0" indent="0">
              <a:buNone/>
            </a:pP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91767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5894-D609-424C-8161-5FC9BB6CDC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3DC556-5CF6-41CC-818A-6B12D19B18C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F0A6BB92-D18D-41D3-949F-A76AC364701F}"/>
              </a:ext>
            </a:extLst>
          </p:cNvPr>
          <p:cNvPicPr>
            <a:picLocks noChangeAspect="1"/>
          </p:cNvPicPr>
          <p:nvPr/>
        </p:nvPicPr>
        <p:blipFill>
          <a:blip r:embed="rId2"/>
          <a:stretch>
            <a:fillRect/>
          </a:stretch>
        </p:blipFill>
        <p:spPr>
          <a:xfrm>
            <a:off x="972939" y="44516"/>
            <a:ext cx="10341086" cy="6761528"/>
          </a:xfrm>
          <a:prstGeom prst="rect">
            <a:avLst/>
          </a:prstGeom>
        </p:spPr>
      </p:pic>
    </p:spTree>
    <p:extLst>
      <p:ext uri="{BB962C8B-B14F-4D97-AF65-F5344CB8AC3E}">
        <p14:creationId xmlns:p14="http://schemas.microsoft.com/office/powerpoint/2010/main" val="2224400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Oval 4"/>
          <p:cNvSpPr/>
          <p:nvPr/>
        </p:nvSpPr>
        <p:spPr>
          <a:xfrm>
            <a:off x="9451571" y="2055814"/>
            <a:ext cx="1713845" cy="6816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4F7691A-AE0D-46AC-B017-4CC0664D7362}"/>
              </a:ext>
            </a:extLst>
          </p:cNvPr>
          <p:cNvPicPr>
            <a:picLocks noChangeAspect="1"/>
          </p:cNvPicPr>
          <p:nvPr/>
        </p:nvPicPr>
        <p:blipFill>
          <a:blip r:embed="rId2"/>
          <a:stretch>
            <a:fillRect/>
          </a:stretch>
        </p:blipFill>
        <p:spPr>
          <a:xfrm>
            <a:off x="985022" y="-1"/>
            <a:ext cx="10468294" cy="6811241"/>
          </a:xfrm>
          <a:prstGeom prst="rect">
            <a:avLst/>
          </a:prstGeom>
        </p:spPr>
      </p:pic>
    </p:spTree>
    <p:extLst>
      <p:ext uri="{BB962C8B-B14F-4D97-AF65-F5344CB8AC3E}">
        <p14:creationId xmlns:p14="http://schemas.microsoft.com/office/powerpoint/2010/main" val="63094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D4FFD01-8CD1-40A3-8592-CBC9315D1970}"/>
              </a:ext>
            </a:extLst>
          </p:cNvPr>
          <p:cNvPicPr>
            <a:picLocks noChangeAspect="1"/>
          </p:cNvPicPr>
          <p:nvPr/>
        </p:nvPicPr>
        <p:blipFill>
          <a:blip r:embed="rId2"/>
          <a:stretch>
            <a:fillRect/>
          </a:stretch>
        </p:blipFill>
        <p:spPr>
          <a:xfrm>
            <a:off x="1042194" y="0"/>
            <a:ext cx="10418985" cy="6846543"/>
          </a:xfrm>
          <a:prstGeom prst="rect">
            <a:avLst/>
          </a:prstGeom>
        </p:spPr>
      </p:pic>
    </p:spTree>
    <p:extLst>
      <p:ext uri="{BB962C8B-B14F-4D97-AF65-F5344CB8AC3E}">
        <p14:creationId xmlns:p14="http://schemas.microsoft.com/office/powerpoint/2010/main" val="310056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0F2D-6219-4730-B2CE-5EBB1DEE03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4404DC-D795-4449-ABEA-5D5851BC9FA9}"/>
              </a:ext>
            </a:extLst>
          </p:cNvPr>
          <p:cNvSpPr>
            <a:spLocks noGrp="1"/>
          </p:cNvSpPr>
          <p:nvPr>
            <p:ph idx="1"/>
          </p:nvPr>
        </p:nvSpPr>
        <p:spPr/>
        <p:txBody>
          <a:bodyPr>
            <a:normAutofit fontScale="62500" lnSpcReduction="20000"/>
          </a:bodyPr>
          <a:lstStyle/>
          <a:p>
            <a:pPr marL="0" indent="0">
              <a:buNone/>
            </a:pPr>
            <a:r>
              <a:rPr lang="en-US" dirty="0"/>
              <a:t>How can policymakers use the information gathered from the Seattle studies to make informed decisions for low-wage employees? It seems there is an inflection point, at least based on the Seattle data, where you can minimize job losses but maximize hourly wages for low-wage employees?</a:t>
            </a:r>
          </a:p>
          <a:p>
            <a:pPr marL="0" indent="0">
              <a:buNone/>
            </a:pPr>
            <a:endParaRPr lang="en-US" dirty="0"/>
          </a:p>
          <a:p>
            <a:pPr marL="0" indent="0">
              <a:buNone/>
            </a:pPr>
            <a:r>
              <a:rPr lang="en-US" dirty="0"/>
              <a:t>Is there a lag in how long in takes an economy to fully incorporate the effects of a minimum wage change? The Seattle study was conducted within a year of the implementation of the higher minimum wage. Is it reasonable to assume that employers adjust wages and employment hours immediately? Or is it more reasonable to assume that there are lags in employers’ reactions?</a:t>
            </a:r>
          </a:p>
          <a:p>
            <a:pPr marL="0" indent="0">
              <a:buNone/>
            </a:pPr>
            <a:endParaRPr lang="en-US" dirty="0"/>
          </a:p>
          <a:p>
            <a:pPr marL="0" indent="0">
              <a:buNone/>
            </a:pPr>
            <a:r>
              <a:rPr lang="en-US" dirty="0"/>
              <a:t>Has anyone looked into the impact of minimum wage increase on overall product price increase (for the policy impacted sectors)? If companies end up passing the cost of labor wage increase to the consumers, then the workers are not really materially better off and the policy is less effective.</a:t>
            </a:r>
          </a:p>
          <a:p>
            <a:pPr marL="0" indent="0">
              <a:buNone/>
            </a:pPr>
            <a:endParaRPr lang="en-US" dirty="0"/>
          </a:p>
          <a:p>
            <a:pPr marL="0" indent="0">
              <a:buNone/>
            </a:pPr>
            <a:r>
              <a:rPr lang="en-US" dirty="0"/>
              <a:t>Opponents of raising the minimum wage argue that although employment may not dip in the short term, it will eventually incentivize employers to automate jobs sooner. Do you find validity in the argument that a higher minimum wage will ultimately hasten automation?</a:t>
            </a:r>
          </a:p>
          <a:p>
            <a:pPr marL="0" indent="0">
              <a:buNone/>
            </a:pPr>
            <a:endParaRPr lang="en-US" dirty="0"/>
          </a:p>
        </p:txBody>
      </p:sp>
    </p:spTree>
    <p:extLst>
      <p:ext uri="{BB962C8B-B14F-4D97-AF65-F5344CB8AC3E}">
        <p14:creationId xmlns:p14="http://schemas.microsoft.com/office/powerpoint/2010/main" val="2611752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the Seattle example generalize?</a:t>
            </a:r>
          </a:p>
        </p:txBody>
      </p:sp>
      <p:sp>
        <p:nvSpPr>
          <p:cNvPr id="3" name="Content Placeholder 2"/>
          <p:cNvSpPr>
            <a:spLocks noGrp="1"/>
          </p:cNvSpPr>
          <p:nvPr>
            <p:ph idx="1"/>
          </p:nvPr>
        </p:nvSpPr>
        <p:spPr/>
        <p:txBody>
          <a:bodyPr>
            <a:normAutofit/>
          </a:bodyPr>
          <a:lstStyle/>
          <a:p>
            <a:r>
              <a:rPr lang="en-US" dirty="0"/>
              <a:t>Cengiz, Dube, Lindner and </a:t>
            </a:r>
            <a:r>
              <a:rPr lang="en-US" dirty="0" err="1"/>
              <a:t>Zipperer</a:t>
            </a:r>
            <a:r>
              <a:rPr lang="en-US" dirty="0"/>
              <a:t> (2019) study 138 state-level minimum wage changes between 1979 and 2016</a:t>
            </a:r>
          </a:p>
          <a:p>
            <a:endParaRPr lang="en-US" dirty="0"/>
          </a:p>
          <a:p>
            <a:r>
              <a:rPr lang="en-US" dirty="0"/>
              <a:t>They use a “bunching” approach</a:t>
            </a:r>
          </a:p>
          <a:p>
            <a:pPr lvl="1"/>
            <a:r>
              <a:rPr lang="en-US" dirty="0"/>
              <a:t>Distributes job gains and losses across all workers</a:t>
            </a:r>
          </a:p>
          <a:p>
            <a:pPr lvl="1"/>
            <a:r>
              <a:rPr lang="en-US" dirty="0"/>
              <a:t>If minimum wage laws affect *very* high wage jobs, you may have a problem….</a:t>
            </a:r>
          </a:p>
          <a:p>
            <a:endParaRPr lang="en-US" dirty="0"/>
          </a:p>
          <a:p>
            <a:endParaRPr lang="en-US" dirty="0"/>
          </a:p>
        </p:txBody>
      </p:sp>
    </p:spTree>
    <p:extLst>
      <p:ext uri="{BB962C8B-B14F-4D97-AF65-F5344CB8AC3E}">
        <p14:creationId xmlns:p14="http://schemas.microsoft.com/office/powerpoint/2010/main" val="351919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D02D-7B48-4F49-BD8E-61A69641C2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22E6C2-7F60-4D74-8E6E-7FD1254B3710}"/>
              </a:ext>
            </a:extLst>
          </p:cNvPr>
          <p:cNvSpPr>
            <a:spLocks noGrp="1"/>
          </p:cNvSpPr>
          <p:nvPr>
            <p:ph idx="1"/>
          </p:nvPr>
        </p:nvSpPr>
        <p:spPr/>
        <p:txBody>
          <a:bodyPr/>
          <a:lstStyle/>
          <a:p>
            <a:endParaRPr lang="en-US"/>
          </a:p>
        </p:txBody>
      </p:sp>
      <p:pic>
        <p:nvPicPr>
          <p:cNvPr id="17" name="Picture 16">
            <a:extLst>
              <a:ext uri="{FF2B5EF4-FFF2-40B4-BE49-F238E27FC236}">
                <a16:creationId xmlns:a16="http://schemas.microsoft.com/office/drawing/2014/main" id="{620A717C-6C61-48C3-89AB-D3EE12C7E64B}"/>
              </a:ext>
            </a:extLst>
          </p:cNvPr>
          <p:cNvPicPr>
            <a:picLocks noChangeAspect="1"/>
          </p:cNvPicPr>
          <p:nvPr/>
        </p:nvPicPr>
        <p:blipFill>
          <a:blip r:embed="rId2"/>
          <a:stretch>
            <a:fillRect/>
          </a:stretch>
        </p:blipFill>
        <p:spPr>
          <a:xfrm>
            <a:off x="1768226" y="41387"/>
            <a:ext cx="8523438" cy="6778928"/>
          </a:xfrm>
          <a:prstGeom prst="rect">
            <a:avLst/>
          </a:prstGeom>
        </p:spPr>
      </p:pic>
    </p:spTree>
    <p:extLst>
      <p:ext uri="{BB962C8B-B14F-4D97-AF65-F5344CB8AC3E}">
        <p14:creationId xmlns:p14="http://schemas.microsoft.com/office/powerpoint/2010/main" val="2621021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AD7B-05BC-4B08-A73A-67B1157247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52AF5C-B943-4CC4-80BD-2B28733BAD9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74FD2D9-BEF0-4A26-B288-E13BE86AD707}"/>
              </a:ext>
            </a:extLst>
          </p:cNvPr>
          <p:cNvPicPr>
            <a:picLocks noChangeAspect="1"/>
          </p:cNvPicPr>
          <p:nvPr/>
        </p:nvPicPr>
        <p:blipFill>
          <a:blip r:embed="rId2"/>
          <a:stretch>
            <a:fillRect/>
          </a:stretch>
        </p:blipFill>
        <p:spPr>
          <a:xfrm>
            <a:off x="2515576" y="0"/>
            <a:ext cx="6283192" cy="6845741"/>
          </a:xfrm>
          <a:prstGeom prst="rect">
            <a:avLst/>
          </a:prstGeom>
        </p:spPr>
      </p:pic>
    </p:spTree>
    <p:extLst>
      <p:ext uri="{BB962C8B-B14F-4D97-AF65-F5344CB8AC3E}">
        <p14:creationId xmlns:p14="http://schemas.microsoft.com/office/powerpoint/2010/main" val="1264789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 on minimum wage studies</a:t>
            </a:r>
          </a:p>
        </p:txBody>
      </p:sp>
      <p:sp>
        <p:nvSpPr>
          <p:cNvPr id="3" name="Content Placeholder 2"/>
          <p:cNvSpPr>
            <a:spLocks noGrp="1"/>
          </p:cNvSpPr>
          <p:nvPr>
            <p:ph idx="1"/>
          </p:nvPr>
        </p:nvSpPr>
        <p:spPr/>
        <p:txBody>
          <a:bodyPr>
            <a:normAutofit fontScale="92500" lnSpcReduction="20000"/>
          </a:bodyPr>
          <a:lstStyle/>
          <a:p>
            <a:r>
              <a:rPr lang="en-US" dirty="0"/>
              <a:t>Synthetic control finds the “best” pre-period data, but always a concern</a:t>
            </a:r>
          </a:p>
          <a:p>
            <a:pPr lvl="1"/>
            <a:r>
              <a:rPr lang="en-US" dirty="0"/>
              <a:t>Harder when estimating off a strong secular trend (how steep should the curve be?)</a:t>
            </a:r>
          </a:p>
          <a:p>
            <a:pPr lvl="1"/>
            <a:r>
              <a:rPr lang="en-US" dirty="0"/>
              <a:t>Restriction to lower-wage jobs is sensible, but also may hide the issue</a:t>
            </a:r>
          </a:p>
          <a:p>
            <a:endParaRPr lang="en-US" dirty="0"/>
          </a:p>
          <a:p>
            <a:r>
              <a:rPr lang="en-US" dirty="0"/>
              <a:t>Average earnings for workers in Seattle grew by 21 percent between 2014 and 2016</a:t>
            </a:r>
          </a:p>
          <a:p>
            <a:pPr lvl="1"/>
            <a:r>
              <a:rPr lang="en-US" dirty="0"/>
              <a:t>Seattle may not generalize</a:t>
            </a:r>
          </a:p>
          <a:p>
            <a:endParaRPr lang="en-US" dirty="0"/>
          </a:p>
          <a:p>
            <a:r>
              <a:rPr lang="en-US" dirty="0"/>
              <a:t>Trust the direction, beware the elasticities</a:t>
            </a:r>
          </a:p>
          <a:p>
            <a:endParaRPr lang="en-US" dirty="0"/>
          </a:p>
          <a:p>
            <a:r>
              <a:rPr lang="en-US" dirty="0"/>
              <a:t>Clearly the minimum wage binds at some level!</a:t>
            </a:r>
          </a:p>
        </p:txBody>
      </p:sp>
    </p:spTree>
    <p:extLst>
      <p:ext uri="{BB962C8B-B14F-4D97-AF65-F5344CB8AC3E}">
        <p14:creationId xmlns:p14="http://schemas.microsoft.com/office/powerpoint/2010/main" val="36321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956"/>
          </a:xfrm>
        </p:spPr>
        <p:txBody>
          <a:bodyPr/>
          <a:lstStyle/>
          <a:p>
            <a:r>
              <a:rPr lang="en-US" dirty="0"/>
              <a:t>Earned Income Tax Credit (EITC) - basics</a:t>
            </a:r>
          </a:p>
        </p:txBody>
      </p:sp>
      <p:sp>
        <p:nvSpPr>
          <p:cNvPr id="3" name="Content Placeholder 2"/>
          <p:cNvSpPr>
            <a:spLocks noGrp="1"/>
          </p:cNvSpPr>
          <p:nvPr>
            <p:ph idx="1"/>
          </p:nvPr>
        </p:nvSpPr>
        <p:spPr>
          <a:xfrm>
            <a:off x="838200" y="1619573"/>
            <a:ext cx="10515600" cy="4773477"/>
          </a:xfrm>
        </p:spPr>
        <p:txBody>
          <a:bodyPr>
            <a:normAutofit/>
          </a:bodyPr>
          <a:lstStyle/>
          <a:p>
            <a:r>
              <a:rPr lang="en-US" dirty="0"/>
              <a:t>Tax credit for low-wage workers</a:t>
            </a:r>
          </a:p>
          <a:p>
            <a:pPr lvl="1"/>
            <a:r>
              <a:rPr lang="en-US" dirty="0"/>
              <a:t>Depends on number of children; earned income; marital status</a:t>
            </a:r>
          </a:p>
          <a:p>
            <a:endParaRPr lang="en-US" dirty="0"/>
          </a:p>
          <a:p>
            <a:r>
              <a:rPr lang="en-US" dirty="0"/>
              <a:t>Administered by IRS – no caseworkers, but (for-profit) tax preparers</a:t>
            </a:r>
          </a:p>
          <a:p>
            <a:pPr lvl="1"/>
            <a:r>
              <a:rPr lang="en-US" dirty="0"/>
              <a:t>Lump sum payment in the spring – increases purchase of durables (autos, furniture)</a:t>
            </a:r>
          </a:p>
          <a:p>
            <a:endParaRPr lang="en-US" dirty="0"/>
          </a:p>
          <a:p>
            <a:r>
              <a:rPr lang="en-US" dirty="0"/>
              <a:t>Unlike “welfare”, EITC is a work-based wage subsidy</a:t>
            </a:r>
          </a:p>
          <a:p>
            <a:pPr lvl="1"/>
            <a:r>
              <a:rPr lang="en-US" dirty="0"/>
              <a:t>Increases incentive to work, especially for single moms with kids</a:t>
            </a:r>
          </a:p>
          <a:p>
            <a:pPr lvl="1"/>
            <a:r>
              <a:rPr lang="en-US" dirty="0"/>
              <a:t>Incomes around 75-150% of poverty</a:t>
            </a:r>
          </a:p>
        </p:txBody>
      </p:sp>
    </p:spTree>
    <p:extLst>
      <p:ext uri="{BB962C8B-B14F-4D97-AF65-F5344CB8AC3E}">
        <p14:creationId xmlns:p14="http://schemas.microsoft.com/office/powerpoint/2010/main" val="310587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B401-BEAD-4F09-BBE1-706AD6754D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0395F0-B501-44A6-852D-A5EB7E293D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57828B8-2A31-4F39-A290-8ABD69596A8B}"/>
              </a:ext>
            </a:extLst>
          </p:cNvPr>
          <p:cNvPicPr>
            <a:picLocks noChangeAspect="1"/>
          </p:cNvPicPr>
          <p:nvPr/>
        </p:nvPicPr>
        <p:blipFill>
          <a:blip r:embed="rId2"/>
          <a:stretch>
            <a:fillRect/>
          </a:stretch>
        </p:blipFill>
        <p:spPr>
          <a:xfrm>
            <a:off x="668555" y="0"/>
            <a:ext cx="10854889" cy="6858000"/>
          </a:xfrm>
          <a:prstGeom prst="rect">
            <a:avLst/>
          </a:prstGeom>
        </p:spPr>
      </p:pic>
    </p:spTree>
    <p:extLst>
      <p:ext uri="{BB962C8B-B14F-4D97-AF65-F5344CB8AC3E}">
        <p14:creationId xmlns:p14="http://schemas.microsoft.com/office/powerpoint/2010/main" val="236159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838200" y="-4618"/>
            <a:ext cx="9101138" cy="6862618"/>
          </a:xfrm>
          <a:prstGeom prst="rect">
            <a:avLst/>
          </a:prstGeom>
        </p:spPr>
      </p:pic>
      <p:sp>
        <p:nvSpPr>
          <p:cNvPr id="5" name="Content Placeholder 2"/>
          <p:cNvSpPr txBox="1">
            <a:spLocks noGrp="1"/>
          </p:cNvSpPr>
          <p:nvPr>
            <p:ph idx="1"/>
          </p:nvPr>
        </p:nvSpPr>
        <p:spPr>
          <a:xfrm>
            <a:off x="10053638" y="5495924"/>
            <a:ext cx="1700212" cy="1019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Mishel</a:t>
            </a:r>
            <a:r>
              <a:rPr lang="en-US" sz="2000" dirty="0"/>
              <a:t> et al (2012)</a:t>
            </a:r>
          </a:p>
        </p:txBody>
      </p:sp>
    </p:spTree>
    <p:extLst>
      <p:ext uri="{BB962C8B-B14F-4D97-AF65-F5344CB8AC3E}">
        <p14:creationId xmlns:p14="http://schemas.microsoft.com/office/powerpoint/2010/main" val="524216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82215" y="0"/>
            <a:ext cx="9951439" cy="6778932"/>
          </a:xfrm>
          <a:prstGeom prst="rect">
            <a:avLst/>
          </a:prstGeom>
        </p:spPr>
      </p:pic>
    </p:spTree>
    <p:extLst>
      <p:ext uri="{BB962C8B-B14F-4D97-AF65-F5344CB8AC3E}">
        <p14:creationId xmlns:p14="http://schemas.microsoft.com/office/powerpoint/2010/main" val="3586521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0E76E8B-D453-45E3-A3AD-3DA61F40EDFC}"/>
              </a:ext>
            </a:extLst>
          </p:cNvPr>
          <p:cNvPicPr>
            <a:picLocks noChangeAspect="1"/>
          </p:cNvPicPr>
          <p:nvPr/>
        </p:nvPicPr>
        <p:blipFill>
          <a:blip r:embed="rId2"/>
          <a:stretch>
            <a:fillRect/>
          </a:stretch>
        </p:blipFill>
        <p:spPr>
          <a:xfrm>
            <a:off x="848814" y="14811"/>
            <a:ext cx="10767572" cy="6770453"/>
          </a:xfrm>
          <a:prstGeom prst="rect">
            <a:avLst/>
          </a:prstGeom>
        </p:spPr>
      </p:pic>
    </p:spTree>
    <p:extLst>
      <p:ext uri="{BB962C8B-B14F-4D97-AF65-F5344CB8AC3E}">
        <p14:creationId xmlns:p14="http://schemas.microsoft.com/office/powerpoint/2010/main" val="663691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8987-BE35-4C04-B296-0F35E06703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4AF2A4-52A9-43E3-891E-89F34B42C3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E2AE51A-B2AA-40D4-A515-0E720EC0BAF7}"/>
              </a:ext>
            </a:extLst>
          </p:cNvPr>
          <p:cNvPicPr>
            <a:picLocks noChangeAspect="1"/>
          </p:cNvPicPr>
          <p:nvPr/>
        </p:nvPicPr>
        <p:blipFill>
          <a:blip r:embed="rId2"/>
          <a:stretch>
            <a:fillRect/>
          </a:stretch>
        </p:blipFill>
        <p:spPr>
          <a:xfrm>
            <a:off x="275289" y="0"/>
            <a:ext cx="11632694" cy="6807263"/>
          </a:xfrm>
          <a:prstGeom prst="rect">
            <a:avLst/>
          </a:prstGeom>
        </p:spPr>
      </p:pic>
    </p:spTree>
    <p:extLst>
      <p:ext uri="{BB962C8B-B14F-4D97-AF65-F5344CB8AC3E}">
        <p14:creationId xmlns:p14="http://schemas.microsoft.com/office/powerpoint/2010/main" val="3689174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6249" y="15389"/>
            <a:ext cx="9139502" cy="6827221"/>
          </a:xfrm>
          <a:prstGeom prst="rect">
            <a:avLst/>
          </a:prstGeom>
        </p:spPr>
      </p:pic>
    </p:spTree>
    <p:extLst>
      <p:ext uri="{BB962C8B-B14F-4D97-AF65-F5344CB8AC3E}">
        <p14:creationId xmlns:p14="http://schemas.microsoft.com/office/powerpoint/2010/main" val="4044986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18092" y="0"/>
            <a:ext cx="9484891" cy="6828011"/>
          </a:xfrm>
          <a:prstGeom prst="rect">
            <a:avLst/>
          </a:prstGeom>
        </p:spPr>
      </p:pic>
    </p:spTree>
    <p:extLst>
      <p:ext uri="{BB962C8B-B14F-4D97-AF65-F5344CB8AC3E}">
        <p14:creationId xmlns:p14="http://schemas.microsoft.com/office/powerpoint/2010/main" val="2241085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on the impacts of EITC</a:t>
            </a:r>
          </a:p>
        </p:txBody>
      </p:sp>
      <p:sp>
        <p:nvSpPr>
          <p:cNvPr id="3" name="Content Placeholder 2"/>
          <p:cNvSpPr>
            <a:spLocks noGrp="1"/>
          </p:cNvSpPr>
          <p:nvPr>
            <p:ph idx="1"/>
          </p:nvPr>
        </p:nvSpPr>
        <p:spPr/>
        <p:txBody>
          <a:bodyPr>
            <a:normAutofit fontScale="85000" lnSpcReduction="20000"/>
          </a:bodyPr>
          <a:lstStyle/>
          <a:p>
            <a:r>
              <a:rPr lang="en-US" dirty="0"/>
              <a:t>Large increase in labor supply for unmarried women</a:t>
            </a:r>
          </a:p>
          <a:p>
            <a:pPr lvl="1"/>
            <a:r>
              <a:rPr lang="en-US" dirty="0"/>
              <a:t>May discourage work for 2</a:t>
            </a:r>
            <a:r>
              <a:rPr lang="en-US" baseline="30000" dirty="0"/>
              <a:t>nd</a:t>
            </a:r>
            <a:r>
              <a:rPr lang="en-US" dirty="0"/>
              <a:t> member of married couple</a:t>
            </a:r>
          </a:p>
          <a:p>
            <a:pPr lvl="1"/>
            <a:r>
              <a:rPr lang="en-US" dirty="0"/>
              <a:t>Extensive/intensive margin (working at all vs. number of hours)</a:t>
            </a:r>
          </a:p>
          <a:p>
            <a:pPr lvl="1"/>
            <a:endParaRPr lang="en-US" dirty="0"/>
          </a:p>
          <a:p>
            <a:r>
              <a:rPr lang="en-US" dirty="0"/>
              <a:t>Kleven (2019) argues that the impact on labor supply is overstated</a:t>
            </a:r>
          </a:p>
          <a:p>
            <a:pPr marL="0" indent="0">
              <a:buNone/>
            </a:pPr>
            <a:endParaRPr lang="en-US" dirty="0"/>
          </a:p>
          <a:p>
            <a:r>
              <a:rPr lang="en-US" dirty="0"/>
              <a:t>Large impacts on: </a:t>
            </a:r>
          </a:p>
          <a:p>
            <a:pPr lvl="1"/>
            <a:r>
              <a:rPr lang="en-US" dirty="0"/>
              <a:t>Poverty reduction and consumption</a:t>
            </a:r>
          </a:p>
          <a:p>
            <a:pPr lvl="1"/>
            <a:r>
              <a:rPr lang="en-US" dirty="0"/>
              <a:t>Health (both maternal and child)</a:t>
            </a:r>
          </a:p>
          <a:p>
            <a:pPr lvl="1"/>
            <a:r>
              <a:rPr lang="en-US" dirty="0"/>
              <a:t>Student achievement</a:t>
            </a:r>
          </a:p>
          <a:p>
            <a:endParaRPr lang="en-US" dirty="0"/>
          </a:p>
          <a:p>
            <a:r>
              <a:rPr lang="en-US" dirty="0"/>
              <a:t>Rothstein (2010) finds that employers capture about 36 cents of every dollar through reduced wages</a:t>
            </a:r>
          </a:p>
          <a:p>
            <a:endParaRPr lang="en-US" dirty="0"/>
          </a:p>
          <a:p>
            <a:endParaRPr lang="en-US" dirty="0"/>
          </a:p>
        </p:txBody>
      </p:sp>
    </p:spTree>
    <p:extLst>
      <p:ext uri="{BB962C8B-B14F-4D97-AF65-F5344CB8AC3E}">
        <p14:creationId xmlns:p14="http://schemas.microsoft.com/office/powerpoint/2010/main" val="3446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wage vs. EITC</a:t>
            </a:r>
          </a:p>
        </p:txBody>
      </p:sp>
      <p:sp>
        <p:nvSpPr>
          <p:cNvPr id="3" name="Content Placeholder 2"/>
          <p:cNvSpPr>
            <a:spLocks noGrp="1"/>
          </p:cNvSpPr>
          <p:nvPr>
            <p:ph idx="1"/>
          </p:nvPr>
        </p:nvSpPr>
        <p:spPr/>
        <p:txBody>
          <a:bodyPr>
            <a:normAutofit/>
          </a:bodyPr>
          <a:lstStyle/>
          <a:p>
            <a:r>
              <a:rPr lang="en-US" dirty="0"/>
              <a:t>Admin costs of EITC are low, but even lower for minimum wage</a:t>
            </a:r>
          </a:p>
          <a:p>
            <a:pPr lvl="1"/>
            <a:r>
              <a:rPr lang="en-US" dirty="0"/>
              <a:t>Unfunded mandate – costs of minimum wage harder to see</a:t>
            </a:r>
          </a:p>
          <a:p>
            <a:endParaRPr lang="en-US" dirty="0"/>
          </a:p>
          <a:p>
            <a:r>
              <a:rPr lang="en-US" dirty="0"/>
              <a:t>When EITC leads to big impacts on labor supply, implication is that employers are capturing some of the credit by lowering wages</a:t>
            </a:r>
          </a:p>
          <a:p>
            <a:pPr lvl="1"/>
            <a:r>
              <a:rPr lang="en-US" dirty="0"/>
              <a:t>Tradeoff with wage “mandate”</a:t>
            </a:r>
          </a:p>
          <a:p>
            <a:pPr lvl="1"/>
            <a:r>
              <a:rPr lang="en-US" dirty="0"/>
              <a:t>Increased flexibility</a:t>
            </a:r>
          </a:p>
          <a:p>
            <a:pPr lvl="1"/>
            <a:r>
              <a:rPr lang="en-US" dirty="0"/>
              <a:t>Important point – employers don’t need to know who is getting EITC</a:t>
            </a:r>
          </a:p>
          <a:p>
            <a:pPr lvl="2"/>
            <a:r>
              <a:rPr lang="en-US" dirty="0"/>
              <a:t>Supply increase pushes wages down for everyone</a:t>
            </a:r>
          </a:p>
          <a:p>
            <a:endParaRPr lang="en-US" dirty="0"/>
          </a:p>
        </p:txBody>
      </p:sp>
    </p:spTree>
    <p:extLst>
      <p:ext uri="{BB962C8B-B14F-4D97-AF65-F5344CB8AC3E}">
        <p14:creationId xmlns:p14="http://schemas.microsoft.com/office/powerpoint/2010/main" val="37397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07930" cy="1325563"/>
          </a:xfrm>
        </p:spPr>
        <p:txBody>
          <a:bodyPr>
            <a:normAutofit/>
          </a:bodyPr>
          <a:lstStyle/>
          <a:p>
            <a:r>
              <a:rPr lang="en-US" sz="3600" dirty="0"/>
              <a:t>Do wage subsidies always lead to lower employment?</a:t>
            </a:r>
          </a:p>
        </p:txBody>
      </p:sp>
      <p:sp>
        <p:nvSpPr>
          <p:cNvPr id="3" name="Content Placeholder 2"/>
          <p:cNvSpPr>
            <a:spLocks noGrp="1"/>
          </p:cNvSpPr>
          <p:nvPr>
            <p:ph idx="1"/>
          </p:nvPr>
        </p:nvSpPr>
        <p:spPr/>
        <p:txBody>
          <a:bodyPr>
            <a:normAutofit fontScale="92500" lnSpcReduction="20000"/>
          </a:bodyPr>
          <a:lstStyle/>
          <a:p>
            <a:r>
              <a:rPr lang="en-US" dirty="0"/>
              <a:t>At some level, yes</a:t>
            </a:r>
          </a:p>
          <a:p>
            <a:pPr lvl="1"/>
            <a:r>
              <a:rPr lang="en-US" dirty="0"/>
              <a:t>It’s a question of tradeoffs</a:t>
            </a:r>
          </a:p>
          <a:p>
            <a:pPr lvl="1"/>
            <a:endParaRPr lang="en-US" dirty="0"/>
          </a:p>
          <a:p>
            <a:r>
              <a:rPr lang="en-US" dirty="0"/>
              <a:t>Key assumption – perfect competition, tight labor markets</a:t>
            </a:r>
          </a:p>
          <a:p>
            <a:pPr lvl="1"/>
            <a:r>
              <a:rPr lang="en-US" dirty="0"/>
              <a:t>Firms are “price takers” – don’t set wages</a:t>
            </a:r>
          </a:p>
          <a:p>
            <a:endParaRPr lang="en-US" dirty="0"/>
          </a:p>
          <a:p>
            <a:r>
              <a:rPr lang="en-US" dirty="0"/>
              <a:t>Monopsony – monopoly, but for the labor market</a:t>
            </a:r>
          </a:p>
          <a:p>
            <a:pPr lvl="1"/>
            <a:r>
              <a:rPr lang="en-US" dirty="0"/>
              <a:t>The “company town”</a:t>
            </a:r>
          </a:p>
          <a:p>
            <a:endParaRPr lang="en-US" dirty="0"/>
          </a:p>
          <a:p>
            <a:r>
              <a:rPr lang="en-US" dirty="0" err="1"/>
              <a:t>Monopsonistic</a:t>
            </a:r>
            <a:r>
              <a:rPr lang="en-US" dirty="0"/>
              <a:t> firms employ fewer workers at lower wages than in a competitive market</a:t>
            </a:r>
          </a:p>
          <a:p>
            <a:pPr lvl="1"/>
            <a:r>
              <a:rPr lang="en-US" dirty="0"/>
              <a:t>No longer a “law of one price” for skills, productivity</a:t>
            </a:r>
          </a:p>
          <a:p>
            <a:pPr lvl="1"/>
            <a:endParaRPr lang="en-US" dirty="0"/>
          </a:p>
        </p:txBody>
      </p:sp>
    </p:spTree>
    <p:extLst>
      <p:ext uri="{BB962C8B-B14F-4D97-AF65-F5344CB8AC3E}">
        <p14:creationId xmlns:p14="http://schemas.microsoft.com/office/powerpoint/2010/main" val="5420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Monopsony power in practice</a:t>
            </a:r>
          </a:p>
        </p:txBody>
      </p:sp>
      <p:sp>
        <p:nvSpPr>
          <p:cNvPr id="3" name="Content Placeholder 2"/>
          <p:cNvSpPr>
            <a:spLocks noGrp="1"/>
          </p:cNvSpPr>
          <p:nvPr>
            <p:ph idx="1"/>
          </p:nvPr>
        </p:nvSpPr>
        <p:spPr/>
        <p:txBody>
          <a:bodyPr>
            <a:normAutofit fontScale="92500" lnSpcReduction="10000"/>
          </a:bodyPr>
          <a:lstStyle/>
          <a:p>
            <a:r>
              <a:rPr lang="en-US" dirty="0"/>
              <a:t>Employer collusion, non-compete and non-disclosure agreements</a:t>
            </a:r>
          </a:p>
          <a:p>
            <a:pPr lvl="1"/>
            <a:r>
              <a:rPr lang="en-US" dirty="0"/>
              <a:t>18 percent of the U.S. labor force currently covered by non-competes (Starr, </a:t>
            </a:r>
            <a:r>
              <a:rPr lang="en-US" dirty="0" err="1"/>
              <a:t>Bishara</a:t>
            </a:r>
            <a:r>
              <a:rPr lang="en-US" dirty="0"/>
              <a:t> and Prescott 2016)</a:t>
            </a:r>
          </a:p>
          <a:p>
            <a:pPr lvl="1"/>
            <a:r>
              <a:rPr lang="en-US" dirty="0"/>
              <a:t>Common in tech</a:t>
            </a:r>
          </a:p>
          <a:p>
            <a:pPr lvl="1"/>
            <a:r>
              <a:rPr lang="en-US" dirty="0"/>
              <a:t>Even in </a:t>
            </a:r>
            <a:r>
              <a:rPr lang="en-US" dirty="0">
                <a:hlinkClick r:id="rId2"/>
              </a:rPr>
              <a:t>fast food?</a:t>
            </a:r>
            <a:endParaRPr lang="en-US" dirty="0"/>
          </a:p>
          <a:p>
            <a:endParaRPr lang="en-US" dirty="0"/>
          </a:p>
          <a:p>
            <a:r>
              <a:rPr lang="en-US" dirty="0"/>
              <a:t>Health insurance and “job lock”</a:t>
            </a:r>
          </a:p>
          <a:p>
            <a:endParaRPr lang="en-US" dirty="0"/>
          </a:p>
          <a:p>
            <a:r>
              <a:rPr lang="en-US" dirty="0"/>
              <a:t>Occupational licensing and certification</a:t>
            </a:r>
          </a:p>
          <a:p>
            <a:endParaRPr lang="en-US" dirty="0"/>
          </a:p>
          <a:p>
            <a:r>
              <a:rPr lang="en-US" dirty="0"/>
              <a:t>Declining labor market dynamism</a:t>
            </a:r>
          </a:p>
        </p:txBody>
      </p:sp>
    </p:spTree>
    <p:extLst>
      <p:ext uri="{BB962C8B-B14F-4D97-AF65-F5344CB8AC3E}">
        <p14:creationId xmlns:p14="http://schemas.microsoft.com/office/powerpoint/2010/main" val="4414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12062" y="0"/>
            <a:ext cx="9452673" cy="6863648"/>
          </a:xfrm>
          <a:prstGeom prst="rect">
            <a:avLst/>
          </a:prstGeom>
        </p:spPr>
      </p:pic>
    </p:spTree>
    <p:extLst>
      <p:ext uri="{BB962C8B-B14F-4D97-AF65-F5344CB8AC3E}">
        <p14:creationId xmlns:p14="http://schemas.microsoft.com/office/powerpoint/2010/main" val="284184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92299" y="0"/>
            <a:ext cx="9218476" cy="6845034"/>
          </a:xfrm>
          <a:prstGeom prst="rect">
            <a:avLst/>
          </a:prstGeom>
        </p:spPr>
      </p:pic>
      <p:sp>
        <p:nvSpPr>
          <p:cNvPr id="5" name="Content Placeholder 2"/>
          <p:cNvSpPr txBox="1">
            <a:spLocks/>
          </p:cNvSpPr>
          <p:nvPr/>
        </p:nvSpPr>
        <p:spPr>
          <a:xfrm>
            <a:off x="10053638" y="5495924"/>
            <a:ext cx="1700212" cy="101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Source: </a:t>
            </a:r>
            <a:r>
              <a:rPr lang="en-US" sz="2000" dirty="0" err="1"/>
              <a:t>Mishel</a:t>
            </a:r>
            <a:r>
              <a:rPr lang="en-US" sz="2000" dirty="0"/>
              <a:t> et al (2012)</a:t>
            </a:r>
          </a:p>
        </p:txBody>
      </p:sp>
    </p:spTree>
    <p:extLst>
      <p:ext uri="{BB962C8B-B14F-4D97-AF65-F5344CB8AC3E}">
        <p14:creationId xmlns:p14="http://schemas.microsoft.com/office/powerpoint/2010/main" val="705969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69592" y="-1"/>
            <a:ext cx="9387574" cy="6841977"/>
          </a:xfrm>
          <a:prstGeom prst="rect">
            <a:avLst/>
          </a:prstGeom>
        </p:spPr>
      </p:pic>
    </p:spTree>
    <p:extLst>
      <p:ext uri="{BB962C8B-B14F-4D97-AF65-F5344CB8AC3E}">
        <p14:creationId xmlns:p14="http://schemas.microsoft.com/office/powerpoint/2010/main" val="4276552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28466" y="0"/>
            <a:ext cx="9195446" cy="6857134"/>
          </a:xfrm>
          <a:prstGeom prst="rect">
            <a:avLst/>
          </a:prstGeom>
        </p:spPr>
      </p:pic>
    </p:spTree>
    <p:extLst>
      <p:ext uri="{BB962C8B-B14F-4D97-AF65-F5344CB8AC3E}">
        <p14:creationId xmlns:p14="http://schemas.microsoft.com/office/powerpoint/2010/main" val="272492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77436" y="-1"/>
            <a:ext cx="9271663" cy="6837063"/>
          </a:xfrm>
          <a:prstGeom prst="rect">
            <a:avLst/>
          </a:prstGeom>
        </p:spPr>
      </p:pic>
    </p:spTree>
    <p:extLst>
      <p:ext uri="{BB962C8B-B14F-4D97-AF65-F5344CB8AC3E}">
        <p14:creationId xmlns:p14="http://schemas.microsoft.com/office/powerpoint/2010/main" val="112074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care about market power?</a:t>
            </a:r>
          </a:p>
        </p:txBody>
      </p:sp>
      <p:sp>
        <p:nvSpPr>
          <p:cNvPr id="3" name="Content Placeholder 2"/>
          <p:cNvSpPr>
            <a:spLocks noGrp="1"/>
          </p:cNvSpPr>
          <p:nvPr>
            <p:ph idx="1"/>
          </p:nvPr>
        </p:nvSpPr>
        <p:spPr/>
        <p:txBody>
          <a:bodyPr>
            <a:normAutofit lnSpcReduction="10000"/>
          </a:bodyPr>
          <a:lstStyle/>
          <a:p>
            <a:r>
              <a:rPr lang="en-US" dirty="0"/>
              <a:t>Firms with market power can pay lower wages without fear of exit</a:t>
            </a:r>
          </a:p>
          <a:p>
            <a:pPr lvl="1"/>
            <a:r>
              <a:rPr lang="en-US" dirty="0"/>
              <a:t>Same logic applies to working conditions</a:t>
            </a:r>
          </a:p>
          <a:p>
            <a:pPr lvl="1"/>
            <a:endParaRPr lang="en-US" dirty="0"/>
          </a:p>
          <a:p>
            <a:r>
              <a:rPr lang="en-US" dirty="0"/>
              <a:t>Why might monopsony be on the rise?</a:t>
            </a:r>
          </a:p>
          <a:p>
            <a:endParaRPr lang="en-US" dirty="0"/>
          </a:p>
          <a:p>
            <a:r>
              <a:rPr lang="en-US" dirty="0"/>
              <a:t>Market power is </a:t>
            </a:r>
            <a:r>
              <a:rPr lang="en-US" i="1" dirty="0"/>
              <a:t>relative</a:t>
            </a:r>
            <a:r>
              <a:rPr lang="en-US" dirty="0"/>
              <a:t> – unions represent </a:t>
            </a:r>
            <a:r>
              <a:rPr lang="en-US" i="1" dirty="0"/>
              <a:t>worker </a:t>
            </a:r>
            <a:r>
              <a:rPr lang="en-US" dirty="0"/>
              <a:t>bargaining power</a:t>
            </a:r>
          </a:p>
          <a:p>
            <a:pPr lvl="1"/>
            <a:r>
              <a:rPr lang="en-US" dirty="0"/>
              <a:t>have historically been a counterweight to </a:t>
            </a:r>
            <a:r>
              <a:rPr lang="en-US" dirty="0" err="1"/>
              <a:t>monopsonistic</a:t>
            </a:r>
            <a:r>
              <a:rPr lang="en-US" dirty="0"/>
              <a:t> firms….</a:t>
            </a:r>
          </a:p>
          <a:p>
            <a:endParaRPr lang="en-US" dirty="0"/>
          </a:p>
          <a:p>
            <a:r>
              <a:rPr lang="en-US" dirty="0"/>
              <a:t>Unions also play a direct role in reducing inequality at the bottom by compressing wages for members</a:t>
            </a:r>
          </a:p>
        </p:txBody>
      </p:sp>
    </p:spTree>
    <p:extLst>
      <p:ext uri="{BB962C8B-B14F-4D97-AF65-F5344CB8AC3E}">
        <p14:creationId xmlns:p14="http://schemas.microsoft.com/office/powerpoint/2010/main" val="277649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4022-E222-4AE8-B7BA-C766684FCD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7747C1-F12B-4379-B002-1002F577539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63F9153-95B8-451B-BEC5-B448A662B606}"/>
              </a:ext>
            </a:extLst>
          </p:cNvPr>
          <p:cNvPicPr>
            <a:picLocks noChangeAspect="1"/>
          </p:cNvPicPr>
          <p:nvPr/>
        </p:nvPicPr>
        <p:blipFill>
          <a:blip r:embed="rId2"/>
          <a:stretch>
            <a:fillRect/>
          </a:stretch>
        </p:blipFill>
        <p:spPr>
          <a:xfrm>
            <a:off x="2104369" y="0"/>
            <a:ext cx="7704649" cy="6848408"/>
          </a:xfrm>
          <a:prstGeom prst="rect">
            <a:avLst/>
          </a:prstGeom>
        </p:spPr>
      </p:pic>
    </p:spTree>
    <p:extLst>
      <p:ext uri="{BB962C8B-B14F-4D97-AF65-F5344CB8AC3E}">
        <p14:creationId xmlns:p14="http://schemas.microsoft.com/office/powerpoint/2010/main" val="965668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Two Faces of Unionism</a:t>
            </a:r>
          </a:p>
        </p:txBody>
      </p:sp>
      <p:sp>
        <p:nvSpPr>
          <p:cNvPr id="3" name="Content Placeholder 2"/>
          <p:cNvSpPr>
            <a:spLocks noGrp="1"/>
          </p:cNvSpPr>
          <p:nvPr>
            <p:ph idx="1"/>
          </p:nvPr>
        </p:nvSpPr>
        <p:spPr/>
        <p:txBody>
          <a:bodyPr>
            <a:normAutofit fontScale="92500" lnSpcReduction="10000"/>
          </a:bodyPr>
          <a:lstStyle/>
          <a:p>
            <a:r>
              <a:rPr lang="en-US" dirty="0"/>
              <a:t>“Monopoly” view</a:t>
            </a:r>
          </a:p>
          <a:p>
            <a:pPr lvl="1"/>
            <a:r>
              <a:rPr lang="en-US" dirty="0"/>
              <a:t>Unions are labor cartels that restrict entry, raising wages for members at the expense of other workers</a:t>
            </a:r>
          </a:p>
          <a:p>
            <a:pPr lvl="1"/>
            <a:r>
              <a:rPr lang="en-US" dirty="0"/>
              <a:t>monopoly=product market; monopsony=labor market</a:t>
            </a:r>
          </a:p>
          <a:p>
            <a:pPr lvl="1"/>
            <a:endParaRPr lang="en-US" dirty="0"/>
          </a:p>
          <a:p>
            <a:r>
              <a:rPr lang="en-US" dirty="0"/>
              <a:t>“Collective voice/Institutional response” view</a:t>
            </a:r>
          </a:p>
          <a:p>
            <a:pPr lvl="1"/>
            <a:r>
              <a:rPr lang="en-US" dirty="0"/>
              <a:t>Unions create </a:t>
            </a:r>
            <a:r>
              <a:rPr lang="en-US" i="1" dirty="0"/>
              <a:t>labor</a:t>
            </a:r>
            <a:r>
              <a:rPr lang="en-US" dirty="0"/>
              <a:t> market power for workers – force firms to share rents from </a:t>
            </a:r>
            <a:r>
              <a:rPr lang="en-US" i="1" dirty="0"/>
              <a:t>product</a:t>
            </a:r>
            <a:r>
              <a:rPr lang="en-US" dirty="0"/>
              <a:t> market power</a:t>
            </a:r>
          </a:p>
          <a:p>
            <a:pPr lvl="1"/>
            <a:r>
              <a:rPr lang="en-US" dirty="0"/>
              <a:t>Unions provide an option for worker voice, rather than just exit</a:t>
            </a:r>
          </a:p>
          <a:p>
            <a:pPr lvl="2"/>
            <a:r>
              <a:rPr lang="en-US" dirty="0"/>
              <a:t>Collective bargaining, working conditions, incumbency and corruption</a:t>
            </a:r>
          </a:p>
          <a:p>
            <a:pPr marL="457200" lvl="1" indent="0">
              <a:buNone/>
            </a:pPr>
            <a:endParaRPr lang="en-US" dirty="0"/>
          </a:p>
          <a:p>
            <a:r>
              <a:rPr lang="en-US" dirty="0"/>
              <a:t>Key – is the labor market relatively competitive otherwise?</a:t>
            </a:r>
          </a:p>
        </p:txBody>
      </p:sp>
    </p:spTree>
    <p:extLst>
      <p:ext uri="{BB962C8B-B14F-4D97-AF65-F5344CB8AC3E}">
        <p14:creationId xmlns:p14="http://schemas.microsoft.com/office/powerpoint/2010/main" val="132870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15748" y="12074"/>
            <a:ext cx="9580291" cy="6774302"/>
          </a:xfrm>
          <a:prstGeom prst="rect">
            <a:avLst/>
          </a:prstGeom>
        </p:spPr>
      </p:pic>
    </p:spTree>
    <p:extLst>
      <p:ext uri="{BB962C8B-B14F-4D97-AF65-F5344CB8AC3E}">
        <p14:creationId xmlns:p14="http://schemas.microsoft.com/office/powerpoint/2010/main" val="3552017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063E-0F6C-4DE6-A5A3-997E654D86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71AFE-F8A1-431B-8FD7-4A46C7F13B5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9CF4C70-119E-4F9A-A9F1-1D64E5B86C7C}"/>
              </a:ext>
            </a:extLst>
          </p:cNvPr>
          <p:cNvPicPr>
            <a:picLocks noChangeAspect="1"/>
          </p:cNvPicPr>
          <p:nvPr/>
        </p:nvPicPr>
        <p:blipFill>
          <a:blip r:embed="rId2"/>
          <a:stretch>
            <a:fillRect/>
          </a:stretch>
        </p:blipFill>
        <p:spPr>
          <a:xfrm>
            <a:off x="2501313" y="0"/>
            <a:ext cx="7189374" cy="6858000"/>
          </a:xfrm>
          <a:prstGeom prst="rect">
            <a:avLst/>
          </a:prstGeom>
        </p:spPr>
      </p:pic>
    </p:spTree>
    <p:extLst>
      <p:ext uri="{BB962C8B-B14F-4D97-AF65-F5344CB8AC3E}">
        <p14:creationId xmlns:p14="http://schemas.microsoft.com/office/powerpoint/2010/main" val="2298692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4900-0FA1-45C1-9A8D-9E73775BC7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46F1BD-5932-41CF-B1F1-62AF9050FDF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54DF8D4-B36A-4492-B5D0-B96879E904FE}"/>
              </a:ext>
            </a:extLst>
          </p:cNvPr>
          <p:cNvPicPr>
            <a:picLocks noChangeAspect="1"/>
          </p:cNvPicPr>
          <p:nvPr/>
        </p:nvPicPr>
        <p:blipFill>
          <a:blip r:embed="rId2"/>
          <a:stretch>
            <a:fillRect/>
          </a:stretch>
        </p:blipFill>
        <p:spPr>
          <a:xfrm>
            <a:off x="1757428" y="35475"/>
            <a:ext cx="8451641" cy="6760236"/>
          </a:xfrm>
          <a:prstGeom prst="rect">
            <a:avLst/>
          </a:prstGeom>
        </p:spPr>
      </p:pic>
    </p:spTree>
    <p:extLst>
      <p:ext uri="{BB962C8B-B14F-4D97-AF65-F5344CB8AC3E}">
        <p14:creationId xmlns:p14="http://schemas.microsoft.com/office/powerpoint/2010/main" val="3340370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5B6C-EC4A-47DA-B92D-9F5CFE70EB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BE4FD5-CF1A-4431-B096-E80AD6CCFE7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AE90683-28D0-4866-904C-C174127016B4}"/>
              </a:ext>
            </a:extLst>
          </p:cNvPr>
          <p:cNvPicPr>
            <a:picLocks noChangeAspect="1"/>
          </p:cNvPicPr>
          <p:nvPr/>
        </p:nvPicPr>
        <p:blipFill>
          <a:blip r:embed="rId2"/>
          <a:stretch>
            <a:fillRect/>
          </a:stretch>
        </p:blipFill>
        <p:spPr>
          <a:xfrm>
            <a:off x="1742131" y="0"/>
            <a:ext cx="8456549" cy="6828453"/>
          </a:xfrm>
          <a:prstGeom prst="rect">
            <a:avLst/>
          </a:prstGeom>
        </p:spPr>
      </p:pic>
    </p:spTree>
    <p:extLst>
      <p:ext uri="{BB962C8B-B14F-4D97-AF65-F5344CB8AC3E}">
        <p14:creationId xmlns:p14="http://schemas.microsoft.com/office/powerpoint/2010/main" val="363127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17027" y="24495"/>
            <a:ext cx="9559834" cy="6788831"/>
          </a:xfrm>
          <a:prstGeom prst="rect">
            <a:avLst/>
          </a:prstGeom>
        </p:spPr>
      </p:pic>
    </p:spTree>
    <p:extLst>
      <p:ext uri="{BB962C8B-B14F-4D97-AF65-F5344CB8AC3E}">
        <p14:creationId xmlns:p14="http://schemas.microsoft.com/office/powerpoint/2010/main" val="1285901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819B-E4B2-47BE-B6B3-3BE3257196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FC6517-3C51-4A8A-89E0-AE00C433E36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53BDE90-9495-4B24-9D5F-73CFE9760498}"/>
              </a:ext>
            </a:extLst>
          </p:cNvPr>
          <p:cNvPicPr>
            <a:picLocks noChangeAspect="1"/>
          </p:cNvPicPr>
          <p:nvPr/>
        </p:nvPicPr>
        <p:blipFill>
          <a:blip r:embed="rId2"/>
          <a:stretch>
            <a:fillRect/>
          </a:stretch>
        </p:blipFill>
        <p:spPr>
          <a:xfrm>
            <a:off x="1819580" y="0"/>
            <a:ext cx="8857079" cy="6841203"/>
          </a:xfrm>
          <a:prstGeom prst="rect">
            <a:avLst/>
          </a:prstGeom>
        </p:spPr>
      </p:pic>
    </p:spTree>
    <p:extLst>
      <p:ext uri="{BB962C8B-B14F-4D97-AF65-F5344CB8AC3E}">
        <p14:creationId xmlns:p14="http://schemas.microsoft.com/office/powerpoint/2010/main" val="2794452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2FAE-8373-423C-A08A-554A801520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48A438-F933-47C0-BC69-B422BE3CD09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16A16C-A7F3-4B99-BC5E-F752112E78F0}"/>
              </a:ext>
            </a:extLst>
          </p:cNvPr>
          <p:cNvPicPr>
            <a:picLocks noChangeAspect="1"/>
          </p:cNvPicPr>
          <p:nvPr/>
        </p:nvPicPr>
        <p:blipFill>
          <a:blip r:embed="rId2"/>
          <a:stretch>
            <a:fillRect/>
          </a:stretch>
        </p:blipFill>
        <p:spPr>
          <a:xfrm>
            <a:off x="1607147" y="46146"/>
            <a:ext cx="8482430" cy="6792716"/>
          </a:xfrm>
          <a:prstGeom prst="rect">
            <a:avLst/>
          </a:prstGeom>
        </p:spPr>
      </p:pic>
    </p:spTree>
    <p:extLst>
      <p:ext uri="{BB962C8B-B14F-4D97-AF65-F5344CB8AC3E}">
        <p14:creationId xmlns:p14="http://schemas.microsoft.com/office/powerpoint/2010/main" val="2164015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Unions and Product Quality</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Case of Bridgestone/Firestone Tires</a:t>
            </a:r>
          </a:p>
          <a:p>
            <a:pPr lvl="1"/>
            <a:r>
              <a:rPr lang="en-US" dirty="0"/>
              <a:t>1988 – Bridgestone buys Firestone</a:t>
            </a:r>
          </a:p>
          <a:p>
            <a:pPr lvl="1"/>
            <a:r>
              <a:rPr lang="en-US" dirty="0"/>
              <a:t>1991 – three-year union contract amicably negotiated</a:t>
            </a:r>
          </a:p>
          <a:p>
            <a:pPr lvl="1"/>
            <a:r>
              <a:rPr lang="en-US" dirty="0"/>
              <a:t>1994 – Bridgestone asks for a “turnaround agreement”</a:t>
            </a:r>
          </a:p>
          <a:p>
            <a:pPr lvl="2"/>
            <a:r>
              <a:rPr lang="en-US" dirty="0"/>
              <a:t>12 hour shifts (rather than 8); 7 days per week</a:t>
            </a:r>
          </a:p>
          <a:p>
            <a:pPr lvl="2"/>
            <a:r>
              <a:rPr lang="en-US" dirty="0"/>
              <a:t>30 percent pay reduction for new hires (faster 3-year increase); lower benefits</a:t>
            </a:r>
          </a:p>
          <a:p>
            <a:pPr lvl="2"/>
            <a:r>
              <a:rPr lang="en-US" dirty="0"/>
              <a:t>Plant-wide performance pay system</a:t>
            </a:r>
          </a:p>
          <a:p>
            <a:pPr lvl="2"/>
            <a:r>
              <a:rPr lang="en-US" dirty="0"/>
              <a:t>URW asks to be tracked with Goodyear (COLAs only)</a:t>
            </a:r>
          </a:p>
          <a:p>
            <a:pPr lvl="1"/>
            <a:r>
              <a:rPr lang="en-US" dirty="0"/>
              <a:t>Workers strike on July 12, 1994 – Bridgestone hires replacement workers</a:t>
            </a:r>
          </a:p>
          <a:p>
            <a:pPr lvl="1"/>
            <a:r>
              <a:rPr lang="en-US" dirty="0"/>
              <a:t>May 1995 – URW ends strike; Bridgestone imposes July 1994 offer</a:t>
            </a:r>
          </a:p>
          <a:p>
            <a:pPr lvl="2"/>
            <a:r>
              <a:rPr lang="en-US" dirty="0"/>
              <a:t>Labor strife continues – Bridgestone retains replacement workers, URW goes bankrupt</a:t>
            </a:r>
          </a:p>
          <a:p>
            <a:pPr lvl="2"/>
            <a:r>
              <a:rPr lang="en-US" dirty="0"/>
              <a:t>Replacement and union workers are side-by-side</a:t>
            </a:r>
          </a:p>
          <a:p>
            <a:pPr lvl="1"/>
            <a:r>
              <a:rPr lang="en-US" dirty="0"/>
              <a:t>December 1996 – final settlement</a:t>
            </a:r>
          </a:p>
        </p:txBody>
      </p:sp>
    </p:spTree>
    <p:extLst>
      <p:ext uri="{BB962C8B-B14F-4D97-AF65-F5344CB8AC3E}">
        <p14:creationId xmlns:p14="http://schemas.microsoft.com/office/powerpoint/2010/main" val="281975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7855" y="0"/>
            <a:ext cx="9010996" cy="6862065"/>
          </a:xfrm>
          <a:prstGeom prst="rect">
            <a:avLst/>
          </a:prstGeom>
        </p:spPr>
      </p:pic>
    </p:spTree>
    <p:extLst>
      <p:ext uri="{BB962C8B-B14F-4D97-AF65-F5344CB8AC3E}">
        <p14:creationId xmlns:p14="http://schemas.microsoft.com/office/powerpoint/2010/main" val="3279576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79944" y="0"/>
            <a:ext cx="8644710" cy="6840032"/>
          </a:xfrm>
          <a:prstGeom prst="rect">
            <a:avLst/>
          </a:prstGeom>
        </p:spPr>
      </p:pic>
    </p:spTree>
    <p:extLst>
      <p:ext uri="{BB962C8B-B14F-4D97-AF65-F5344CB8AC3E}">
        <p14:creationId xmlns:p14="http://schemas.microsoft.com/office/powerpoint/2010/main" val="386669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818"/>
            <a:ext cx="3891742" cy="6517178"/>
          </a:xfrm>
        </p:spPr>
        <p:txBody>
          <a:bodyPr/>
          <a:lstStyle/>
          <a:p>
            <a:pPr marL="0" indent="0">
              <a:buNone/>
            </a:pPr>
            <a:r>
              <a:rPr lang="en-US" dirty="0"/>
              <a:t>Engineering Tests</a:t>
            </a:r>
          </a:p>
          <a:p>
            <a:pPr marL="0" indent="0">
              <a:buNone/>
            </a:pPr>
            <a:endParaRPr lang="en-US" dirty="0"/>
          </a:p>
          <a:p>
            <a:pPr marL="0" indent="0">
              <a:buNone/>
            </a:pPr>
            <a:endParaRPr lang="en-US" dirty="0"/>
          </a:p>
          <a:p>
            <a:pPr marL="0" indent="0">
              <a:buNone/>
            </a:pPr>
            <a:r>
              <a:rPr lang="en-US" dirty="0"/>
              <a:t>Overinflate tires, run them at &gt;100 degrees with &gt;80% max load</a:t>
            </a:r>
          </a:p>
          <a:p>
            <a:pPr marL="0" indent="0">
              <a:buNone/>
            </a:pPr>
            <a:endParaRPr lang="en-US" dirty="0"/>
          </a:p>
          <a:p>
            <a:pPr marL="0" indent="0">
              <a:buNone/>
            </a:pPr>
            <a:r>
              <a:rPr lang="en-US" dirty="0"/>
              <a:t>Run until it bursts, tread separates</a:t>
            </a:r>
          </a:p>
        </p:txBody>
      </p:sp>
      <p:pic>
        <p:nvPicPr>
          <p:cNvPr id="4" name="Picture 3"/>
          <p:cNvPicPr>
            <a:picLocks noChangeAspect="1"/>
          </p:cNvPicPr>
          <p:nvPr/>
        </p:nvPicPr>
        <p:blipFill>
          <a:blip r:embed="rId2"/>
          <a:stretch>
            <a:fillRect/>
          </a:stretch>
        </p:blipFill>
        <p:spPr>
          <a:xfrm>
            <a:off x="4828319" y="8311"/>
            <a:ext cx="6769393" cy="6849689"/>
          </a:xfrm>
          <a:prstGeom prst="rect">
            <a:avLst/>
          </a:prstGeom>
        </p:spPr>
      </p:pic>
    </p:spTree>
    <p:extLst>
      <p:ext uri="{BB962C8B-B14F-4D97-AF65-F5344CB8AC3E}">
        <p14:creationId xmlns:p14="http://schemas.microsoft.com/office/powerpoint/2010/main" val="2309963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88349" y="0"/>
            <a:ext cx="9551695" cy="6843614"/>
          </a:xfrm>
          <a:prstGeom prst="rect">
            <a:avLst/>
          </a:prstGeom>
        </p:spPr>
      </p:pic>
    </p:spTree>
    <p:extLst>
      <p:ext uri="{BB962C8B-B14F-4D97-AF65-F5344CB8AC3E}">
        <p14:creationId xmlns:p14="http://schemas.microsoft.com/office/powerpoint/2010/main" val="2443400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5885" y="0"/>
            <a:ext cx="9983471" cy="6839182"/>
          </a:xfrm>
          <a:prstGeom prst="rect">
            <a:avLst/>
          </a:prstGeom>
        </p:spPr>
      </p:pic>
    </p:spTree>
    <p:extLst>
      <p:ext uri="{BB962C8B-B14F-4D97-AF65-F5344CB8AC3E}">
        <p14:creationId xmlns:p14="http://schemas.microsoft.com/office/powerpoint/2010/main" val="3766821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54851" y="0"/>
            <a:ext cx="8645609" cy="6850136"/>
          </a:xfrm>
          <a:prstGeom prst="rect">
            <a:avLst/>
          </a:prstGeom>
        </p:spPr>
      </p:pic>
    </p:spTree>
    <p:extLst>
      <p:ext uri="{BB962C8B-B14F-4D97-AF65-F5344CB8AC3E}">
        <p14:creationId xmlns:p14="http://schemas.microsoft.com/office/powerpoint/2010/main" val="2917073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Unions and product quality</a:t>
            </a:r>
          </a:p>
        </p:txBody>
      </p:sp>
      <p:sp>
        <p:nvSpPr>
          <p:cNvPr id="3" name="Content Placeholder 2"/>
          <p:cNvSpPr>
            <a:spLocks noGrp="1"/>
          </p:cNvSpPr>
          <p:nvPr>
            <p:ph idx="1"/>
          </p:nvPr>
        </p:nvSpPr>
        <p:spPr/>
        <p:txBody>
          <a:bodyPr>
            <a:normAutofit fontScale="92500" lnSpcReduction="20000"/>
          </a:bodyPr>
          <a:lstStyle/>
          <a:p>
            <a:r>
              <a:rPr lang="en-US" dirty="0"/>
              <a:t>Clear connection between labor strife and product quality, with deadly implications</a:t>
            </a:r>
          </a:p>
          <a:p>
            <a:endParaRPr lang="en-US" dirty="0"/>
          </a:p>
          <a:p>
            <a:r>
              <a:rPr lang="en-US" dirty="0"/>
              <a:t>Yet not a simple story of unionized workers being better than replacements</a:t>
            </a:r>
          </a:p>
          <a:p>
            <a:endParaRPr lang="en-US" dirty="0"/>
          </a:p>
          <a:p>
            <a:r>
              <a:rPr lang="en-US" dirty="0"/>
              <a:t>Highest number of defects during period where workers mixed and outcome of negotiations was uncertain</a:t>
            </a:r>
          </a:p>
          <a:p>
            <a:pPr lvl="1"/>
            <a:r>
              <a:rPr lang="en-US" dirty="0"/>
              <a:t>Labor strife, unrest itself appeared to lower product quality</a:t>
            </a:r>
          </a:p>
          <a:p>
            <a:endParaRPr lang="en-US" dirty="0"/>
          </a:p>
          <a:p>
            <a:r>
              <a:rPr lang="en-US" dirty="0"/>
              <a:t>Tire recall cost the company more than 50% of its valuation; all top managers were replaced….</a:t>
            </a:r>
          </a:p>
        </p:txBody>
      </p:sp>
    </p:spTree>
    <p:extLst>
      <p:ext uri="{BB962C8B-B14F-4D97-AF65-F5344CB8AC3E}">
        <p14:creationId xmlns:p14="http://schemas.microsoft.com/office/powerpoint/2010/main" val="146584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current federal minimum w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100" y="27846"/>
            <a:ext cx="8684625" cy="683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761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0BF8-CE2C-4AB5-998E-38FB73D30C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EAEE03-E33F-4CD3-8992-50D3EA4CFF13}"/>
              </a:ext>
            </a:extLst>
          </p:cNvPr>
          <p:cNvSpPr>
            <a:spLocks noGrp="1"/>
          </p:cNvSpPr>
          <p:nvPr>
            <p:ph idx="1"/>
          </p:nvPr>
        </p:nvSpPr>
        <p:spPr/>
        <p:txBody>
          <a:bodyPr>
            <a:normAutofit fontScale="77500" lnSpcReduction="20000"/>
          </a:bodyPr>
          <a:lstStyle/>
          <a:p>
            <a:pPr marL="0" indent="0">
              <a:buNone/>
            </a:pPr>
            <a:r>
              <a:rPr lang="en-US" dirty="0"/>
              <a:t>What are the racial dynamics and impacts of unions? Do they serve to reduce racial inequalities? How does minority membership vary with regards to union type?</a:t>
            </a:r>
          </a:p>
          <a:p>
            <a:pPr marL="0" indent="0">
              <a:buNone/>
            </a:pPr>
            <a:endParaRPr lang="en-US" dirty="0"/>
          </a:p>
          <a:p>
            <a:pPr marL="0" indent="0">
              <a:buNone/>
            </a:pPr>
            <a:r>
              <a:rPr lang="en-US" dirty="0"/>
              <a:t>Can we go into more detail on the future of unions and collective bargaining, especially when considering new forms of work (e.g. gig economy) that make </a:t>
            </a:r>
            <a:r>
              <a:rPr lang="en-US" dirty="0" err="1"/>
              <a:t>unionisation</a:t>
            </a:r>
            <a:r>
              <a:rPr lang="en-US" dirty="0"/>
              <a:t> harder?</a:t>
            </a:r>
          </a:p>
          <a:p>
            <a:pPr marL="0" indent="0">
              <a:buNone/>
            </a:pPr>
            <a:endParaRPr lang="en-US" dirty="0"/>
          </a:p>
          <a:p>
            <a:pPr marL="0" indent="0">
              <a:buNone/>
            </a:pPr>
            <a:r>
              <a:rPr lang="en-US" dirty="0"/>
              <a:t>What are the takeaways you are hoping we draw from the “Strikes, Scabs, and Tread Separations” paper? I didn’t find it particularly compelling as evidence for the role of unions in addressing inequality.</a:t>
            </a:r>
          </a:p>
          <a:p>
            <a:pPr marL="0" indent="0">
              <a:buNone/>
            </a:pPr>
            <a:endParaRPr lang="en-US" dirty="0"/>
          </a:p>
          <a:p>
            <a:pPr marL="0" indent="0">
              <a:buNone/>
            </a:pPr>
            <a:r>
              <a:rPr lang="en-US" dirty="0"/>
              <a:t>Unions can protect workers from exploitation in the workplace. Others argue that unions stifle innovation and prevent managerial autonomy. How do policymakers reconcile this tension?</a:t>
            </a:r>
          </a:p>
        </p:txBody>
      </p:sp>
    </p:spTree>
    <p:extLst>
      <p:ext uri="{BB962C8B-B14F-4D97-AF65-F5344CB8AC3E}">
        <p14:creationId xmlns:p14="http://schemas.microsoft.com/office/powerpoint/2010/main" val="4064342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Summing up</a:t>
            </a:r>
          </a:p>
        </p:txBody>
      </p:sp>
      <p:sp>
        <p:nvSpPr>
          <p:cNvPr id="3" name="Content Placeholder 2"/>
          <p:cNvSpPr>
            <a:spLocks noGrp="1"/>
          </p:cNvSpPr>
          <p:nvPr>
            <p:ph idx="1"/>
          </p:nvPr>
        </p:nvSpPr>
        <p:spPr>
          <a:xfrm>
            <a:off x="838200" y="1512916"/>
            <a:ext cx="10515600" cy="4664047"/>
          </a:xfrm>
        </p:spPr>
        <p:txBody>
          <a:bodyPr>
            <a:normAutofit fontScale="77500" lnSpcReduction="20000"/>
          </a:bodyPr>
          <a:lstStyle/>
          <a:p>
            <a:r>
              <a:rPr lang="en-US" dirty="0"/>
              <a:t>Minimum wage, EITC are important labor market institutions</a:t>
            </a:r>
          </a:p>
          <a:p>
            <a:pPr lvl="1"/>
            <a:r>
              <a:rPr lang="en-US" dirty="0"/>
              <a:t>“Small” increase in minimum wage is probably welfare-enhancing – how small?</a:t>
            </a:r>
          </a:p>
          <a:p>
            <a:pPr lvl="1"/>
            <a:r>
              <a:rPr lang="en-US" dirty="0"/>
              <a:t>EITC more flexible, but incidence varies and may benefit employers more than intended</a:t>
            </a:r>
          </a:p>
          <a:p>
            <a:endParaRPr lang="en-US" dirty="0"/>
          </a:p>
          <a:p>
            <a:r>
              <a:rPr lang="en-US" dirty="0"/>
              <a:t>Textbook econ theory suggests that wage subsidies have tradeoffs – can harm those they are intended to help</a:t>
            </a:r>
          </a:p>
          <a:p>
            <a:pPr lvl="1"/>
            <a:r>
              <a:rPr lang="en-US" dirty="0"/>
              <a:t>Yet these models also assume perfect competition</a:t>
            </a:r>
          </a:p>
          <a:p>
            <a:pPr lvl="1"/>
            <a:r>
              <a:rPr lang="en-US" dirty="0"/>
              <a:t>Strong circumstantial evidence that market power balance has shifted toward firms</a:t>
            </a:r>
          </a:p>
          <a:p>
            <a:pPr lvl="1"/>
            <a:r>
              <a:rPr lang="en-US" dirty="0"/>
              <a:t>Just think about how hard cities compete for Amazon….</a:t>
            </a:r>
          </a:p>
          <a:p>
            <a:endParaRPr lang="en-US" dirty="0"/>
          </a:p>
          <a:p>
            <a:r>
              <a:rPr lang="en-US" dirty="0"/>
              <a:t>Declining unionization and falling value of wage subsidies probably an important part of the story for 50/10 inequality, at least for men</a:t>
            </a:r>
          </a:p>
          <a:p>
            <a:pPr lvl="1"/>
            <a:r>
              <a:rPr lang="en-US" dirty="0"/>
              <a:t>90/50 is harder to explain this way</a:t>
            </a:r>
          </a:p>
          <a:p>
            <a:pPr lvl="1"/>
            <a:r>
              <a:rPr lang="en-US" dirty="0"/>
              <a:t>Low wages are only part of the problem for low-wage workers</a:t>
            </a:r>
          </a:p>
          <a:p>
            <a:pPr lvl="2"/>
            <a:r>
              <a:rPr lang="en-US" dirty="0"/>
              <a:t>Workplace flexibility, health care, safety</a:t>
            </a:r>
          </a:p>
          <a:p>
            <a:pPr lvl="2"/>
            <a:r>
              <a:rPr lang="en-US" dirty="0"/>
              <a:t>Need to modernize labor laws for 21</a:t>
            </a:r>
            <a:r>
              <a:rPr lang="en-US" baseline="30000" dirty="0"/>
              <a:t>st</a:t>
            </a:r>
            <a:r>
              <a:rPr lang="en-US" dirty="0"/>
              <a:t> century work</a:t>
            </a:r>
          </a:p>
        </p:txBody>
      </p:sp>
    </p:spTree>
    <p:extLst>
      <p:ext uri="{BB962C8B-B14F-4D97-AF65-F5344CB8AC3E}">
        <p14:creationId xmlns:p14="http://schemas.microsoft.com/office/powerpoint/2010/main" val="328388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Image result for self checkout and minimum w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443" y="0"/>
            <a:ext cx="6745312" cy="679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8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9045" y="143055"/>
            <a:ext cx="12017708" cy="6388373"/>
          </a:xfrm>
          <a:prstGeom prst="rect">
            <a:avLst/>
          </a:prstGeom>
        </p:spPr>
      </p:pic>
    </p:spTree>
    <p:extLst>
      <p:ext uri="{BB962C8B-B14F-4D97-AF65-F5344CB8AC3E}">
        <p14:creationId xmlns:p14="http://schemas.microsoft.com/office/powerpoint/2010/main" val="14243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02012" y="0"/>
            <a:ext cx="10936994" cy="6779367"/>
          </a:xfrm>
          <a:prstGeom prst="rect">
            <a:avLst/>
          </a:prstGeom>
        </p:spPr>
      </p:pic>
    </p:spTree>
    <p:extLst>
      <p:ext uri="{BB962C8B-B14F-4D97-AF65-F5344CB8AC3E}">
        <p14:creationId xmlns:p14="http://schemas.microsoft.com/office/powerpoint/2010/main" val="1079289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12009</TotalTime>
  <Words>1729</Words>
  <Application>Microsoft Office PowerPoint</Application>
  <PresentationFormat>Widescreen</PresentationFormat>
  <Paragraphs>208</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Calibri Light</vt:lpstr>
      <vt:lpstr>Office Theme</vt:lpstr>
      <vt:lpstr>Unions, Minimum Wage and Worker Bargaining Power</vt:lpstr>
      <vt:lpstr>The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Facts about the minimum wage</vt:lpstr>
      <vt:lpstr>What is the impact of increasing the minimum wage?</vt:lpstr>
      <vt:lpstr>PowerPoint Presentation</vt:lpstr>
      <vt:lpstr>PowerPoint Presentation</vt:lpstr>
      <vt:lpstr>PowerPoint Presentation</vt:lpstr>
      <vt:lpstr>Minimum wage and wage inequality</vt:lpstr>
      <vt:lpstr>Seattle minimum wage study</vt:lpstr>
      <vt:lpstr>PowerPoint Presentation</vt:lpstr>
      <vt:lpstr>PowerPoint Presentation</vt:lpstr>
      <vt:lpstr>PowerPoint Presentation</vt:lpstr>
      <vt:lpstr>PowerPoint Presentation</vt:lpstr>
      <vt:lpstr>PowerPoint Presentation</vt:lpstr>
      <vt:lpstr>Does the Seattle example generalize?</vt:lpstr>
      <vt:lpstr>PowerPoint Presentation</vt:lpstr>
      <vt:lpstr>PowerPoint Presentation</vt:lpstr>
      <vt:lpstr>Thoughts on minimum wage studies</vt:lpstr>
      <vt:lpstr>Earned Income Tax Credit (EITC) - basics</vt:lpstr>
      <vt:lpstr>PowerPoint Presentation</vt:lpstr>
      <vt:lpstr>PowerPoint Presentation</vt:lpstr>
      <vt:lpstr>PowerPoint Presentation</vt:lpstr>
      <vt:lpstr>PowerPoint Presentation</vt:lpstr>
      <vt:lpstr>PowerPoint Presentation</vt:lpstr>
      <vt:lpstr>PowerPoint Presentation</vt:lpstr>
      <vt:lpstr>Research on the impacts of EITC</vt:lpstr>
      <vt:lpstr>Minimum wage vs. EITC</vt:lpstr>
      <vt:lpstr>Do wage subsidies always lead to lower employment?</vt:lpstr>
      <vt:lpstr>Monopsony power in practice</vt:lpstr>
      <vt:lpstr>PowerPoint Presentation</vt:lpstr>
      <vt:lpstr>PowerPoint Presentation</vt:lpstr>
      <vt:lpstr>PowerPoint Presentation</vt:lpstr>
      <vt:lpstr>PowerPoint Presentation</vt:lpstr>
      <vt:lpstr>Why should we care about market power?</vt:lpstr>
      <vt:lpstr>PowerPoint Presentation</vt:lpstr>
      <vt:lpstr>The Two Faces of Unionism</vt:lpstr>
      <vt:lpstr>PowerPoint Presentation</vt:lpstr>
      <vt:lpstr>PowerPoint Presentation</vt:lpstr>
      <vt:lpstr>PowerPoint Presentation</vt:lpstr>
      <vt:lpstr>PowerPoint Presentation</vt:lpstr>
      <vt:lpstr>PowerPoint Presentation</vt:lpstr>
      <vt:lpstr>PowerPoint Presentation</vt:lpstr>
      <vt:lpstr>Unions and Product Quality</vt:lpstr>
      <vt:lpstr>PowerPoint Presentation</vt:lpstr>
      <vt:lpstr>PowerPoint Presentation</vt:lpstr>
      <vt:lpstr>PowerPoint Presentation</vt:lpstr>
      <vt:lpstr>PowerPoint Presentation</vt:lpstr>
      <vt:lpstr>PowerPoint Presentation</vt:lpstr>
      <vt:lpstr>PowerPoint Presentation</vt:lpstr>
      <vt:lpstr>Unions and product quality</vt:lpstr>
      <vt:lpstr>PowerPoint Presentation</vt:lpstr>
      <vt:lpstr>Summing up</vt:lpstr>
    </vt:vector>
  </TitlesOfParts>
  <Company>Harvard Graduate School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SUP-206, Class 4</dc:title>
  <dc:creator>Deming, David</dc:creator>
  <cp:lastModifiedBy>Deming, David J.</cp:lastModifiedBy>
  <cp:revision>164</cp:revision>
  <dcterms:created xsi:type="dcterms:W3CDTF">2017-03-20T01:41:22Z</dcterms:created>
  <dcterms:modified xsi:type="dcterms:W3CDTF">2019-10-30T17:43:33Z</dcterms:modified>
</cp:coreProperties>
</file>