
<file path=[Content_Types].xml><?xml version="1.0" encoding="utf-8"?>
<Types xmlns="http://schemas.openxmlformats.org/package/2006/content-types">
  <Default Extension="emf" ContentType="image/x-emf"/>
  <Default Extension="gif" ContentType="video/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5" r:id="rId4"/>
    <p:sldId id="316" r:id="rId5"/>
    <p:sldId id="321" r:id="rId6"/>
    <p:sldId id="327" r:id="rId7"/>
    <p:sldId id="328" r:id="rId8"/>
    <p:sldId id="332" r:id="rId9"/>
    <p:sldId id="317" r:id="rId10"/>
    <p:sldId id="351" r:id="rId11"/>
    <p:sldId id="330" r:id="rId12"/>
    <p:sldId id="331" r:id="rId13"/>
    <p:sldId id="319" r:id="rId14"/>
    <p:sldId id="258" r:id="rId15"/>
    <p:sldId id="324" r:id="rId16"/>
    <p:sldId id="289" r:id="rId17"/>
    <p:sldId id="352" r:id="rId18"/>
    <p:sldId id="272" r:id="rId19"/>
    <p:sldId id="325" r:id="rId20"/>
    <p:sldId id="274" r:id="rId21"/>
    <p:sldId id="290" r:id="rId22"/>
    <p:sldId id="291" r:id="rId23"/>
    <p:sldId id="292" r:id="rId24"/>
    <p:sldId id="273" r:id="rId25"/>
    <p:sldId id="276" r:id="rId26"/>
    <p:sldId id="294" r:id="rId27"/>
    <p:sldId id="295" r:id="rId28"/>
    <p:sldId id="298" r:id="rId29"/>
    <p:sldId id="297" r:id="rId30"/>
    <p:sldId id="299" r:id="rId31"/>
    <p:sldId id="300" r:id="rId32"/>
    <p:sldId id="301" r:id="rId33"/>
    <p:sldId id="304" r:id="rId34"/>
    <p:sldId id="305" r:id="rId35"/>
    <p:sldId id="307" r:id="rId36"/>
    <p:sldId id="308" r:id="rId37"/>
    <p:sldId id="309" r:id="rId38"/>
    <p:sldId id="281" r:id="rId39"/>
    <p:sldId id="284" r:id="rId40"/>
    <p:sldId id="288" r:id="rId41"/>
    <p:sldId id="312" r:id="rId42"/>
    <p:sldId id="326" r:id="rId43"/>
    <p:sldId id="313" r:id="rId44"/>
    <p:sldId id="314" r:id="rId45"/>
    <p:sldId id="353" r:id="rId46"/>
    <p:sldId id="329" r:id="rId47"/>
    <p:sldId id="334" r:id="rId48"/>
    <p:sldId id="347" r:id="rId49"/>
    <p:sldId id="346" r:id="rId50"/>
    <p:sldId id="335" r:id="rId51"/>
    <p:sldId id="355" r:id="rId52"/>
    <p:sldId id="349" r:id="rId53"/>
    <p:sldId id="348" r:id="rId54"/>
    <p:sldId id="337" r:id="rId55"/>
    <p:sldId id="339" r:id="rId56"/>
    <p:sldId id="342" r:id="rId57"/>
    <p:sldId id="356" r:id="rId58"/>
    <p:sldId id="344" r:id="rId59"/>
    <p:sldId id="35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64" d="100"/>
          <a:sy n="164" d="100"/>
        </p:scale>
        <p:origin x="197" y="1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31A49-59DA-415D-A3F2-8C4264ACFC5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91932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1A49-59DA-415D-A3F2-8C4264ACFC5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407155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1A49-59DA-415D-A3F2-8C4264ACFC5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337681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1A49-59DA-415D-A3F2-8C4264ACFC5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80514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31A49-59DA-415D-A3F2-8C4264ACFC5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01070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31A49-59DA-415D-A3F2-8C4264ACFC5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33869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31A49-59DA-415D-A3F2-8C4264ACFC5F}"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46352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31A49-59DA-415D-A3F2-8C4264ACFC5F}"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44069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31A49-59DA-415D-A3F2-8C4264ACFC5F}"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363628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31A49-59DA-415D-A3F2-8C4264ACFC5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161233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31A49-59DA-415D-A3F2-8C4264ACFC5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80764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31A49-59DA-415D-A3F2-8C4264ACFC5F}" type="datetimeFigureOut">
              <a:rPr lang="en-US" smtClean="0"/>
              <a:t>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7728E-7FA5-4D67-A8E4-DF0A6CBE68A6}" type="slidenum">
              <a:rPr lang="en-US" smtClean="0"/>
              <a:t>‹#›</a:t>
            </a:fld>
            <a:endParaRPr lang="en-US"/>
          </a:p>
        </p:txBody>
      </p:sp>
    </p:spTree>
    <p:extLst>
      <p:ext uri="{BB962C8B-B14F-4D97-AF65-F5344CB8AC3E}">
        <p14:creationId xmlns:p14="http://schemas.microsoft.com/office/powerpoint/2010/main" val="113793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ederalregister.gov/documents/2019/05/09/2019-09681/notice-of-modification-of-section-301-action-chinas-acts-policies-and-practices-related-to" TargetMode="External"/><Relationship Id="rId2" Type="http://schemas.openxmlformats.org/officeDocument/2006/relationships/hyperlink" Target="https://www.reuters.com/article/us-usa-trade-china-tariffs/trump-slaps-tariffs-on-200-billion-in-chinese-goods-threatens-267-billion-more-idUSKCN1LX2M3" TargetMode="External"/><Relationship Id="rId1" Type="http://schemas.openxmlformats.org/officeDocument/2006/relationships/slideLayout" Target="../slideLayouts/slideLayout2.xml"/><Relationship Id="rId4" Type="http://schemas.openxmlformats.org/officeDocument/2006/relationships/hyperlink" Target="https://www.cnbc.com/2019/11/05/trade-losses-for-the-us-china-mount-into-tens-of-billions-of-dollar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late.com/articles/business/the_dismal_science/1997/01/the_accidental_theoris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metrocosm.com/us-immigration-history-map.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loomberg.com/graphics/2017-trump-protectionism-alters-supply-cha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Globalization, International Trade and Immigration</a:t>
            </a:r>
          </a:p>
        </p:txBody>
      </p:sp>
      <p:sp>
        <p:nvSpPr>
          <p:cNvPr id="3" name="Subtitle 2"/>
          <p:cNvSpPr>
            <a:spLocks noGrp="1"/>
          </p:cNvSpPr>
          <p:nvPr>
            <p:ph type="subTitle" idx="1"/>
          </p:nvPr>
        </p:nvSpPr>
        <p:spPr/>
        <p:txBody>
          <a:bodyPr/>
          <a:lstStyle/>
          <a:p>
            <a:r>
              <a:rPr lang="en-US" dirty="0"/>
              <a:t>David J. Deming</a:t>
            </a:r>
          </a:p>
          <a:p>
            <a:r>
              <a:rPr lang="en-US" dirty="0"/>
              <a:t>SUP-206, Fall 2019</a:t>
            </a:r>
          </a:p>
        </p:txBody>
      </p:sp>
    </p:spTree>
    <p:extLst>
      <p:ext uri="{BB962C8B-B14F-4D97-AF65-F5344CB8AC3E}">
        <p14:creationId xmlns:p14="http://schemas.microsoft.com/office/powerpoint/2010/main" val="70305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CBAED-EEA5-4F0D-8E6E-340649E95840}"/>
              </a:ext>
            </a:extLst>
          </p:cNvPr>
          <p:cNvSpPr>
            <a:spLocks noGrp="1"/>
          </p:cNvSpPr>
          <p:nvPr>
            <p:ph idx="1"/>
          </p:nvPr>
        </p:nvSpPr>
        <p:spPr>
          <a:xfrm>
            <a:off x="838200" y="447869"/>
            <a:ext cx="10515600" cy="5729094"/>
          </a:xfrm>
        </p:spPr>
        <p:txBody>
          <a:bodyPr>
            <a:normAutofit lnSpcReduction="10000"/>
          </a:bodyPr>
          <a:lstStyle/>
          <a:p>
            <a:pPr marL="0" indent="0">
              <a:buNone/>
            </a:pPr>
            <a:r>
              <a:rPr lang="en-US" dirty="0"/>
              <a:t>How have U.S. protectionist policies (e.g. agricultural subsidies) affected the efficiency of international trade, especially with low-income countries where their comparative advantages lie in these protected goods?</a:t>
            </a:r>
          </a:p>
          <a:p>
            <a:pPr marL="0" indent="0">
              <a:buNone/>
            </a:pPr>
            <a:endParaRPr lang="en-US" dirty="0"/>
          </a:p>
          <a:p>
            <a:pPr marL="0" indent="0">
              <a:buNone/>
            </a:pPr>
            <a:r>
              <a:rPr lang="en-US" dirty="0"/>
              <a:t>Can we talk about the current events of U.S.-China trade war that has been going on for a little over a year now. Who are the winners and losers of these tariffs.</a:t>
            </a:r>
          </a:p>
          <a:p>
            <a:pPr marL="0" indent="0">
              <a:buNone/>
            </a:pPr>
            <a:endParaRPr lang="en-US" dirty="0"/>
          </a:p>
          <a:p>
            <a:pPr marL="0" indent="0">
              <a:buNone/>
            </a:pPr>
            <a:r>
              <a:rPr lang="en-US" dirty="0"/>
              <a:t>One major debate that defined international trade is intellectual property theft. Some argue that China (and others) should be disciplined for stealing US intellectual property. When IP theft is considered part of the equation, is trade really wholly and mutually beneficial? Are barriers to trade justified then?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46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 China trade war</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Timeline:</a:t>
            </a:r>
          </a:p>
          <a:p>
            <a:r>
              <a:rPr lang="en-US" dirty="0"/>
              <a:t>Jan-March 2018 – President Trump announces tariffs on steel, aluminum, solar panels, washing machines</a:t>
            </a:r>
          </a:p>
          <a:p>
            <a:pPr lvl="1"/>
            <a:r>
              <a:rPr lang="en-US" dirty="0"/>
              <a:t>All products with high import shares from China</a:t>
            </a:r>
          </a:p>
          <a:p>
            <a:endParaRPr lang="en-US" dirty="0"/>
          </a:p>
          <a:p>
            <a:r>
              <a:rPr lang="en-US" dirty="0"/>
              <a:t>April 2018 – China retaliates with tariffs on 128 U.S. products – pork, meat, fruit, steel pipes….</a:t>
            </a:r>
          </a:p>
          <a:p>
            <a:pPr lvl="1"/>
            <a:r>
              <a:rPr lang="en-US" dirty="0"/>
              <a:t>Trump admin responds with tariffs on another ~$50 billion of Chinese goods in aerospace, technology, machinery – punishment for alleged IP theft</a:t>
            </a:r>
          </a:p>
          <a:p>
            <a:pPr lvl="1"/>
            <a:r>
              <a:rPr lang="en-US" dirty="0"/>
              <a:t>China responds by threatening in-kind response; White House declares additional tariffs that will take hold </a:t>
            </a:r>
            <a:r>
              <a:rPr lang="en-US" u="sng" dirty="0"/>
              <a:t>if China retaliates</a:t>
            </a:r>
            <a:endParaRPr lang="en-US" dirty="0"/>
          </a:p>
          <a:p>
            <a:pPr lvl="1"/>
            <a:endParaRPr lang="en-US" dirty="0"/>
          </a:p>
          <a:p>
            <a:r>
              <a:rPr lang="en-US" dirty="0"/>
              <a:t>July-September 2018 – China retaliates, U.S. retaliates, China retaliates again – a </a:t>
            </a:r>
            <a:r>
              <a:rPr lang="en-US" dirty="0">
                <a:hlinkClick r:id="rId2"/>
              </a:rPr>
              <a:t>trade war begins</a:t>
            </a:r>
            <a:endParaRPr lang="en-US" dirty="0"/>
          </a:p>
          <a:p>
            <a:endParaRPr lang="en-US" dirty="0"/>
          </a:p>
          <a:p>
            <a:r>
              <a:rPr lang="en-US" dirty="0"/>
              <a:t>May 2019 – White House increases existing tariffs in Sept-18 agreement from 10% to 25%; notice published in the </a:t>
            </a:r>
            <a:r>
              <a:rPr lang="en-US" dirty="0">
                <a:hlinkClick r:id="rId3"/>
              </a:rPr>
              <a:t>Federal Register</a:t>
            </a:r>
            <a:endParaRPr lang="en-US" dirty="0"/>
          </a:p>
          <a:p>
            <a:pPr lvl="1"/>
            <a:r>
              <a:rPr lang="en-US" dirty="0"/>
              <a:t>In June, China levies another set of tariffs on $60 billion worth of U.S. goods</a:t>
            </a:r>
          </a:p>
          <a:p>
            <a:endParaRPr lang="en-US" dirty="0"/>
          </a:p>
          <a:p>
            <a:r>
              <a:rPr lang="en-US" dirty="0"/>
              <a:t>August 2019 – U.S. Treasury declares China a currency manipulator; China orders state-owned enterprises to stop buying U.S. agricultural products</a:t>
            </a:r>
          </a:p>
          <a:p>
            <a:pPr lvl="1"/>
            <a:r>
              <a:rPr lang="en-US" dirty="0"/>
              <a:t>Trump delays some May tariffs from Sept until December 15th </a:t>
            </a:r>
          </a:p>
          <a:p>
            <a:endParaRPr lang="en-US" dirty="0"/>
          </a:p>
          <a:p>
            <a:r>
              <a:rPr lang="en-US" dirty="0"/>
              <a:t>October 11</a:t>
            </a:r>
            <a:r>
              <a:rPr lang="en-US" baseline="30000" dirty="0"/>
              <a:t>th</a:t>
            </a:r>
            <a:r>
              <a:rPr lang="en-US" dirty="0"/>
              <a:t> 2019 – President Trump announces that the U.S. and China have reached a tentative agreement on the “first phase” of a trade deal – details TBD</a:t>
            </a:r>
          </a:p>
          <a:p>
            <a:pPr lvl="1"/>
            <a:r>
              <a:rPr lang="en-US" dirty="0">
                <a:hlinkClick r:id="rId4"/>
              </a:rPr>
              <a:t>Most current analysis </a:t>
            </a:r>
            <a:r>
              <a:rPr lang="en-US" dirty="0"/>
              <a:t>of the impact of the trade war</a:t>
            </a:r>
          </a:p>
        </p:txBody>
      </p:sp>
    </p:spTree>
    <p:extLst>
      <p:ext uri="{BB962C8B-B14F-4D97-AF65-F5344CB8AC3E}">
        <p14:creationId xmlns:p14="http://schemas.microsoft.com/office/powerpoint/2010/main" val="32444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discussion</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Why do we have such a large trade deficit with China? Is it a problem? Why or why not?</a:t>
            </a:r>
          </a:p>
          <a:p>
            <a:pPr marL="514350" indent="-514350">
              <a:buFont typeface="+mj-lt"/>
              <a:buAutoNum type="arabicPeriod"/>
            </a:pPr>
            <a:endParaRPr lang="en-US" dirty="0"/>
          </a:p>
          <a:p>
            <a:pPr marL="514350" indent="-514350">
              <a:buFont typeface="+mj-lt"/>
              <a:buAutoNum type="arabicPeriod"/>
            </a:pPr>
            <a:r>
              <a:rPr lang="en-US" dirty="0"/>
              <a:t>What is the likely impact of steel and aluminum tariffs on the U.S. economy? Be specific. Think about steel/aluminum producers, intermediate users (e.g. car makers), workers in both industries, and consumers.</a:t>
            </a:r>
          </a:p>
          <a:p>
            <a:pPr marL="514350" indent="-514350">
              <a:buFont typeface="+mj-lt"/>
              <a:buAutoNum type="arabicPeriod"/>
            </a:pPr>
            <a:endParaRPr lang="en-US" dirty="0"/>
          </a:p>
          <a:p>
            <a:pPr marL="514350" indent="-514350">
              <a:buFont typeface="+mj-lt"/>
              <a:buAutoNum type="arabicPeriod"/>
            </a:pPr>
            <a:r>
              <a:rPr lang="en-US" dirty="0"/>
              <a:t>What is the likely impact of a “trade war” on the U.S. economy? What about the Chinese economy? Again, think about all the relevant parties.</a:t>
            </a:r>
          </a:p>
        </p:txBody>
      </p:sp>
    </p:spTree>
    <p:extLst>
      <p:ext uri="{BB962C8B-B14F-4D97-AF65-F5344CB8AC3E}">
        <p14:creationId xmlns:p14="http://schemas.microsoft.com/office/powerpoint/2010/main" val="59883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WTO and trade agreements</a:t>
            </a:r>
          </a:p>
        </p:txBody>
      </p:sp>
      <p:sp>
        <p:nvSpPr>
          <p:cNvPr id="3" name="Content Placeholder 2"/>
          <p:cNvSpPr>
            <a:spLocks noGrp="1"/>
          </p:cNvSpPr>
          <p:nvPr>
            <p:ph idx="1"/>
          </p:nvPr>
        </p:nvSpPr>
        <p:spPr/>
        <p:txBody>
          <a:bodyPr>
            <a:normAutofit fontScale="85000" lnSpcReduction="20000"/>
          </a:bodyPr>
          <a:lstStyle/>
          <a:p>
            <a:r>
              <a:rPr lang="en-US" dirty="0"/>
              <a:t>Trade agreements are mutual disarmament pacts</a:t>
            </a:r>
          </a:p>
          <a:p>
            <a:endParaRPr lang="en-US" dirty="0"/>
          </a:p>
          <a:p>
            <a:r>
              <a:rPr lang="en-US" dirty="0"/>
              <a:t>U.S. has about 12 bilateral trade agreements</a:t>
            </a:r>
          </a:p>
          <a:p>
            <a:pPr lvl="1"/>
            <a:r>
              <a:rPr lang="en-US" dirty="0"/>
              <a:t>Coverage of goods (e.g. US-South Korea, rice excluded, beef phased in)</a:t>
            </a:r>
          </a:p>
          <a:p>
            <a:pPr lvl="1"/>
            <a:r>
              <a:rPr lang="en-US" dirty="0"/>
              <a:t>Reduced tariffs or “duty-free”</a:t>
            </a:r>
          </a:p>
          <a:p>
            <a:pPr lvl="1"/>
            <a:r>
              <a:rPr lang="en-US" dirty="0"/>
              <a:t>Environmental and labor standards</a:t>
            </a:r>
          </a:p>
          <a:p>
            <a:endParaRPr lang="en-US" dirty="0"/>
          </a:p>
          <a:p>
            <a:r>
              <a:rPr lang="en-US" dirty="0"/>
              <a:t>Regional agreements – NAFTA, TPP, CAFTA etc…</a:t>
            </a:r>
          </a:p>
          <a:p>
            <a:endParaRPr lang="en-US" dirty="0"/>
          </a:p>
          <a:p>
            <a:r>
              <a:rPr lang="en-US" dirty="0"/>
              <a:t>WTO is a framework for trade liberalization, not a specific set of rules</a:t>
            </a:r>
          </a:p>
          <a:p>
            <a:pPr lvl="1"/>
            <a:r>
              <a:rPr lang="en-US" dirty="0"/>
              <a:t>Most favored nation (MFN) status for </a:t>
            </a:r>
            <a:r>
              <a:rPr lang="en-US" i="1" dirty="0"/>
              <a:t>all</a:t>
            </a:r>
            <a:r>
              <a:rPr lang="en-US" dirty="0"/>
              <a:t> WTO members</a:t>
            </a:r>
          </a:p>
          <a:p>
            <a:pPr lvl="1"/>
            <a:r>
              <a:rPr lang="en-US" dirty="0"/>
              <a:t>Similar technical standards for domestically produced and imported goods</a:t>
            </a:r>
          </a:p>
          <a:p>
            <a:pPr lvl="1"/>
            <a:r>
              <a:rPr lang="en-US" dirty="0"/>
              <a:t>Transparency and formalized dispute resolution</a:t>
            </a:r>
          </a:p>
        </p:txBody>
      </p:sp>
    </p:spTree>
    <p:extLst>
      <p:ext uri="{BB962C8B-B14F-4D97-AF65-F5344CB8AC3E}">
        <p14:creationId xmlns:p14="http://schemas.microsoft.com/office/powerpoint/2010/main" val="5212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countries trade?</a:t>
            </a:r>
          </a:p>
        </p:txBody>
      </p:sp>
      <p:sp>
        <p:nvSpPr>
          <p:cNvPr id="3" name="Content Placeholder 2"/>
          <p:cNvSpPr>
            <a:spLocks noGrp="1"/>
          </p:cNvSpPr>
          <p:nvPr>
            <p:ph idx="1"/>
          </p:nvPr>
        </p:nvSpPr>
        <p:spPr/>
        <p:txBody>
          <a:bodyPr>
            <a:normAutofit fontScale="92500" lnSpcReduction="20000"/>
          </a:bodyPr>
          <a:lstStyle/>
          <a:p>
            <a:r>
              <a:rPr lang="en-US" dirty="0"/>
              <a:t>Differences in factor endowments, technologies (productivity), tastes</a:t>
            </a:r>
          </a:p>
          <a:p>
            <a:pPr lvl="1"/>
            <a:r>
              <a:rPr lang="en-US" dirty="0"/>
              <a:t>Think of two equally-sized economies like Ireland and Portugal producing beer and wine – could be all three explanations</a:t>
            </a:r>
          </a:p>
          <a:p>
            <a:pPr lvl="2"/>
            <a:r>
              <a:rPr lang="en-US" dirty="0"/>
              <a:t>U.S. agriculture</a:t>
            </a:r>
          </a:p>
          <a:p>
            <a:pPr lvl="1"/>
            <a:r>
              <a:rPr lang="en-US" dirty="0"/>
              <a:t>Consumers like both kinds of products – what happens in a world without trade (e.g. autarky)?</a:t>
            </a:r>
          </a:p>
          <a:p>
            <a:pPr lvl="1"/>
            <a:endParaRPr lang="en-US" dirty="0"/>
          </a:p>
          <a:p>
            <a:r>
              <a:rPr lang="en-US" dirty="0"/>
              <a:t>Consumers in both countries are better off with specialization and trade</a:t>
            </a:r>
          </a:p>
          <a:p>
            <a:pPr lvl="1"/>
            <a:endParaRPr lang="en-US" dirty="0"/>
          </a:p>
          <a:p>
            <a:r>
              <a:rPr lang="en-US" dirty="0"/>
              <a:t>Orthodoxy – trade increases total welfare, but is </a:t>
            </a:r>
            <a:r>
              <a:rPr lang="en-US" i="1" dirty="0"/>
              <a:t>not </a:t>
            </a:r>
            <a:r>
              <a:rPr lang="en-US" dirty="0"/>
              <a:t>Pareto-improving</a:t>
            </a:r>
          </a:p>
          <a:p>
            <a:pPr lvl="1"/>
            <a:r>
              <a:rPr lang="en-US" dirty="0"/>
              <a:t>Winners – consumers, Irish beer brewers, </a:t>
            </a:r>
            <a:r>
              <a:rPr lang="en-US" dirty="0" err="1"/>
              <a:t>Portugese</a:t>
            </a:r>
            <a:r>
              <a:rPr lang="en-US" dirty="0"/>
              <a:t> wine makers</a:t>
            </a:r>
          </a:p>
          <a:p>
            <a:pPr lvl="1"/>
            <a:r>
              <a:rPr lang="en-US" dirty="0"/>
              <a:t>Losers – Irish vintners, </a:t>
            </a:r>
            <a:r>
              <a:rPr lang="en-US" dirty="0" err="1"/>
              <a:t>Portugese</a:t>
            </a:r>
            <a:r>
              <a:rPr lang="en-US" dirty="0"/>
              <a:t> brewers (firms, and workers)</a:t>
            </a:r>
          </a:p>
          <a:p>
            <a:pPr lvl="1"/>
            <a:r>
              <a:rPr lang="en-US" dirty="0"/>
              <a:t>Adjustment costs – do workers and firms reallocate?</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5153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5770"/>
          </a:xfrm>
        </p:spPr>
        <p:txBody>
          <a:bodyPr>
            <a:normAutofit fontScale="90000"/>
          </a:bodyPr>
          <a:lstStyle/>
          <a:p>
            <a:r>
              <a:rPr lang="en-US" dirty="0"/>
              <a:t>A simple </a:t>
            </a:r>
            <a:r>
              <a:rPr lang="en-US" dirty="0" err="1"/>
              <a:t>Ricardian</a:t>
            </a:r>
            <a:r>
              <a:rPr lang="en-US" dirty="0"/>
              <a:t>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2851198"/>
              </p:ext>
            </p:extLst>
          </p:nvPr>
        </p:nvGraphicFramePr>
        <p:xfrm>
          <a:off x="838200" y="1205693"/>
          <a:ext cx="10515600" cy="11125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33361511"/>
                    </a:ext>
                  </a:extLst>
                </a:gridCol>
                <a:gridCol w="3505200">
                  <a:extLst>
                    <a:ext uri="{9D8B030D-6E8A-4147-A177-3AD203B41FA5}">
                      <a16:colId xmlns:a16="http://schemas.microsoft.com/office/drawing/2014/main" val="4201018100"/>
                    </a:ext>
                  </a:extLst>
                </a:gridCol>
                <a:gridCol w="3505200">
                  <a:extLst>
                    <a:ext uri="{9D8B030D-6E8A-4147-A177-3AD203B41FA5}">
                      <a16:colId xmlns:a16="http://schemas.microsoft.com/office/drawing/2014/main" val="4212290157"/>
                    </a:ext>
                  </a:extLst>
                </a:gridCol>
              </a:tblGrid>
              <a:tr h="370840">
                <a:tc>
                  <a:txBody>
                    <a:bodyPr/>
                    <a:lstStyle/>
                    <a:p>
                      <a:endParaRPr lang="en-US" dirty="0"/>
                    </a:p>
                  </a:txBody>
                  <a:tcPr/>
                </a:tc>
                <a:tc>
                  <a:txBody>
                    <a:bodyPr/>
                    <a:lstStyle/>
                    <a:p>
                      <a:r>
                        <a:rPr lang="en-US" dirty="0"/>
                        <a:t>Franks</a:t>
                      </a:r>
                    </a:p>
                  </a:txBody>
                  <a:tcPr/>
                </a:tc>
                <a:tc>
                  <a:txBody>
                    <a:bodyPr/>
                    <a:lstStyle/>
                    <a:p>
                      <a:r>
                        <a:rPr lang="en-US" dirty="0"/>
                        <a:t>Buns</a:t>
                      </a:r>
                    </a:p>
                  </a:txBody>
                  <a:tcPr/>
                </a:tc>
                <a:extLst>
                  <a:ext uri="{0D108BD9-81ED-4DB2-BD59-A6C34878D82A}">
                    <a16:rowId xmlns:a16="http://schemas.microsoft.com/office/drawing/2014/main" val="4509806"/>
                  </a:ext>
                </a:extLst>
              </a:tr>
              <a:tr h="370840">
                <a:tc>
                  <a:txBody>
                    <a:bodyPr/>
                    <a:lstStyle/>
                    <a:p>
                      <a:r>
                        <a:rPr lang="en-US" dirty="0"/>
                        <a:t>U.S.</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1972339907"/>
                  </a:ext>
                </a:extLst>
              </a:tr>
              <a:tr h="370840">
                <a:tc>
                  <a:txBody>
                    <a:bodyPr/>
                    <a:lstStyle/>
                    <a:p>
                      <a:r>
                        <a:rPr lang="en-US" dirty="0"/>
                        <a:t>China</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2380822702"/>
                  </a:ext>
                </a:extLst>
              </a:tr>
            </a:tbl>
          </a:graphicData>
        </a:graphic>
      </p:graphicFrame>
      <p:sp>
        <p:nvSpPr>
          <p:cNvPr id="5" name="Content Placeholder 2"/>
          <p:cNvSpPr txBox="1">
            <a:spLocks/>
          </p:cNvSpPr>
          <p:nvPr/>
        </p:nvSpPr>
        <p:spPr>
          <a:xfrm>
            <a:off x="838200" y="2563009"/>
            <a:ext cx="10515600" cy="361395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Only two countries and one final good (hot dogs)</a:t>
            </a:r>
          </a:p>
          <a:p>
            <a:pPr lvl="1"/>
            <a:r>
              <a:rPr lang="en-US" dirty="0"/>
              <a:t>No consumption value to franks and buns separately – 1:1 proportions</a:t>
            </a:r>
          </a:p>
          <a:p>
            <a:endParaRPr lang="en-US" dirty="0"/>
          </a:p>
          <a:p>
            <a:r>
              <a:rPr lang="en-US" dirty="0"/>
              <a:t>U.S. has absolute advantage in production of both goods</a:t>
            </a:r>
          </a:p>
          <a:p>
            <a:pPr lvl="1"/>
            <a:r>
              <a:rPr lang="en-US" dirty="0"/>
              <a:t>China has a comparative advantage in bun-making</a:t>
            </a:r>
          </a:p>
          <a:p>
            <a:endParaRPr lang="en-US" dirty="0"/>
          </a:p>
          <a:p>
            <a:r>
              <a:rPr lang="en-US" dirty="0"/>
              <a:t>Autarky: China (2,2) and US (5,5).</a:t>
            </a:r>
          </a:p>
          <a:p>
            <a:endParaRPr lang="en-US" dirty="0"/>
          </a:p>
          <a:p>
            <a:r>
              <a:rPr lang="en-US" dirty="0"/>
              <a:t>Free Trade: China (0,6) and US (8,2).</a:t>
            </a:r>
          </a:p>
          <a:p>
            <a:endParaRPr lang="en-US" dirty="0"/>
          </a:p>
          <a:p>
            <a:r>
              <a:rPr lang="en-US" dirty="0"/>
              <a:t>One extra hot dog produced under free trade. Who gets the surplus?</a:t>
            </a:r>
          </a:p>
        </p:txBody>
      </p:sp>
    </p:spTree>
    <p:extLst>
      <p:ext uri="{BB962C8B-B14F-4D97-AF65-F5344CB8AC3E}">
        <p14:creationId xmlns:p14="http://schemas.microsoft.com/office/powerpoint/2010/main" val="12592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Ricardo and comparative advantage</a:t>
            </a:r>
          </a:p>
        </p:txBody>
      </p:sp>
      <p:sp>
        <p:nvSpPr>
          <p:cNvPr id="3" name="Content Placeholder 2"/>
          <p:cNvSpPr>
            <a:spLocks noGrp="1"/>
          </p:cNvSpPr>
          <p:nvPr>
            <p:ph idx="1"/>
          </p:nvPr>
        </p:nvSpPr>
        <p:spPr/>
        <p:txBody>
          <a:bodyPr>
            <a:normAutofit fontScale="62500" lnSpcReduction="20000"/>
          </a:bodyPr>
          <a:lstStyle/>
          <a:p>
            <a:r>
              <a:rPr lang="en-US" dirty="0"/>
              <a:t>Winners – consumers in both countries (if the dog is split), Chinese bun producers, U.S. hot dog producers</a:t>
            </a:r>
          </a:p>
          <a:p>
            <a:endParaRPr lang="en-US" dirty="0"/>
          </a:p>
          <a:p>
            <a:r>
              <a:rPr lang="en-US" dirty="0"/>
              <a:t>Losers – Chinese hot dog producers and U.S. bun producers </a:t>
            </a:r>
          </a:p>
          <a:p>
            <a:endParaRPr lang="en-US" dirty="0"/>
          </a:p>
          <a:p>
            <a:r>
              <a:rPr lang="en-US" dirty="0"/>
              <a:t>In the previous example, free trade increases hot dog production by 14%.</a:t>
            </a:r>
          </a:p>
          <a:p>
            <a:pPr lvl="1"/>
            <a:r>
              <a:rPr lang="en-US" dirty="0"/>
              <a:t>What happens if the countries are equally productive? </a:t>
            </a:r>
          </a:p>
          <a:p>
            <a:pPr lvl="1"/>
            <a:r>
              <a:rPr lang="en-US" dirty="0"/>
              <a:t>Try (3,6) and (6,3). Now try (3,6) and (3,6).</a:t>
            </a:r>
          </a:p>
          <a:p>
            <a:pPr lvl="1"/>
            <a:endParaRPr lang="en-US" dirty="0"/>
          </a:p>
          <a:p>
            <a:r>
              <a:rPr lang="en-US" dirty="0"/>
              <a:t>North/North vs. North/South trade</a:t>
            </a:r>
          </a:p>
          <a:p>
            <a:pPr lvl="1"/>
            <a:r>
              <a:rPr lang="en-US" dirty="0"/>
              <a:t>The extra hot dog is 50 percent of China’s economy but only 20 percent for US</a:t>
            </a:r>
          </a:p>
          <a:p>
            <a:pPr lvl="1"/>
            <a:r>
              <a:rPr lang="en-US" dirty="0"/>
              <a:t>Gains from trade shrinking in country size, but disruption to affected industry stays constant</a:t>
            </a:r>
          </a:p>
          <a:p>
            <a:pPr lvl="1"/>
            <a:r>
              <a:rPr lang="en-US" dirty="0"/>
              <a:t>Free trade most helpful for smaller countries with unique comparative advantage</a:t>
            </a:r>
          </a:p>
          <a:p>
            <a:endParaRPr lang="en-US" dirty="0"/>
          </a:p>
          <a:p>
            <a:r>
              <a:rPr lang="en-US" dirty="0"/>
              <a:t>Don’t just look at the affected industry – Paul Krugman’s </a:t>
            </a:r>
            <a:r>
              <a:rPr lang="en-US" dirty="0">
                <a:hlinkClick r:id="rId2"/>
              </a:rPr>
              <a:t>“The Accidental Theorist”</a:t>
            </a:r>
            <a:endParaRPr lang="en-US" dirty="0"/>
          </a:p>
          <a:p>
            <a:pPr lvl="1"/>
            <a:r>
              <a:rPr lang="en-US" dirty="0"/>
              <a:t>Krugman partly walks this back in 2007 article</a:t>
            </a:r>
          </a:p>
        </p:txBody>
      </p:sp>
    </p:spTree>
    <p:extLst>
      <p:ext uri="{BB962C8B-B14F-4D97-AF65-F5344CB8AC3E}">
        <p14:creationId xmlns:p14="http://schemas.microsoft.com/office/powerpoint/2010/main" val="9595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F758D-151F-4DD3-AC0B-35E2CB5D04F1}"/>
              </a:ext>
            </a:extLst>
          </p:cNvPr>
          <p:cNvSpPr>
            <a:spLocks noGrp="1"/>
          </p:cNvSpPr>
          <p:nvPr>
            <p:ph idx="1"/>
          </p:nvPr>
        </p:nvSpPr>
        <p:spPr>
          <a:xfrm>
            <a:off x="838200" y="583163"/>
            <a:ext cx="10515600" cy="5593800"/>
          </a:xfrm>
        </p:spPr>
        <p:txBody>
          <a:bodyPr>
            <a:normAutofit fontScale="92500" lnSpcReduction="10000"/>
          </a:bodyPr>
          <a:lstStyle/>
          <a:p>
            <a:pPr marL="0" indent="0">
              <a:buNone/>
            </a:pPr>
            <a:r>
              <a:rPr lang="en-US" dirty="0"/>
              <a:t>Given that economists knew about the ‘trouble with trade’ well in advance, why wasn’t more done by governments to mitigate the impact of trade on those who were likely to lose out from it?</a:t>
            </a:r>
          </a:p>
          <a:p>
            <a:pPr marL="0" indent="0">
              <a:buNone/>
            </a:pPr>
            <a:endParaRPr lang="en-US" dirty="0"/>
          </a:p>
          <a:p>
            <a:pPr marL="0" indent="0">
              <a:buNone/>
            </a:pPr>
            <a:r>
              <a:rPr lang="en-US" dirty="0"/>
              <a:t>To what extent does the US and other powerful economies have a responsibility to workers in other countries? (i.e. supporting labor rights, etc.)</a:t>
            </a:r>
          </a:p>
          <a:p>
            <a:pPr marL="0" indent="0">
              <a:buNone/>
            </a:pPr>
            <a:endParaRPr lang="en-US" dirty="0"/>
          </a:p>
          <a:p>
            <a:pPr marL="0" indent="0">
              <a:buNone/>
            </a:pPr>
            <a:r>
              <a:rPr lang="en-US" dirty="0"/>
              <a:t>Low-wages are one of several factors that enabled China to take its place as one of the world’s leading exporters. Several of these articles list low prices of consumer goods as a benefit of free trade, but I’m not sure what to make of this. While it’s nice to have cheap goods, I am inclined to think that they are mostly produced on the backs of low-wage employees. Can you speak to government &amp; labor policies in China and how they promote low-cost labor? It’s something I’ve always wondered about as an American consumer.</a:t>
            </a:r>
          </a:p>
        </p:txBody>
      </p:sp>
    </p:spTree>
    <p:extLst>
      <p:ext uri="{BB962C8B-B14F-4D97-AF65-F5344CB8AC3E}">
        <p14:creationId xmlns:p14="http://schemas.microsoft.com/office/powerpoint/2010/main" val="51402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Economists’ consensus on trade as of 2000…</a:t>
            </a:r>
          </a:p>
        </p:txBody>
      </p:sp>
      <p:sp>
        <p:nvSpPr>
          <p:cNvPr id="3" name="Content Placeholder 2"/>
          <p:cNvSpPr>
            <a:spLocks noGrp="1"/>
          </p:cNvSpPr>
          <p:nvPr>
            <p:ph idx="1"/>
          </p:nvPr>
        </p:nvSpPr>
        <p:spPr/>
        <p:txBody>
          <a:bodyPr>
            <a:normAutofit/>
          </a:bodyPr>
          <a:lstStyle/>
          <a:p>
            <a:r>
              <a:rPr lang="en-US" dirty="0"/>
              <a:t>Free trade could not be responsible for growing wage inequality</a:t>
            </a:r>
          </a:p>
          <a:p>
            <a:pPr lvl="1"/>
            <a:r>
              <a:rPr lang="en-US" dirty="0"/>
              <a:t>U.S. manufacturing jobs have been in decline for 70 years</a:t>
            </a:r>
          </a:p>
          <a:p>
            <a:pPr lvl="2"/>
            <a:r>
              <a:rPr lang="en-US" dirty="0"/>
              <a:t>Manufacturing </a:t>
            </a:r>
            <a:r>
              <a:rPr lang="en-US" i="1" dirty="0"/>
              <a:t>output</a:t>
            </a:r>
            <a:r>
              <a:rPr lang="en-US" dirty="0"/>
              <a:t> has risen – it’s robots replacing people</a:t>
            </a:r>
          </a:p>
          <a:p>
            <a:pPr lvl="1"/>
            <a:r>
              <a:rPr lang="en-US" dirty="0"/>
              <a:t>Trade openness wasn’t increasing overall between 1970 and 2000</a:t>
            </a:r>
          </a:p>
          <a:p>
            <a:pPr lvl="1"/>
            <a:r>
              <a:rPr lang="en-US" dirty="0"/>
              <a:t>Scale was just too small</a:t>
            </a:r>
          </a:p>
          <a:p>
            <a:pPr lvl="1"/>
            <a:endParaRPr lang="en-US" dirty="0"/>
          </a:p>
          <a:p>
            <a:r>
              <a:rPr lang="en-US" dirty="0"/>
              <a:t>Assumption of textbook models – impacts of trade would be </a:t>
            </a:r>
            <a:r>
              <a:rPr lang="en-US" i="1" dirty="0"/>
              <a:t>evenly distributed </a:t>
            </a:r>
            <a:r>
              <a:rPr lang="en-US" dirty="0"/>
              <a:t>across the entire economy</a:t>
            </a:r>
          </a:p>
          <a:p>
            <a:pPr lvl="1"/>
            <a:r>
              <a:rPr lang="en-US" dirty="0"/>
              <a:t>Trade-exposed workers would move to opportunity</a:t>
            </a:r>
          </a:p>
          <a:p>
            <a:pPr lvl="1"/>
            <a:r>
              <a:rPr lang="en-US" dirty="0"/>
              <a:t>Trade-exposed firms would reallocate to other geographies and sectors</a:t>
            </a:r>
          </a:p>
          <a:p>
            <a:pPr lvl="1"/>
            <a:endParaRPr lang="en-US" dirty="0"/>
          </a:p>
          <a:p>
            <a:endParaRPr lang="en-US" dirty="0"/>
          </a:p>
          <a:p>
            <a:pPr lvl="1"/>
            <a:endParaRPr lang="en-US" dirty="0"/>
          </a:p>
        </p:txBody>
      </p:sp>
    </p:spTree>
    <p:extLst>
      <p:ext uri="{BB962C8B-B14F-4D97-AF65-F5344CB8AC3E}">
        <p14:creationId xmlns:p14="http://schemas.microsoft.com/office/powerpoint/2010/main" val="1597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24195" y="26584"/>
            <a:ext cx="9905362" cy="6818601"/>
          </a:xfrm>
          <a:prstGeom prst="rect">
            <a:avLst/>
          </a:prstGeom>
        </p:spPr>
      </p:pic>
    </p:spTree>
    <p:extLst>
      <p:ext uri="{BB962C8B-B14F-4D97-AF65-F5344CB8AC3E}">
        <p14:creationId xmlns:p14="http://schemas.microsoft.com/office/powerpoint/2010/main" val="387553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p:txBody>
          <a:bodyPr>
            <a:normAutofit fontScale="92500" lnSpcReduction="10000"/>
          </a:bodyPr>
          <a:lstStyle/>
          <a:p>
            <a:r>
              <a:rPr lang="en-US" dirty="0"/>
              <a:t>Basic facts about international trade</a:t>
            </a:r>
          </a:p>
          <a:p>
            <a:pPr lvl="1"/>
            <a:r>
              <a:rPr lang="en-US" dirty="0"/>
              <a:t>Trade patterns, trade agreements, tariffs and other barriers</a:t>
            </a:r>
          </a:p>
          <a:p>
            <a:endParaRPr lang="en-US" dirty="0"/>
          </a:p>
          <a:p>
            <a:r>
              <a:rPr lang="en-US" dirty="0"/>
              <a:t>Why do countries trade?</a:t>
            </a:r>
          </a:p>
          <a:p>
            <a:pPr lvl="1"/>
            <a:r>
              <a:rPr lang="en-US" dirty="0" err="1"/>
              <a:t>Ricardian</a:t>
            </a:r>
            <a:r>
              <a:rPr lang="en-US" dirty="0"/>
              <a:t> model and comparative advantage</a:t>
            </a:r>
          </a:p>
          <a:p>
            <a:pPr lvl="1"/>
            <a:r>
              <a:rPr lang="en-US" dirty="0"/>
              <a:t>North-north vs. North-south trade</a:t>
            </a:r>
          </a:p>
          <a:p>
            <a:pPr marL="457200" lvl="1" indent="0">
              <a:buNone/>
            </a:pPr>
            <a:endParaRPr lang="en-US" dirty="0"/>
          </a:p>
          <a:p>
            <a:r>
              <a:rPr lang="en-US" dirty="0"/>
              <a:t>The China Shock – theory, meet data</a:t>
            </a:r>
          </a:p>
          <a:p>
            <a:pPr lvl="1"/>
            <a:r>
              <a:rPr lang="en-US" dirty="0"/>
              <a:t>Jobs, votes…..</a:t>
            </a:r>
          </a:p>
          <a:p>
            <a:endParaRPr lang="en-US" dirty="0"/>
          </a:p>
          <a:p>
            <a:r>
              <a:rPr lang="en-US" dirty="0"/>
              <a:t>Immigration</a:t>
            </a:r>
          </a:p>
        </p:txBody>
      </p:sp>
    </p:spTree>
    <p:extLst>
      <p:ext uri="{BB962C8B-B14F-4D97-AF65-F5344CB8AC3E}">
        <p14:creationId xmlns:p14="http://schemas.microsoft.com/office/powerpoint/2010/main" val="36796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China Shock – “a 500-ton boulder”</a:t>
            </a:r>
          </a:p>
        </p:txBody>
      </p:sp>
      <p:sp>
        <p:nvSpPr>
          <p:cNvPr id="3" name="Content Placeholder 2"/>
          <p:cNvSpPr>
            <a:spLocks noGrp="1"/>
          </p:cNvSpPr>
          <p:nvPr>
            <p:ph idx="1"/>
          </p:nvPr>
        </p:nvSpPr>
        <p:spPr/>
        <p:txBody>
          <a:bodyPr>
            <a:normAutofit fontScale="92500" lnSpcReduction="10000"/>
          </a:bodyPr>
          <a:lstStyle/>
          <a:p>
            <a:r>
              <a:rPr lang="en-US" dirty="0"/>
              <a:t>2001 – China enters the World Trade Organization (WTO)</a:t>
            </a:r>
          </a:p>
          <a:p>
            <a:pPr lvl="1"/>
            <a:r>
              <a:rPr lang="en-US" dirty="0"/>
              <a:t>China already had most-favored nation (MFN) status with US and most of Europe</a:t>
            </a:r>
          </a:p>
          <a:p>
            <a:endParaRPr lang="en-US" dirty="0"/>
          </a:p>
          <a:p>
            <a:r>
              <a:rPr lang="en-US" dirty="0"/>
              <a:t>WTO conferred permanent MFN status bilaterally between US and China</a:t>
            </a:r>
          </a:p>
          <a:p>
            <a:pPr lvl="1"/>
            <a:r>
              <a:rPr lang="en-US" dirty="0"/>
              <a:t>Prior to WTO entry, MFN status was subject to annual reauthorization</a:t>
            </a:r>
          </a:p>
          <a:p>
            <a:pPr lvl="1"/>
            <a:r>
              <a:rPr lang="en-US" dirty="0"/>
              <a:t>Average tariffs were 3.4 percent for MFN, 37 percent non-MFN</a:t>
            </a:r>
          </a:p>
          <a:p>
            <a:pPr lvl="1"/>
            <a:r>
              <a:rPr lang="en-US" dirty="0"/>
              <a:t>Permanent MFN status encouraged Chinese investment in US export markets</a:t>
            </a:r>
          </a:p>
          <a:p>
            <a:endParaRPr lang="en-US" dirty="0"/>
          </a:p>
          <a:p>
            <a:r>
              <a:rPr lang="en-US" dirty="0"/>
              <a:t>Other impacts of WTO </a:t>
            </a:r>
          </a:p>
          <a:p>
            <a:pPr lvl="1"/>
            <a:r>
              <a:rPr lang="en-US" dirty="0"/>
              <a:t>Chinese firms no longer required to export through state intermediaries</a:t>
            </a:r>
          </a:p>
          <a:p>
            <a:pPr lvl="1"/>
            <a:r>
              <a:rPr lang="en-US" dirty="0"/>
              <a:t>Increased access to intermediate inputs and raw materials</a:t>
            </a:r>
          </a:p>
        </p:txBody>
      </p:sp>
    </p:spTree>
    <p:extLst>
      <p:ext uri="{BB962C8B-B14F-4D97-AF65-F5344CB8AC3E}">
        <p14:creationId xmlns:p14="http://schemas.microsoft.com/office/powerpoint/2010/main" val="5436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0995" y="11003"/>
            <a:ext cx="11636833" cy="6800020"/>
          </a:xfrm>
          <a:prstGeom prst="rect">
            <a:avLst/>
          </a:prstGeom>
        </p:spPr>
      </p:pic>
    </p:spTree>
    <p:extLst>
      <p:ext uri="{BB962C8B-B14F-4D97-AF65-F5344CB8AC3E}">
        <p14:creationId xmlns:p14="http://schemas.microsoft.com/office/powerpoint/2010/main" val="167254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125" y="-1"/>
            <a:ext cx="12203066" cy="6662058"/>
          </a:xfrm>
          <a:prstGeom prst="rect">
            <a:avLst/>
          </a:prstGeom>
        </p:spPr>
      </p:pic>
    </p:spTree>
    <p:extLst>
      <p:ext uri="{BB962C8B-B14F-4D97-AF65-F5344CB8AC3E}">
        <p14:creationId xmlns:p14="http://schemas.microsoft.com/office/powerpoint/2010/main" val="3215233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819" y="14867"/>
            <a:ext cx="11547566" cy="6821173"/>
          </a:xfrm>
          <a:prstGeom prst="rect">
            <a:avLst/>
          </a:prstGeom>
        </p:spPr>
      </p:pic>
    </p:spTree>
    <p:extLst>
      <p:ext uri="{BB962C8B-B14F-4D97-AF65-F5344CB8AC3E}">
        <p14:creationId xmlns:p14="http://schemas.microsoft.com/office/powerpoint/2010/main" val="244945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China Shock</a:t>
            </a:r>
          </a:p>
        </p:txBody>
      </p:sp>
      <p:sp>
        <p:nvSpPr>
          <p:cNvPr id="3" name="Content Placeholder 2"/>
          <p:cNvSpPr>
            <a:spLocks noGrp="1"/>
          </p:cNvSpPr>
          <p:nvPr>
            <p:ph idx="1"/>
          </p:nvPr>
        </p:nvSpPr>
        <p:spPr/>
        <p:txBody>
          <a:bodyPr>
            <a:normAutofit fontScale="92500" lnSpcReduction="10000"/>
          </a:bodyPr>
          <a:lstStyle/>
          <a:p>
            <a:r>
              <a:rPr lang="en-US" dirty="0"/>
              <a:t>Increase in Chinese manufacturing was slow in the 1990s; sudden and swift in the 2000s</a:t>
            </a:r>
          </a:p>
          <a:p>
            <a:pPr lvl="1"/>
            <a:r>
              <a:rPr lang="en-US" dirty="0"/>
              <a:t>China’s share of world manufacturing VA rose from 4 percent in 1991 to 7 percent in 2000 to 24 percent (!) in 2012</a:t>
            </a:r>
          </a:p>
          <a:p>
            <a:endParaRPr lang="en-US" dirty="0"/>
          </a:p>
          <a:p>
            <a:r>
              <a:rPr lang="en-US" dirty="0"/>
              <a:t>“The Global Factory”</a:t>
            </a:r>
          </a:p>
          <a:p>
            <a:pPr lvl="1"/>
            <a:r>
              <a:rPr lang="en-US" dirty="0"/>
              <a:t>Other emerging economies specialize in natural resources</a:t>
            </a:r>
          </a:p>
          <a:p>
            <a:pPr lvl="1"/>
            <a:r>
              <a:rPr lang="en-US" dirty="0"/>
              <a:t>Chinese comparative advantage is in industrial manufacturing</a:t>
            </a:r>
          </a:p>
          <a:p>
            <a:pPr lvl="1"/>
            <a:r>
              <a:rPr lang="en-US" dirty="0"/>
              <a:t>~250m workers migrated from farms to cities</a:t>
            </a:r>
          </a:p>
          <a:p>
            <a:pPr lvl="1"/>
            <a:endParaRPr lang="en-US" dirty="0"/>
          </a:p>
          <a:p>
            <a:r>
              <a:rPr lang="en-US" dirty="0"/>
              <a:t>Explicit government support – pro-export policies, currency manipulation</a:t>
            </a:r>
          </a:p>
        </p:txBody>
      </p:sp>
    </p:spTree>
    <p:extLst>
      <p:ext uri="{BB962C8B-B14F-4D97-AF65-F5344CB8AC3E}">
        <p14:creationId xmlns:p14="http://schemas.microsoft.com/office/powerpoint/2010/main" val="2411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ADH estimate the impact of rising trade with China on U.S. labor markets?</a:t>
            </a:r>
          </a:p>
        </p:txBody>
      </p:sp>
      <p:sp>
        <p:nvSpPr>
          <p:cNvPr id="3" name="Content Placeholder 2"/>
          <p:cNvSpPr>
            <a:spLocks noGrp="1"/>
          </p:cNvSpPr>
          <p:nvPr>
            <p:ph idx="1"/>
          </p:nvPr>
        </p:nvSpPr>
        <p:spPr>
          <a:xfrm>
            <a:off x="838200" y="1825625"/>
            <a:ext cx="10515600" cy="4771118"/>
          </a:xfrm>
        </p:spPr>
        <p:txBody>
          <a:bodyPr>
            <a:normAutofit/>
          </a:bodyPr>
          <a:lstStyle/>
          <a:p>
            <a:endParaRPr lang="en-US" dirty="0"/>
          </a:p>
          <a:p>
            <a:r>
              <a:rPr lang="en-US" dirty="0"/>
              <a:t>Chinese products are a “shock” to the supply of manufactured goods in a region of the U.S. economy</a:t>
            </a:r>
          </a:p>
          <a:p>
            <a:endParaRPr lang="en-US" dirty="0"/>
          </a:p>
          <a:p>
            <a:r>
              <a:rPr lang="en-US" dirty="0"/>
              <a:t>This supply shock would lead to:</a:t>
            </a:r>
          </a:p>
          <a:p>
            <a:pPr lvl="1"/>
            <a:r>
              <a:rPr lang="en-US" dirty="0"/>
              <a:t>More intense competition in product markets</a:t>
            </a:r>
          </a:p>
          <a:p>
            <a:pPr lvl="1"/>
            <a:r>
              <a:rPr lang="en-US" dirty="0"/>
              <a:t>Lower prices, less production in U.S. firms</a:t>
            </a:r>
          </a:p>
          <a:p>
            <a:pPr lvl="1"/>
            <a:r>
              <a:rPr lang="en-US" dirty="0"/>
              <a:t>Layoffs, plant closures and reduced hiring of trade-exposed workers</a:t>
            </a:r>
          </a:p>
          <a:p>
            <a:pPr lvl="1"/>
            <a:r>
              <a:rPr lang="en-US" dirty="0"/>
              <a:t>Downstream impacts on trade-exposed communities</a:t>
            </a:r>
          </a:p>
          <a:p>
            <a:pPr lvl="1"/>
            <a:r>
              <a:rPr lang="en-US" dirty="0"/>
              <a:t>Reallocation of workers and firms to other sectors</a:t>
            </a:r>
          </a:p>
          <a:p>
            <a:endParaRPr lang="en-US" dirty="0"/>
          </a:p>
        </p:txBody>
      </p:sp>
    </p:spTree>
    <p:extLst>
      <p:ext uri="{BB962C8B-B14F-4D97-AF65-F5344CB8AC3E}">
        <p14:creationId xmlns:p14="http://schemas.microsoft.com/office/powerpoint/2010/main" val="24158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shock or demand shock?</a:t>
            </a:r>
          </a:p>
        </p:txBody>
      </p:sp>
      <p:sp>
        <p:nvSpPr>
          <p:cNvPr id="3" name="Content Placeholder 2"/>
          <p:cNvSpPr>
            <a:spLocks noGrp="1"/>
          </p:cNvSpPr>
          <p:nvPr>
            <p:ph idx="1"/>
          </p:nvPr>
        </p:nvSpPr>
        <p:spPr/>
        <p:txBody>
          <a:bodyPr>
            <a:normAutofit lnSpcReduction="10000"/>
          </a:bodyPr>
          <a:lstStyle/>
          <a:p>
            <a:r>
              <a:rPr lang="en-US" dirty="0"/>
              <a:t>The furniture maker in Hickory, NC might have closed because their chairs are going out of style (demand shock)</a:t>
            </a:r>
          </a:p>
          <a:p>
            <a:pPr lvl="1"/>
            <a:r>
              <a:rPr lang="en-US" dirty="0"/>
              <a:t>Or because all the good workers are migrating to larger cities (as with China)</a:t>
            </a:r>
          </a:p>
          <a:p>
            <a:pPr lvl="1"/>
            <a:endParaRPr lang="en-US" dirty="0"/>
          </a:p>
          <a:p>
            <a:r>
              <a:rPr lang="en-US" dirty="0"/>
              <a:t>“</a:t>
            </a:r>
            <a:r>
              <a:rPr lang="en-US" dirty="0" err="1"/>
              <a:t>Autor</a:t>
            </a:r>
            <a:r>
              <a:rPr lang="en-US" dirty="0"/>
              <a:t> et al propose using Chinese import growth in other high-income markets as an instrument for the growth in US imports from China to isolate the foreign-supply-driven component of changes in US important penetration.”</a:t>
            </a:r>
          </a:p>
          <a:p>
            <a:endParaRPr lang="en-US" dirty="0"/>
          </a:p>
          <a:p>
            <a:r>
              <a:rPr lang="en-US" dirty="0"/>
              <a:t>Intuition – Chinese furniture being sold in Germany or Australia can’t be about changes in product demand in Hickory, NC</a:t>
            </a:r>
          </a:p>
          <a:p>
            <a:endParaRPr lang="en-US" dirty="0"/>
          </a:p>
          <a:p>
            <a:endParaRPr lang="en-US" dirty="0"/>
          </a:p>
        </p:txBody>
      </p:sp>
    </p:spTree>
    <p:extLst>
      <p:ext uri="{BB962C8B-B14F-4D97-AF65-F5344CB8AC3E}">
        <p14:creationId xmlns:p14="http://schemas.microsoft.com/office/powerpoint/2010/main" val="166332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6427" y="193423"/>
            <a:ext cx="12136543" cy="5523455"/>
          </a:xfrm>
          <a:prstGeom prst="rect">
            <a:avLst/>
          </a:prstGeom>
        </p:spPr>
      </p:pic>
    </p:spTree>
    <p:extLst>
      <p:ext uri="{BB962C8B-B14F-4D97-AF65-F5344CB8AC3E}">
        <p14:creationId xmlns:p14="http://schemas.microsoft.com/office/powerpoint/2010/main" val="404768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312" y="169819"/>
            <a:ext cx="12141502" cy="6348549"/>
          </a:xfrm>
          <a:prstGeom prst="rect">
            <a:avLst/>
          </a:prstGeom>
        </p:spPr>
      </p:pic>
    </p:spTree>
    <p:extLst>
      <p:ext uri="{BB962C8B-B14F-4D97-AF65-F5344CB8AC3E}">
        <p14:creationId xmlns:p14="http://schemas.microsoft.com/office/powerpoint/2010/main" val="715751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2294" y="-1"/>
            <a:ext cx="10845269" cy="6819559"/>
          </a:xfrm>
          <a:prstGeom prst="rect">
            <a:avLst/>
          </a:prstGeom>
        </p:spPr>
      </p:pic>
    </p:spTree>
    <p:extLst>
      <p:ext uri="{BB962C8B-B14F-4D97-AF65-F5344CB8AC3E}">
        <p14:creationId xmlns:p14="http://schemas.microsoft.com/office/powerpoint/2010/main" val="96608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8020992" y="-39568"/>
            <a:ext cx="3635829" cy="6897568"/>
          </a:xfrm>
          <a:prstGeom prst="rect">
            <a:avLst/>
          </a:prstGeom>
        </p:spPr>
      </p:pic>
      <p:pic>
        <p:nvPicPr>
          <p:cNvPr id="4" name="Picture 3"/>
          <p:cNvPicPr>
            <a:picLocks noChangeAspect="1"/>
          </p:cNvPicPr>
          <p:nvPr/>
        </p:nvPicPr>
        <p:blipFill>
          <a:blip r:embed="rId3"/>
          <a:stretch>
            <a:fillRect/>
          </a:stretch>
        </p:blipFill>
        <p:spPr>
          <a:xfrm>
            <a:off x="-2" y="8309"/>
            <a:ext cx="7813175" cy="6794028"/>
          </a:xfrm>
          <a:prstGeom prst="rect">
            <a:avLst/>
          </a:prstGeom>
        </p:spPr>
      </p:pic>
    </p:spTree>
    <p:extLst>
      <p:ext uri="{BB962C8B-B14F-4D97-AF65-F5344CB8AC3E}">
        <p14:creationId xmlns:p14="http://schemas.microsoft.com/office/powerpoint/2010/main" val="20870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62856" y="15916"/>
            <a:ext cx="9481457" cy="6806002"/>
          </a:xfrm>
          <a:prstGeom prst="rect">
            <a:avLst/>
          </a:prstGeom>
        </p:spPr>
      </p:pic>
    </p:spTree>
    <p:extLst>
      <p:ext uri="{BB962C8B-B14F-4D97-AF65-F5344CB8AC3E}">
        <p14:creationId xmlns:p14="http://schemas.microsoft.com/office/powerpoint/2010/main" val="155278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39"/>
            <a:ext cx="10515600" cy="523149"/>
          </a:xfrm>
        </p:spPr>
        <p:txBody>
          <a:bodyPr>
            <a:noAutofit/>
          </a:bodyPr>
          <a:lstStyle/>
          <a:p>
            <a:r>
              <a:rPr lang="en-US" sz="3200" dirty="0"/>
              <a:t>Impact of a $1,000 per worker increase in import exposure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1" y="715281"/>
            <a:ext cx="11534503" cy="6159367"/>
          </a:xfrm>
          <a:prstGeom prst="rect">
            <a:avLst/>
          </a:prstGeom>
        </p:spPr>
      </p:pic>
    </p:spTree>
    <p:extLst>
      <p:ext uri="{BB962C8B-B14F-4D97-AF65-F5344CB8AC3E}">
        <p14:creationId xmlns:p14="http://schemas.microsoft.com/office/powerpoint/2010/main" val="285224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meets data</a:t>
            </a:r>
          </a:p>
        </p:txBody>
      </p:sp>
      <p:sp>
        <p:nvSpPr>
          <p:cNvPr id="3" name="Content Placeholder 2"/>
          <p:cNvSpPr>
            <a:spLocks noGrp="1"/>
          </p:cNvSpPr>
          <p:nvPr>
            <p:ph idx="1"/>
          </p:nvPr>
        </p:nvSpPr>
        <p:spPr/>
        <p:txBody>
          <a:bodyPr>
            <a:normAutofit lnSpcReduction="10000"/>
          </a:bodyPr>
          <a:lstStyle/>
          <a:p>
            <a:r>
              <a:rPr lang="en-US" dirty="0"/>
              <a:t>Economic theory predicts that the China Shock should lead to employment losses in trade-exposed industries</a:t>
            </a:r>
          </a:p>
          <a:p>
            <a:endParaRPr lang="en-US" dirty="0"/>
          </a:p>
          <a:p>
            <a:r>
              <a:rPr lang="en-US" dirty="0"/>
              <a:t>Yet the same theory predicts that employment losses </a:t>
            </a:r>
            <a:r>
              <a:rPr lang="en-US" i="1" dirty="0"/>
              <a:t>should be offset by gains in other sectors</a:t>
            </a:r>
            <a:r>
              <a:rPr lang="en-US" dirty="0"/>
              <a:t> </a:t>
            </a:r>
          </a:p>
          <a:p>
            <a:pPr lvl="1"/>
            <a:r>
              <a:rPr lang="en-US" dirty="0"/>
              <a:t>E.g. column 2 of Table 4 should be +0.60</a:t>
            </a:r>
          </a:p>
          <a:p>
            <a:pPr lvl="1"/>
            <a:r>
              <a:rPr lang="en-US" dirty="0"/>
              <a:t>Yet no reallocation, even over a 17 year (!) period – coefficient is </a:t>
            </a:r>
            <a:r>
              <a:rPr lang="en-US" i="1" dirty="0"/>
              <a:t>negative</a:t>
            </a:r>
            <a:endParaRPr lang="en-US" dirty="0"/>
          </a:p>
          <a:p>
            <a:pPr lvl="1"/>
            <a:r>
              <a:rPr lang="en-US" dirty="0"/>
              <a:t>Large and significant </a:t>
            </a:r>
            <a:r>
              <a:rPr lang="en-US" i="1" dirty="0"/>
              <a:t>negative</a:t>
            </a:r>
            <a:r>
              <a:rPr lang="en-US" dirty="0"/>
              <a:t> local demand spillovers for non-college workers</a:t>
            </a:r>
          </a:p>
          <a:p>
            <a:pPr lvl="1"/>
            <a:endParaRPr lang="en-US" dirty="0"/>
          </a:p>
          <a:p>
            <a:r>
              <a:rPr lang="en-US" dirty="0"/>
              <a:t>What about internal migration? Do trade-exposed workers move to opportunity?</a:t>
            </a:r>
          </a:p>
        </p:txBody>
      </p:sp>
    </p:spTree>
    <p:extLst>
      <p:ext uri="{BB962C8B-B14F-4D97-AF65-F5344CB8AC3E}">
        <p14:creationId xmlns:p14="http://schemas.microsoft.com/office/powerpoint/2010/main" val="138494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1222" y="378823"/>
            <a:ext cx="3202577" cy="5798140"/>
          </a:xfrm>
        </p:spPr>
        <p:txBody>
          <a:bodyPr>
            <a:normAutofit fontScale="92500"/>
          </a:bodyPr>
          <a:lstStyle/>
          <a:p>
            <a:r>
              <a:rPr lang="en-US" dirty="0"/>
              <a:t>ADH (2014) follow trade-exposed workers in SSA data</a:t>
            </a:r>
          </a:p>
          <a:p>
            <a:endParaRPr lang="en-US" dirty="0"/>
          </a:p>
          <a:p>
            <a:r>
              <a:rPr lang="en-US" dirty="0"/>
              <a:t>Compare MFG workers (as of 1991) across industries with differential exposure to trade</a:t>
            </a:r>
          </a:p>
          <a:p>
            <a:endParaRPr lang="en-US" dirty="0"/>
          </a:p>
          <a:p>
            <a:r>
              <a:rPr lang="en-US" dirty="0"/>
              <a:t>Earnings impact gets </a:t>
            </a:r>
            <a:r>
              <a:rPr lang="en-US" i="1" dirty="0"/>
              <a:t>worse</a:t>
            </a:r>
            <a:r>
              <a:rPr lang="en-US" dirty="0"/>
              <a:t> over time – no evidence of recovery</a:t>
            </a:r>
          </a:p>
          <a:p>
            <a:endParaRPr lang="en-US" dirty="0"/>
          </a:p>
        </p:txBody>
      </p:sp>
      <p:pic>
        <p:nvPicPr>
          <p:cNvPr id="5" name="Picture 4"/>
          <p:cNvPicPr>
            <a:picLocks noChangeAspect="1"/>
          </p:cNvPicPr>
          <p:nvPr/>
        </p:nvPicPr>
        <p:blipFill>
          <a:blip r:embed="rId2"/>
          <a:stretch>
            <a:fillRect/>
          </a:stretch>
        </p:blipFill>
        <p:spPr>
          <a:xfrm>
            <a:off x="64772" y="0"/>
            <a:ext cx="7968878" cy="6827687"/>
          </a:xfrm>
          <a:prstGeom prst="rect">
            <a:avLst/>
          </a:prstGeom>
        </p:spPr>
      </p:pic>
    </p:spTree>
    <p:extLst>
      <p:ext uri="{BB962C8B-B14F-4D97-AF65-F5344CB8AC3E}">
        <p14:creationId xmlns:p14="http://schemas.microsoft.com/office/powerpoint/2010/main" val="323754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8072846" cy="6803846"/>
          </a:xfrm>
          <a:prstGeom prst="rect">
            <a:avLst/>
          </a:prstGeom>
        </p:spPr>
      </p:pic>
      <p:sp>
        <p:nvSpPr>
          <p:cNvPr id="5" name="Content Placeholder 2"/>
          <p:cNvSpPr txBox="1">
            <a:spLocks/>
          </p:cNvSpPr>
          <p:nvPr/>
        </p:nvSpPr>
        <p:spPr>
          <a:xfrm>
            <a:off x="8151222" y="365760"/>
            <a:ext cx="3202577" cy="5798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Increase in job transitions</a:t>
            </a:r>
          </a:p>
          <a:p>
            <a:endParaRPr lang="en-US" dirty="0"/>
          </a:p>
          <a:p>
            <a:r>
              <a:rPr lang="en-US" dirty="0"/>
              <a:t>“China shock” continues and even accelerates through the 2000s</a:t>
            </a:r>
          </a:p>
          <a:p>
            <a:endParaRPr lang="en-US" dirty="0"/>
          </a:p>
          <a:p>
            <a:endParaRPr lang="en-US" dirty="0"/>
          </a:p>
        </p:txBody>
      </p:sp>
    </p:spTree>
    <p:extLst>
      <p:ext uri="{BB962C8B-B14F-4D97-AF65-F5344CB8AC3E}">
        <p14:creationId xmlns:p14="http://schemas.microsoft.com/office/powerpoint/2010/main" val="379632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9694" y="0"/>
            <a:ext cx="8115850" cy="6817003"/>
          </a:xfrm>
          <a:prstGeom prst="rect">
            <a:avLst/>
          </a:prstGeom>
        </p:spPr>
      </p:pic>
      <p:sp>
        <p:nvSpPr>
          <p:cNvPr id="5" name="Content Placeholder 2"/>
          <p:cNvSpPr txBox="1">
            <a:spLocks/>
          </p:cNvSpPr>
          <p:nvPr/>
        </p:nvSpPr>
        <p:spPr>
          <a:xfrm>
            <a:off x="8361336" y="365760"/>
            <a:ext cx="2992463" cy="57981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Workers stay in trade-exposed industries</a:t>
            </a:r>
          </a:p>
          <a:p>
            <a:endParaRPr lang="en-US" dirty="0"/>
          </a:p>
          <a:p>
            <a:r>
              <a:rPr lang="en-US" dirty="0"/>
              <a:t>Counterfactual is a shift to non-traded industry after first separation</a:t>
            </a:r>
          </a:p>
          <a:p>
            <a:endParaRPr lang="en-US" dirty="0"/>
          </a:p>
          <a:p>
            <a:r>
              <a:rPr lang="en-US" dirty="0"/>
              <a:t>Little or no geographic mobility</a:t>
            </a:r>
          </a:p>
          <a:p>
            <a:endParaRPr lang="en-US" dirty="0"/>
          </a:p>
          <a:p>
            <a:endParaRPr lang="en-US" dirty="0"/>
          </a:p>
        </p:txBody>
      </p:sp>
    </p:spTree>
    <p:extLst>
      <p:ext uri="{BB962C8B-B14F-4D97-AF65-F5344CB8AC3E}">
        <p14:creationId xmlns:p14="http://schemas.microsoft.com/office/powerpoint/2010/main" val="160367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Davis and </a:t>
            </a:r>
            <a:r>
              <a:rPr lang="en-US" sz="4000" dirty="0" err="1"/>
              <a:t>Hilsenrath</a:t>
            </a:r>
            <a:r>
              <a:rPr lang="en-US" sz="4000" dirty="0"/>
              <a:t> (2016) put a human face on the persistence of the China Shock</a:t>
            </a:r>
          </a:p>
        </p:txBody>
      </p:sp>
      <p:sp>
        <p:nvSpPr>
          <p:cNvPr id="3" name="Content Placeholder 2"/>
          <p:cNvSpPr>
            <a:spLocks noGrp="1"/>
          </p:cNvSpPr>
          <p:nvPr>
            <p:ph idx="1"/>
          </p:nvPr>
        </p:nvSpPr>
        <p:spPr>
          <a:xfrm>
            <a:off x="838200" y="1825624"/>
            <a:ext cx="10515600" cy="4706911"/>
          </a:xfrm>
        </p:spPr>
        <p:txBody>
          <a:bodyPr>
            <a:normAutofit fontScale="70000" lnSpcReduction="20000"/>
          </a:bodyPr>
          <a:lstStyle/>
          <a:p>
            <a:pPr marL="0" indent="0">
              <a:buNone/>
            </a:pPr>
            <a:r>
              <a:rPr lang="en-US" dirty="0"/>
              <a:t>“When layoffs hit, Mr. </a:t>
            </a:r>
            <a:r>
              <a:rPr lang="en-US" dirty="0" err="1"/>
              <a:t>Shoun</a:t>
            </a:r>
            <a:r>
              <a:rPr lang="en-US" dirty="0"/>
              <a:t> was surprised some coworkers asked for help deciphering instructions because they couldn’t read or write. “How would they even go and fill out [job] applications?” he recalls thinking. He was recruited to run a furniture plant in China and could have doubled his salary to about $100,000. “The offer said to me: ‘You might want to get out of North Carolina and go to China because that’s where the industry is going,’ ” he says. He didn’t want to leave his family and turned down the job.”</a:t>
            </a:r>
          </a:p>
          <a:p>
            <a:pPr marL="0" indent="0">
              <a:buNone/>
            </a:pPr>
            <a:endParaRPr lang="en-US" dirty="0"/>
          </a:p>
          <a:p>
            <a:pPr marL="0" indent="0">
              <a:buNone/>
            </a:pPr>
            <a:r>
              <a:rPr lang="en-US" dirty="0"/>
              <a:t>“In Hickory, laid-off workers went to community college but often came away without jobs in other industries. After losing his job in 2006, Mr. </a:t>
            </a:r>
            <a:r>
              <a:rPr lang="en-US" dirty="0" err="1"/>
              <a:t>Shoun</a:t>
            </a:r>
            <a:r>
              <a:rPr lang="en-US" dirty="0"/>
              <a:t> figured that learning architectural design would help him get a better job. The housing market collapsed by the time he finished his training in 2008. He went back to the furniture business. His ex-wife, Michelle Surratt, an eighth-grade dropout who lost her job in 2006, used Trade Adjustment Assistance to start earning a high-school diploma but never took the required math test because she was “scared about numbers,” she says.”</a:t>
            </a:r>
          </a:p>
          <a:p>
            <a:pPr marL="0" indent="0">
              <a:buNone/>
            </a:pPr>
            <a:endParaRPr lang="en-US" dirty="0"/>
          </a:p>
          <a:p>
            <a:pPr marL="0" indent="0">
              <a:buNone/>
            </a:pPr>
            <a:r>
              <a:rPr lang="en-US" dirty="0"/>
              <a:t>“Anthony “Tony” Crawford, an upholsterer, tore a knee and hurt his back tripping over wooden frames on a furniture-factory floor in 2009. During the boom, he made $29 an hour and worked overtime shifts for more money. Mr. Crawford, 45, now lives on a fraction of his old income. “I made my money with my hands,” he says. “Back to school wasn’t an option.””  </a:t>
            </a:r>
          </a:p>
        </p:txBody>
      </p:sp>
    </p:spTree>
    <p:extLst>
      <p:ext uri="{BB962C8B-B14F-4D97-AF65-F5344CB8AC3E}">
        <p14:creationId xmlns:p14="http://schemas.microsoft.com/office/powerpoint/2010/main" val="4269826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64075" y="132538"/>
            <a:ext cx="10263849" cy="6592923"/>
          </a:xfrm>
          <a:prstGeom prst="rect">
            <a:avLst/>
          </a:prstGeom>
        </p:spPr>
      </p:pic>
    </p:spTree>
    <p:extLst>
      <p:ext uri="{BB962C8B-B14F-4D97-AF65-F5344CB8AC3E}">
        <p14:creationId xmlns:p14="http://schemas.microsoft.com/office/powerpoint/2010/main" val="1264809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margins of adjustment</a:t>
            </a:r>
          </a:p>
        </p:txBody>
      </p:sp>
      <p:sp>
        <p:nvSpPr>
          <p:cNvPr id="3" name="Content Placeholder 2"/>
          <p:cNvSpPr>
            <a:spLocks noGrp="1"/>
          </p:cNvSpPr>
          <p:nvPr>
            <p:ph idx="1"/>
          </p:nvPr>
        </p:nvSpPr>
        <p:spPr/>
        <p:txBody>
          <a:bodyPr>
            <a:normAutofit fontScale="77500" lnSpcReduction="20000"/>
          </a:bodyPr>
          <a:lstStyle/>
          <a:p>
            <a:r>
              <a:rPr lang="en-US" dirty="0" err="1"/>
              <a:t>Acemoglu</a:t>
            </a:r>
            <a:r>
              <a:rPr lang="en-US" dirty="0"/>
              <a:t> et al (2016) estimate that Chinese import competition led to the loss of about 560k jobs between 1999 and 2011 in industries that directly competed with China</a:t>
            </a:r>
          </a:p>
          <a:p>
            <a:pPr lvl="1"/>
            <a:r>
              <a:rPr lang="en-US" dirty="0"/>
              <a:t>About 10 percent of total decline in manufacturing jobs</a:t>
            </a:r>
          </a:p>
          <a:p>
            <a:endParaRPr lang="en-US" dirty="0"/>
          </a:p>
          <a:p>
            <a:r>
              <a:rPr lang="en-US" dirty="0"/>
              <a:t>Must account for job losses in “upstream” sectors that supply raw materials and intermediate goods</a:t>
            </a:r>
          </a:p>
          <a:p>
            <a:pPr lvl="1"/>
            <a:r>
              <a:rPr lang="en-US" dirty="0"/>
              <a:t>Lumber, fabric, machinery etc..</a:t>
            </a:r>
          </a:p>
          <a:p>
            <a:pPr lvl="1"/>
            <a:r>
              <a:rPr lang="en-US" dirty="0"/>
              <a:t>This increases the number of manufacturing jobs to 985k, and 2 million jobs in total</a:t>
            </a:r>
          </a:p>
          <a:p>
            <a:pPr lvl="1"/>
            <a:r>
              <a:rPr lang="en-US" dirty="0"/>
              <a:t>Accounting for reduced consumption among trade-exposed workers increases the total to 2.4 million jobs</a:t>
            </a:r>
          </a:p>
          <a:p>
            <a:endParaRPr lang="en-US" dirty="0"/>
          </a:p>
          <a:p>
            <a:r>
              <a:rPr lang="en-US" dirty="0"/>
              <a:t>What about offsetting mechanisms?</a:t>
            </a:r>
          </a:p>
          <a:p>
            <a:pPr lvl="1"/>
            <a:r>
              <a:rPr lang="en-US" dirty="0"/>
              <a:t>Hard to measure impacts on service sector and knowledge workers</a:t>
            </a:r>
          </a:p>
          <a:p>
            <a:pPr lvl="1"/>
            <a:r>
              <a:rPr lang="en-US" dirty="0"/>
              <a:t>Short-run vs. long-run reallocation</a:t>
            </a:r>
          </a:p>
          <a:p>
            <a:pPr lvl="1"/>
            <a:r>
              <a:rPr lang="en-US" dirty="0"/>
              <a:t>Competition and innovation</a:t>
            </a:r>
          </a:p>
        </p:txBody>
      </p:sp>
    </p:spTree>
    <p:extLst>
      <p:ext uri="{BB962C8B-B14F-4D97-AF65-F5344CB8AC3E}">
        <p14:creationId xmlns:p14="http://schemas.microsoft.com/office/powerpoint/2010/main" val="140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9885"/>
            <a:ext cx="10515600" cy="611268"/>
          </a:xfrm>
        </p:spPr>
        <p:txBody>
          <a:bodyPr>
            <a:normAutofit fontScale="90000"/>
          </a:bodyPr>
          <a:lstStyle/>
          <a:p>
            <a:r>
              <a:rPr lang="en-US" dirty="0"/>
              <a:t>Economic Consequences of the China Shock</a:t>
            </a:r>
          </a:p>
        </p:txBody>
      </p:sp>
      <p:sp>
        <p:nvSpPr>
          <p:cNvPr id="3" name="Content Placeholder 2"/>
          <p:cNvSpPr>
            <a:spLocks noGrp="1"/>
          </p:cNvSpPr>
          <p:nvPr>
            <p:ph idx="1"/>
          </p:nvPr>
        </p:nvSpPr>
        <p:spPr>
          <a:xfrm>
            <a:off x="7253207" y="1337427"/>
            <a:ext cx="4100593" cy="4978131"/>
          </a:xfrm>
        </p:spPr>
        <p:txBody>
          <a:bodyPr>
            <a:normAutofit fontScale="92500" lnSpcReduction="10000"/>
          </a:bodyPr>
          <a:lstStyle/>
          <a:p>
            <a:r>
              <a:rPr lang="en-US" dirty="0"/>
              <a:t>First order impact – an incredible increase in living standards in China</a:t>
            </a:r>
          </a:p>
          <a:p>
            <a:pPr lvl="1"/>
            <a:r>
              <a:rPr lang="en-US" dirty="0"/>
              <a:t>Per capita GDP grows by 375 percent in China, 2000-2010</a:t>
            </a:r>
          </a:p>
          <a:p>
            <a:pPr lvl="1"/>
            <a:r>
              <a:rPr lang="en-US" dirty="0"/>
              <a:t>33 percent </a:t>
            </a:r>
            <a:r>
              <a:rPr lang="en-US" i="1" dirty="0"/>
              <a:t>growth</a:t>
            </a:r>
            <a:r>
              <a:rPr lang="en-US" dirty="0"/>
              <a:t> in US too</a:t>
            </a:r>
          </a:p>
          <a:p>
            <a:endParaRPr lang="en-US" dirty="0"/>
          </a:p>
          <a:p>
            <a:r>
              <a:rPr lang="en-US" dirty="0"/>
              <a:t>Sectoral reallocation slower and more disruptive than most experts thought</a:t>
            </a:r>
          </a:p>
          <a:p>
            <a:endParaRPr lang="en-US" dirty="0"/>
          </a:p>
          <a:p>
            <a:r>
              <a:rPr lang="en-US" dirty="0"/>
              <a:t>Policy adjustments have been slow and nonexistent</a:t>
            </a:r>
          </a:p>
          <a:p>
            <a:endParaRPr lang="en-US" dirty="0"/>
          </a:p>
          <a:p>
            <a:endParaRPr lang="en-US" dirty="0"/>
          </a:p>
        </p:txBody>
      </p:sp>
      <p:pic>
        <p:nvPicPr>
          <p:cNvPr id="5" name="Picture 4"/>
          <p:cNvPicPr>
            <a:picLocks noChangeAspect="1"/>
          </p:cNvPicPr>
          <p:nvPr/>
        </p:nvPicPr>
        <p:blipFill>
          <a:blip r:embed="rId2"/>
          <a:stretch>
            <a:fillRect/>
          </a:stretch>
        </p:blipFill>
        <p:spPr>
          <a:xfrm>
            <a:off x="19323" y="976392"/>
            <a:ext cx="7117646" cy="5209971"/>
          </a:xfrm>
          <a:prstGeom prst="rect">
            <a:avLst/>
          </a:prstGeom>
        </p:spPr>
      </p:pic>
    </p:spTree>
    <p:extLst>
      <p:ext uri="{BB962C8B-B14F-4D97-AF65-F5344CB8AC3E}">
        <p14:creationId xmlns:p14="http://schemas.microsoft.com/office/powerpoint/2010/main" val="29947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8342" y="378823"/>
            <a:ext cx="3385457" cy="6244046"/>
          </a:xfrm>
        </p:spPr>
        <p:txBody>
          <a:bodyPr/>
          <a:lstStyle/>
          <a:p>
            <a:pPr marL="0" indent="0">
              <a:buNone/>
            </a:pPr>
            <a:r>
              <a:rPr lang="en-US" dirty="0"/>
              <a:t>Countries – especially larger ones – mostly trade with themselves.</a:t>
            </a:r>
          </a:p>
          <a:p>
            <a:pPr marL="0" indent="0">
              <a:buNone/>
            </a:pPr>
            <a:endParaRPr lang="en-US" dirty="0"/>
          </a:p>
          <a:p>
            <a:pPr marL="0" indent="0">
              <a:buNone/>
            </a:pPr>
            <a:r>
              <a:rPr lang="en-US" dirty="0"/>
              <a:t>Home shares have declined since 1996.</a:t>
            </a:r>
          </a:p>
          <a:p>
            <a:pPr marL="0" indent="0">
              <a:buNone/>
            </a:pPr>
            <a:endParaRPr lang="en-US" dirty="0"/>
          </a:p>
          <a:p>
            <a:pPr marL="0" indent="0">
              <a:buNone/>
            </a:pPr>
            <a:r>
              <a:rPr lang="en-US" dirty="0"/>
              <a:t>Gains from trade (as a percentage of all </a:t>
            </a:r>
            <a:r>
              <a:rPr lang="en-US" dirty="0" err="1"/>
              <a:t>mfg</a:t>
            </a:r>
            <a:r>
              <a:rPr lang="en-US" dirty="0"/>
              <a:t>) larger for smaller countries.</a:t>
            </a:r>
          </a:p>
        </p:txBody>
      </p:sp>
      <p:pic>
        <p:nvPicPr>
          <p:cNvPr id="4" name="Picture 3"/>
          <p:cNvPicPr>
            <a:picLocks noChangeAspect="1"/>
          </p:cNvPicPr>
          <p:nvPr/>
        </p:nvPicPr>
        <p:blipFill>
          <a:blip r:embed="rId2"/>
          <a:stretch>
            <a:fillRect/>
          </a:stretch>
        </p:blipFill>
        <p:spPr>
          <a:xfrm>
            <a:off x="342226" y="0"/>
            <a:ext cx="7495484" cy="6844465"/>
          </a:xfrm>
          <a:prstGeom prst="rect">
            <a:avLst/>
          </a:prstGeom>
        </p:spPr>
      </p:pic>
    </p:spTree>
    <p:extLst>
      <p:ext uri="{BB962C8B-B14F-4D97-AF65-F5344CB8AC3E}">
        <p14:creationId xmlns:p14="http://schemas.microsoft.com/office/powerpoint/2010/main" val="1153896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consequences of the China Shock</a:t>
            </a:r>
          </a:p>
        </p:txBody>
      </p:sp>
      <p:sp>
        <p:nvSpPr>
          <p:cNvPr id="3" name="Content Placeholder 2"/>
          <p:cNvSpPr>
            <a:spLocks noGrp="1"/>
          </p:cNvSpPr>
          <p:nvPr>
            <p:ph idx="1"/>
          </p:nvPr>
        </p:nvSpPr>
        <p:spPr/>
        <p:txBody>
          <a:bodyPr>
            <a:normAutofit/>
          </a:bodyPr>
          <a:lstStyle/>
          <a:p>
            <a:r>
              <a:rPr lang="en-US" dirty="0"/>
              <a:t>We know that trade hits particular communities very hard, and that there is little or no adjustment</a:t>
            </a:r>
          </a:p>
          <a:p>
            <a:endParaRPr lang="en-US" dirty="0"/>
          </a:p>
          <a:p>
            <a:r>
              <a:rPr lang="en-US" dirty="0"/>
              <a:t>How does this affect politics? Goes beyond trade itself</a:t>
            </a:r>
          </a:p>
          <a:p>
            <a:endParaRPr lang="en-US" dirty="0"/>
          </a:p>
          <a:p>
            <a:r>
              <a:rPr lang="en-US" dirty="0"/>
              <a:t>Polarization – replacement of moderates with candidates holding more extreme views on both sides</a:t>
            </a:r>
          </a:p>
        </p:txBody>
      </p:sp>
    </p:spTree>
    <p:extLst>
      <p:ext uri="{BB962C8B-B14F-4D97-AF65-F5344CB8AC3E}">
        <p14:creationId xmlns:p14="http://schemas.microsoft.com/office/powerpoint/2010/main" val="421602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98224" y="139485"/>
            <a:ext cx="4255576" cy="6037478"/>
          </a:xfrm>
        </p:spPr>
        <p:txBody>
          <a:bodyPr>
            <a:normAutofit lnSpcReduction="10000"/>
          </a:bodyPr>
          <a:lstStyle/>
          <a:p>
            <a:r>
              <a:rPr lang="en-US" dirty="0"/>
              <a:t>Polarization much greater for GOP</a:t>
            </a:r>
          </a:p>
          <a:p>
            <a:pPr lvl="1"/>
            <a:r>
              <a:rPr lang="en-US" dirty="0"/>
              <a:t>But disappearance of “blue dog” Dems as well</a:t>
            </a:r>
          </a:p>
          <a:p>
            <a:endParaRPr lang="en-US" dirty="0"/>
          </a:p>
          <a:p>
            <a:r>
              <a:rPr lang="en-US" dirty="0"/>
              <a:t>No overlap across the aisle after 2000</a:t>
            </a:r>
          </a:p>
          <a:p>
            <a:pPr marL="0" indent="0">
              <a:buNone/>
            </a:pPr>
            <a:endParaRPr lang="en-US" dirty="0"/>
          </a:p>
          <a:p>
            <a:r>
              <a:rPr lang="en-US" dirty="0"/>
              <a:t>Trump won 89 of the 100 most trade-exposed counties in the Republican primary</a:t>
            </a:r>
          </a:p>
          <a:p>
            <a:pPr lvl="1"/>
            <a:r>
              <a:rPr lang="en-US" dirty="0"/>
              <a:t>Sanders won 64 of 100 most trade-exposed counties in Democratic primaries in non-South</a:t>
            </a:r>
          </a:p>
          <a:p>
            <a:endParaRPr lang="en-US" dirty="0"/>
          </a:p>
        </p:txBody>
      </p:sp>
      <p:pic>
        <p:nvPicPr>
          <p:cNvPr id="4" name="Picture 3"/>
          <p:cNvPicPr>
            <a:picLocks noChangeAspect="1"/>
          </p:cNvPicPr>
          <p:nvPr/>
        </p:nvPicPr>
        <p:blipFill>
          <a:blip r:embed="rId2"/>
          <a:stretch>
            <a:fillRect/>
          </a:stretch>
        </p:blipFill>
        <p:spPr>
          <a:xfrm>
            <a:off x="583803" y="13062"/>
            <a:ext cx="6233836" cy="6844938"/>
          </a:xfrm>
          <a:prstGeom prst="rect">
            <a:avLst/>
          </a:prstGeom>
        </p:spPr>
      </p:pic>
    </p:spTree>
    <p:extLst>
      <p:ext uri="{BB962C8B-B14F-4D97-AF65-F5344CB8AC3E}">
        <p14:creationId xmlns:p14="http://schemas.microsoft.com/office/powerpoint/2010/main" val="4013805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2294" y="-1"/>
            <a:ext cx="10845269" cy="6819559"/>
          </a:xfrm>
          <a:prstGeom prst="rect">
            <a:avLst/>
          </a:prstGeom>
        </p:spPr>
      </p:pic>
    </p:spTree>
    <p:extLst>
      <p:ext uri="{BB962C8B-B14F-4D97-AF65-F5344CB8AC3E}">
        <p14:creationId xmlns:p14="http://schemas.microsoft.com/office/powerpoint/2010/main" val="4259469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3467" y="17478"/>
            <a:ext cx="11940487" cy="6804978"/>
          </a:xfrm>
          <a:prstGeom prst="rect">
            <a:avLst/>
          </a:prstGeom>
        </p:spPr>
      </p:pic>
    </p:spTree>
    <p:extLst>
      <p:ext uri="{BB962C8B-B14F-4D97-AF65-F5344CB8AC3E}">
        <p14:creationId xmlns:p14="http://schemas.microsoft.com/office/powerpoint/2010/main" val="2674756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3004"/>
          </a:xfrm>
        </p:spPr>
        <p:txBody>
          <a:bodyPr/>
          <a:lstStyle/>
          <a:p>
            <a:r>
              <a:rPr lang="en-US" dirty="0"/>
              <a:t>Summing up</a:t>
            </a:r>
          </a:p>
        </p:txBody>
      </p:sp>
      <p:sp>
        <p:nvSpPr>
          <p:cNvPr id="3" name="Content Placeholder 2"/>
          <p:cNvSpPr>
            <a:spLocks noGrp="1"/>
          </p:cNvSpPr>
          <p:nvPr>
            <p:ph idx="1"/>
          </p:nvPr>
        </p:nvSpPr>
        <p:spPr>
          <a:xfrm>
            <a:off x="838200" y="1456842"/>
            <a:ext cx="10515600" cy="5215178"/>
          </a:xfrm>
        </p:spPr>
        <p:txBody>
          <a:bodyPr>
            <a:normAutofit fontScale="70000" lnSpcReduction="20000"/>
          </a:bodyPr>
          <a:lstStyle/>
          <a:p>
            <a:r>
              <a:rPr lang="en-US" dirty="0"/>
              <a:t>International trade is an important source of welfare gains in the US and around the world</a:t>
            </a:r>
          </a:p>
          <a:p>
            <a:endParaRPr lang="en-US" dirty="0"/>
          </a:p>
          <a:p>
            <a:r>
              <a:rPr lang="en-US" dirty="0"/>
              <a:t>Yet trade creates winners and losers</a:t>
            </a:r>
          </a:p>
          <a:p>
            <a:pPr lvl="1"/>
            <a:r>
              <a:rPr lang="en-US" dirty="0"/>
              <a:t>Economists and policymakers have been too cavalier about adjustment costs</a:t>
            </a:r>
          </a:p>
          <a:p>
            <a:endParaRPr lang="en-US" dirty="0"/>
          </a:p>
          <a:p>
            <a:r>
              <a:rPr lang="en-US" dirty="0"/>
              <a:t>“China Shock” likely a one-time phenomenon, but has important lessons</a:t>
            </a:r>
          </a:p>
          <a:p>
            <a:pPr lvl="1"/>
            <a:r>
              <a:rPr lang="en-US" dirty="0"/>
              <a:t>Anticipate that labor – especially low-skilled – will not adjust</a:t>
            </a:r>
          </a:p>
          <a:p>
            <a:pPr lvl="1"/>
            <a:r>
              <a:rPr lang="en-US" dirty="0"/>
              <a:t>Should the US enter trade agreements with small countries? Benefits small and very diffuse, costs are highly concentrated</a:t>
            </a:r>
          </a:p>
          <a:p>
            <a:pPr marL="0" indent="0">
              <a:buNone/>
            </a:pPr>
            <a:endParaRPr lang="en-US" dirty="0"/>
          </a:p>
          <a:p>
            <a:pPr marL="0" indent="0">
              <a:buNone/>
            </a:pPr>
            <a:r>
              <a:rPr lang="en-US" dirty="0"/>
              <a:t>“Panama’s entire annual economic output is only $26.7 billion a year, or about two-tenths of 1 percent of the U.S. economy. No one can legitimately make the claim that approving this free trade agreement will significantly increase American jobs. Then, why would we be considering a stand-alone free trade agreement with Panama, tiny little country? Well, it turns out that Panama is a world leader when it comes to allowing wealthy Americans and large corporations to evade U.S. taxes by stashing their cash in offshore tax havens. And the Panama free trade agreement will make this bad situation much worse.” </a:t>
            </a:r>
          </a:p>
          <a:p>
            <a:pPr marL="0" indent="0">
              <a:buNone/>
            </a:pPr>
            <a:r>
              <a:rPr lang="en-US" dirty="0"/>
              <a:t>– Sen. Bernie Sanders (October 2011)</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2999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B61E0-67DD-412F-9364-7FB9D5F698DF}"/>
              </a:ext>
            </a:extLst>
          </p:cNvPr>
          <p:cNvSpPr>
            <a:spLocks noGrp="1"/>
          </p:cNvSpPr>
          <p:nvPr>
            <p:ph idx="1"/>
          </p:nvPr>
        </p:nvSpPr>
        <p:spPr>
          <a:xfrm>
            <a:off x="838200" y="965718"/>
            <a:ext cx="10515600" cy="5211245"/>
          </a:xfrm>
        </p:spPr>
        <p:txBody>
          <a:bodyPr>
            <a:normAutofit fontScale="70000" lnSpcReduction="20000"/>
          </a:bodyPr>
          <a:lstStyle/>
          <a:p>
            <a:pPr marL="0" indent="0">
              <a:buNone/>
            </a:pPr>
            <a:r>
              <a:rPr lang="en-US" dirty="0"/>
              <a:t>From an economic standpoint, is there a fundamental difference between offshoring and automation for “low-skilled” workers in the US labor market? It seems like both developments make them a relatively more expensive production factor. (Obviously distinction matters for trade policy, but what about outside of that?)</a:t>
            </a:r>
          </a:p>
          <a:p>
            <a:pPr marL="0" indent="0">
              <a:buNone/>
            </a:pPr>
            <a:endParaRPr lang="en-US" dirty="0"/>
          </a:p>
          <a:p>
            <a:pPr marL="0" indent="0">
              <a:buNone/>
            </a:pPr>
            <a:r>
              <a:rPr lang="en-US" dirty="0"/>
              <a:t>I’ve never really made the broad connection of a state like Mississippi or Tennessee’s economy potentially being so hurt by the rise of Chinese exports. Nor would I have expected that it was the whiter demographic that was affected the most (in addition to being less educated, older, and poorer, which makes sense since </a:t>
            </a:r>
            <a:r>
              <a:rPr lang="en-US" dirty="0" err="1"/>
              <a:t>since</a:t>
            </a:r>
            <a:r>
              <a:rPr lang="en-US" dirty="0"/>
              <a:t> those disadvantages put people in a vulnerable position for being hypersensitive to any change). Is it because whites were working in furniture/fixtures/games/toys/children’s car building factories or other industries that were highly affected by Chinese exports? Or what other reason is that it is not people of color who are being negatively affected the most in this specific scenario?</a:t>
            </a:r>
          </a:p>
          <a:p>
            <a:pPr marL="0" indent="0">
              <a:buNone/>
            </a:pPr>
            <a:endParaRPr lang="en-US" dirty="0"/>
          </a:p>
          <a:p>
            <a:pPr marL="0" indent="0">
              <a:buNone/>
            </a:pPr>
            <a:r>
              <a:rPr lang="en-US" dirty="0"/>
              <a:t>What kind of policies exist to assist workers who are replaced due to offshoring or automation? In the policy world, are there international examples that are thought to have done a good job at helping labor force adjust? The WSJ article offers some anecdotal evidence that re-training (government-assisted or otherwise) for laid off workers is unproductive or even counterproductive. Is there any empirical evidence to the contrary that you are aware of?</a:t>
            </a:r>
          </a:p>
        </p:txBody>
      </p:sp>
    </p:spTree>
    <p:extLst>
      <p:ext uri="{BB962C8B-B14F-4D97-AF65-F5344CB8AC3E}">
        <p14:creationId xmlns:p14="http://schemas.microsoft.com/office/powerpoint/2010/main" val="3370640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and Inequality</a:t>
            </a:r>
          </a:p>
        </p:txBody>
      </p:sp>
      <p:sp>
        <p:nvSpPr>
          <p:cNvPr id="3" name="Content Placeholder 2"/>
          <p:cNvSpPr>
            <a:spLocks noGrp="1"/>
          </p:cNvSpPr>
          <p:nvPr>
            <p:ph idx="1"/>
          </p:nvPr>
        </p:nvSpPr>
        <p:spPr/>
        <p:txBody>
          <a:bodyPr>
            <a:normAutofit fontScale="92500" lnSpcReduction="10000"/>
          </a:bodyPr>
          <a:lstStyle/>
          <a:p>
            <a:r>
              <a:rPr lang="en-US" dirty="0"/>
              <a:t>Free trade cannot explain broad patterns of U.S. inequality since 1970</a:t>
            </a:r>
          </a:p>
          <a:p>
            <a:pPr lvl="1"/>
            <a:r>
              <a:rPr lang="en-US" dirty="0"/>
              <a:t>ADH (2015) – “Untangling trade and technology”</a:t>
            </a:r>
          </a:p>
          <a:p>
            <a:pPr lvl="1"/>
            <a:r>
              <a:rPr lang="en-US" dirty="0"/>
              <a:t>Computerization has gradually reallocated U.S. jobs away from routine tasks</a:t>
            </a:r>
          </a:p>
          <a:p>
            <a:pPr lvl="2"/>
            <a:r>
              <a:rPr lang="en-US" dirty="0"/>
              <a:t>Affects nearly all sectors and jobs</a:t>
            </a:r>
          </a:p>
          <a:p>
            <a:pPr lvl="1"/>
            <a:r>
              <a:rPr lang="en-US" dirty="0"/>
              <a:t>Trade leads to sudden and severe manufacturing job losses in some sectors and CZs</a:t>
            </a:r>
          </a:p>
          <a:p>
            <a:pPr lvl="2"/>
            <a:r>
              <a:rPr lang="en-US" dirty="0"/>
              <a:t>Timing was mostly 2000 and later</a:t>
            </a:r>
          </a:p>
          <a:p>
            <a:pPr marL="457200" lvl="1" indent="0">
              <a:buNone/>
            </a:pPr>
            <a:endParaRPr lang="en-US" dirty="0"/>
          </a:p>
          <a:p>
            <a:r>
              <a:rPr lang="en-US" dirty="0"/>
              <a:t>Still, technology and trade have worked together to hammer non-college educated workers, especially males</a:t>
            </a:r>
          </a:p>
          <a:p>
            <a:pPr lvl="1"/>
            <a:r>
              <a:rPr lang="en-US" dirty="0"/>
              <a:t>U.S. labor market has been fundamentally reshaped</a:t>
            </a:r>
          </a:p>
          <a:p>
            <a:pPr lvl="1"/>
            <a:r>
              <a:rPr lang="en-US" dirty="0"/>
              <a:t>Our labor market institutions were designed for a different era – how should they look now?</a:t>
            </a:r>
          </a:p>
        </p:txBody>
      </p:sp>
    </p:spTree>
    <p:extLst>
      <p:ext uri="{BB962C8B-B14F-4D97-AF65-F5344CB8AC3E}">
        <p14:creationId xmlns:p14="http://schemas.microsoft.com/office/powerpoint/2010/main" val="35283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B9E9-5B40-44BA-B7EE-0D79091329E9}"/>
              </a:ext>
            </a:extLst>
          </p:cNvPr>
          <p:cNvSpPr>
            <a:spLocks noGrp="1"/>
          </p:cNvSpPr>
          <p:nvPr>
            <p:ph type="title"/>
          </p:nvPr>
        </p:nvSpPr>
        <p:spPr/>
        <p:txBody>
          <a:bodyPr/>
          <a:lstStyle/>
          <a:p>
            <a:r>
              <a:rPr lang="en-US" dirty="0"/>
              <a:t>Immigration</a:t>
            </a:r>
          </a:p>
        </p:txBody>
      </p:sp>
      <p:sp>
        <p:nvSpPr>
          <p:cNvPr id="3" name="Content Placeholder 2">
            <a:extLst>
              <a:ext uri="{FF2B5EF4-FFF2-40B4-BE49-F238E27FC236}">
                <a16:creationId xmlns:a16="http://schemas.microsoft.com/office/drawing/2014/main" id="{BB258D2D-A84E-4CEE-9917-A1C62713356F}"/>
              </a:ext>
            </a:extLst>
          </p:cNvPr>
          <p:cNvSpPr>
            <a:spLocks noGrp="1"/>
          </p:cNvSpPr>
          <p:nvPr>
            <p:ph idx="1"/>
          </p:nvPr>
        </p:nvSpPr>
        <p:spPr/>
        <p:txBody>
          <a:bodyPr>
            <a:normAutofit/>
          </a:bodyPr>
          <a:lstStyle/>
          <a:p>
            <a:r>
              <a:rPr lang="en-US" dirty="0"/>
              <a:t>Basic facts</a:t>
            </a:r>
          </a:p>
          <a:p>
            <a:endParaRPr lang="en-US" dirty="0"/>
          </a:p>
          <a:p>
            <a:r>
              <a:rPr lang="en-US" dirty="0"/>
              <a:t>Analytics similar to trade, but for people</a:t>
            </a:r>
          </a:p>
          <a:p>
            <a:endParaRPr lang="en-US" dirty="0"/>
          </a:p>
          <a:p>
            <a:r>
              <a:rPr lang="en-US" dirty="0"/>
              <a:t>Who chooses to immigrate? What affects the decision to immigrate?</a:t>
            </a:r>
          </a:p>
          <a:p>
            <a:pPr marL="0" indent="0">
              <a:buNone/>
            </a:pPr>
            <a:endParaRPr lang="en-US" dirty="0"/>
          </a:p>
          <a:p>
            <a:r>
              <a:rPr lang="en-US" dirty="0"/>
              <a:t>A </a:t>
            </a:r>
            <a:r>
              <a:rPr lang="en-US" dirty="0">
                <a:hlinkClick r:id="rId2"/>
              </a:rPr>
              <a:t>cool visualization </a:t>
            </a:r>
            <a:r>
              <a:rPr lang="en-US" dirty="0"/>
              <a:t>of the history of U.S. immigration, by year and country of origin</a:t>
            </a:r>
          </a:p>
          <a:p>
            <a:endParaRPr lang="en-US" dirty="0"/>
          </a:p>
          <a:p>
            <a:endParaRPr lang="en-US" dirty="0"/>
          </a:p>
        </p:txBody>
      </p:sp>
    </p:spTree>
    <p:extLst>
      <p:ext uri="{BB962C8B-B14F-4D97-AF65-F5344CB8AC3E}">
        <p14:creationId xmlns:p14="http://schemas.microsoft.com/office/powerpoint/2010/main" val="14715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15DF-34F1-4980-9C11-3217FCDA64A2}"/>
              </a:ext>
            </a:extLst>
          </p:cNvPr>
          <p:cNvSpPr>
            <a:spLocks noGrp="1"/>
          </p:cNvSpPr>
          <p:nvPr>
            <p:ph type="title"/>
          </p:nvPr>
        </p:nvSpPr>
        <p:spPr/>
        <p:txBody>
          <a:bodyPr/>
          <a:lstStyle/>
          <a:p>
            <a:endParaRPr lang="en-US"/>
          </a:p>
        </p:txBody>
      </p:sp>
      <p:pic>
        <p:nvPicPr>
          <p:cNvPr id="9" name="Immigation-Maps-GIF">
            <a:hlinkClick r:id="" action="ppaction://media"/>
            <a:extLst>
              <a:ext uri="{FF2B5EF4-FFF2-40B4-BE49-F238E27FC236}">
                <a16:creationId xmlns:a16="http://schemas.microsoft.com/office/drawing/2014/main" id="{B82F47E7-6015-4069-BAAD-117F80C151F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09651" y="-1"/>
            <a:ext cx="8440024" cy="6826235"/>
          </a:xfrm>
        </p:spPr>
      </p:pic>
    </p:spTree>
    <p:extLst>
      <p:ext uri="{BB962C8B-B14F-4D97-AF65-F5344CB8AC3E}">
        <p14:creationId xmlns:p14="http://schemas.microsoft.com/office/powerpoint/2010/main" val="8681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8C80-9CA5-48C6-83A0-9E1E42809B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339BF3-2ABE-4ADA-9B7E-D971E3AAB7BE}"/>
              </a:ext>
            </a:extLst>
          </p:cNvPr>
          <p:cNvSpPr>
            <a:spLocks noGrp="1"/>
          </p:cNvSpPr>
          <p:nvPr>
            <p:ph idx="1"/>
          </p:nvPr>
        </p:nvSpPr>
        <p:spPr/>
        <p:txBody>
          <a:bodyPr/>
          <a:lstStyle/>
          <a:p>
            <a:endParaRPr lang="en-US" dirty="0"/>
          </a:p>
        </p:txBody>
      </p:sp>
      <p:pic>
        <p:nvPicPr>
          <p:cNvPr id="1026" name="Picture 2" descr="usa immigration flows">
            <a:extLst>
              <a:ext uri="{FF2B5EF4-FFF2-40B4-BE49-F238E27FC236}">
                <a16:creationId xmlns:a16="http://schemas.microsoft.com/office/drawing/2014/main" id="{D6C3D303-FD84-4CC6-A51B-6A23CC4A6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345" y="0"/>
            <a:ext cx="7076209" cy="3420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a immigration flows percentage of population">
            <a:extLst>
              <a:ext uri="{FF2B5EF4-FFF2-40B4-BE49-F238E27FC236}">
                <a16:creationId xmlns:a16="http://schemas.microsoft.com/office/drawing/2014/main" id="{2419CDBC-C3CE-4552-809C-7A883A3F5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341" y="3420168"/>
            <a:ext cx="6863213" cy="342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6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29707" y="0"/>
            <a:ext cx="9630905" cy="6847543"/>
          </a:xfrm>
          <a:prstGeom prst="rect">
            <a:avLst/>
          </a:prstGeom>
        </p:spPr>
      </p:pic>
    </p:spTree>
    <p:extLst>
      <p:ext uri="{BB962C8B-B14F-4D97-AF65-F5344CB8AC3E}">
        <p14:creationId xmlns:p14="http://schemas.microsoft.com/office/powerpoint/2010/main" val="4009180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D42B-ABC0-481C-8F24-36C98D6E43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7C556A-0CE8-4984-AB47-E966C96592E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6E7099-AC80-4EC8-A95F-1C072A85E5D6}"/>
              </a:ext>
            </a:extLst>
          </p:cNvPr>
          <p:cNvPicPr>
            <a:picLocks noChangeAspect="1"/>
          </p:cNvPicPr>
          <p:nvPr/>
        </p:nvPicPr>
        <p:blipFill>
          <a:blip r:embed="rId2"/>
          <a:stretch>
            <a:fillRect/>
          </a:stretch>
        </p:blipFill>
        <p:spPr>
          <a:xfrm>
            <a:off x="1747227" y="0"/>
            <a:ext cx="8524190" cy="6794881"/>
          </a:xfrm>
          <a:prstGeom prst="rect">
            <a:avLst/>
          </a:prstGeom>
        </p:spPr>
      </p:pic>
    </p:spTree>
    <p:extLst>
      <p:ext uri="{BB962C8B-B14F-4D97-AF65-F5344CB8AC3E}">
        <p14:creationId xmlns:p14="http://schemas.microsoft.com/office/powerpoint/2010/main" val="50446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BDE9A-A22A-4551-B144-28023163E4AC}"/>
              </a:ext>
            </a:extLst>
          </p:cNvPr>
          <p:cNvSpPr>
            <a:spLocks noGrp="1"/>
          </p:cNvSpPr>
          <p:nvPr>
            <p:ph idx="1"/>
          </p:nvPr>
        </p:nvSpPr>
        <p:spPr>
          <a:xfrm>
            <a:off x="838200" y="933061"/>
            <a:ext cx="10515600" cy="5243902"/>
          </a:xfrm>
        </p:spPr>
        <p:txBody>
          <a:bodyPr/>
          <a:lstStyle/>
          <a:p>
            <a:pPr marL="0" indent="0">
              <a:buNone/>
            </a:pPr>
            <a:r>
              <a:rPr lang="en-US" dirty="0"/>
              <a:t>How are estimates of undocumented workers done? What sources are used?</a:t>
            </a:r>
          </a:p>
          <a:p>
            <a:pPr marL="0" indent="0">
              <a:buNone/>
            </a:pPr>
            <a:endParaRPr lang="en-US" dirty="0"/>
          </a:p>
          <a:p>
            <a:pPr marL="0" indent="0">
              <a:buNone/>
            </a:pPr>
            <a:r>
              <a:rPr lang="en-US" dirty="0"/>
              <a:t>The Hanson et al. piece mentions that the absolute number of undocumented low skilled immigrants has decreased since the Great Recession. Is the reason for this solely the increase (doubling) of U.S.-Mexico border patrol officers as well as deportation becoming more likely so as to disincentives that migration or do other factors have a more causal effect?</a:t>
            </a:r>
          </a:p>
        </p:txBody>
      </p:sp>
    </p:spTree>
    <p:extLst>
      <p:ext uri="{BB962C8B-B14F-4D97-AF65-F5344CB8AC3E}">
        <p14:creationId xmlns:p14="http://schemas.microsoft.com/office/powerpoint/2010/main" val="3135249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361E-33C7-4907-A726-26F1EDD3FA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0C8BB9-0E0F-4677-BC73-9A7A1279FE52}"/>
              </a:ext>
            </a:extLst>
          </p:cNvPr>
          <p:cNvSpPr>
            <a:spLocks noGrp="1"/>
          </p:cNvSpPr>
          <p:nvPr>
            <p:ph idx="1"/>
          </p:nvPr>
        </p:nvSpPr>
        <p:spPr/>
        <p:txBody>
          <a:bodyPr/>
          <a:lstStyle/>
          <a:p>
            <a:endParaRPr lang="en-US" dirty="0"/>
          </a:p>
        </p:txBody>
      </p:sp>
      <p:pic>
        <p:nvPicPr>
          <p:cNvPr id="4106" name="Picture 10" descr="Unauthorized immigrants are a quarter of the U.S. foreign-born population">
            <a:extLst>
              <a:ext uri="{FF2B5EF4-FFF2-40B4-BE49-F238E27FC236}">
                <a16:creationId xmlns:a16="http://schemas.microsoft.com/office/drawing/2014/main" id="{349F92DA-651E-492D-8A2A-FCDC5A9DE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828" y="0"/>
            <a:ext cx="3984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4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6BBE-20E1-4329-8A98-AAA229D1A4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37163D-F2ED-4910-AD9D-6167B3642FEE}"/>
              </a:ext>
            </a:extLst>
          </p:cNvPr>
          <p:cNvSpPr>
            <a:spLocks noGrp="1"/>
          </p:cNvSpPr>
          <p:nvPr>
            <p:ph idx="1"/>
          </p:nvPr>
        </p:nvSpPr>
        <p:spPr/>
        <p:txBody>
          <a:bodyPr/>
          <a:lstStyle/>
          <a:p>
            <a:endParaRPr lang="en-US"/>
          </a:p>
        </p:txBody>
      </p:sp>
      <p:pic>
        <p:nvPicPr>
          <p:cNvPr id="3076" name="Picture 4" descr="U.S. unauthorized immigrant total rises, then falls">
            <a:extLst>
              <a:ext uri="{FF2B5EF4-FFF2-40B4-BE49-F238E27FC236}">
                <a16:creationId xmlns:a16="http://schemas.microsoft.com/office/drawing/2014/main" id="{E9B3379A-A0B8-49BB-B594-3946C1778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0"/>
            <a:ext cx="7764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35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2D20-7066-4A7A-8A3E-F8EC5B61FB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9C6FF0-DC29-4399-8D86-06264A9D86F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3518EB9-0AB5-4389-B4B8-D031B6D42EDE}"/>
              </a:ext>
            </a:extLst>
          </p:cNvPr>
          <p:cNvPicPr>
            <a:picLocks noChangeAspect="1"/>
          </p:cNvPicPr>
          <p:nvPr/>
        </p:nvPicPr>
        <p:blipFill>
          <a:blip r:embed="rId2"/>
          <a:stretch>
            <a:fillRect/>
          </a:stretch>
        </p:blipFill>
        <p:spPr>
          <a:xfrm>
            <a:off x="3246418" y="1"/>
            <a:ext cx="5482370" cy="6843616"/>
          </a:xfrm>
          <a:prstGeom prst="rect">
            <a:avLst/>
          </a:prstGeom>
        </p:spPr>
      </p:pic>
    </p:spTree>
    <p:extLst>
      <p:ext uri="{BB962C8B-B14F-4D97-AF65-F5344CB8AC3E}">
        <p14:creationId xmlns:p14="http://schemas.microsoft.com/office/powerpoint/2010/main" val="3557617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132-4FE2-49FA-8DBB-D20FB07876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DF444D-FBB6-4519-BD73-59E19229C74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4DA532E-D66E-47D7-9F6F-156F34E1EC54}"/>
              </a:ext>
            </a:extLst>
          </p:cNvPr>
          <p:cNvPicPr>
            <a:picLocks noChangeAspect="1"/>
          </p:cNvPicPr>
          <p:nvPr/>
        </p:nvPicPr>
        <p:blipFill>
          <a:blip r:embed="rId2"/>
          <a:stretch>
            <a:fillRect/>
          </a:stretch>
        </p:blipFill>
        <p:spPr>
          <a:xfrm>
            <a:off x="1829272" y="0"/>
            <a:ext cx="8299108" cy="6825186"/>
          </a:xfrm>
          <a:prstGeom prst="rect">
            <a:avLst/>
          </a:prstGeom>
        </p:spPr>
      </p:pic>
    </p:spTree>
    <p:extLst>
      <p:ext uri="{BB962C8B-B14F-4D97-AF65-F5344CB8AC3E}">
        <p14:creationId xmlns:p14="http://schemas.microsoft.com/office/powerpoint/2010/main" val="3735722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BC85-D21A-4518-8081-B27A6592C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A7DEE3-5B08-49C0-B13D-D1FF7BDF2E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22AF914-57A1-4C99-A72A-24F71EEBFC33}"/>
              </a:ext>
            </a:extLst>
          </p:cNvPr>
          <p:cNvPicPr>
            <a:picLocks noChangeAspect="1"/>
          </p:cNvPicPr>
          <p:nvPr/>
        </p:nvPicPr>
        <p:blipFill>
          <a:blip r:embed="rId2"/>
          <a:stretch>
            <a:fillRect/>
          </a:stretch>
        </p:blipFill>
        <p:spPr>
          <a:xfrm>
            <a:off x="20029" y="592493"/>
            <a:ext cx="12074083" cy="5295123"/>
          </a:xfrm>
          <a:prstGeom prst="rect">
            <a:avLst/>
          </a:prstGeom>
        </p:spPr>
      </p:pic>
    </p:spTree>
    <p:extLst>
      <p:ext uri="{BB962C8B-B14F-4D97-AF65-F5344CB8AC3E}">
        <p14:creationId xmlns:p14="http://schemas.microsoft.com/office/powerpoint/2010/main" val="1720918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F4BB-B334-476B-9E6E-F95F1F09B6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63F31E-FF86-4EBD-A234-8BB4BD8AFA7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BBE5E88-D4E2-4FC3-8890-3816442D2751}"/>
              </a:ext>
            </a:extLst>
          </p:cNvPr>
          <p:cNvPicPr>
            <a:picLocks noChangeAspect="1"/>
          </p:cNvPicPr>
          <p:nvPr/>
        </p:nvPicPr>
        <p:blipFill>
          <a:blip r:embed="rId2"/>
          <a:stretch>
            <a:fillRect/>
          </a:stretch>
        </p:blipFill>
        <p:spPr>
          <a:xfrm>
            <a:off x="1370251" y="18660"/>
            <a:ext cx="9233992" cy="6698488"/>
          </a:xfrm>
          <a:prstGeom prst="rect">
            <a:avLst/>
          </a:prstGeom>
        </p:spPr>
      </p:pic>
    </p:spTree>
    <p:extLst>
      <p:ext uri="{BB962C8B-B14F-4D97-AF65-F5344CB8AC3E}">
        <p14:creationId xmlns:p14="http://schemas.microsoft.com/office/powerpoint/2010/main" val="3380354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F93C-1403-4AC1-BB0A-D6DFAC9945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4F5A0C-E339-4F69-AAC3-348327FA3C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B25592-954A-402B-BEBE-76322DDB0710}"/>
              </a:ext>
            </a:extLst>
          </p:cNvPr>
          <p:cNvPicPr>
            <a:picLocks noChangeAspect="1"/>
          </p:cNvPicPr>
          <p:nvPr/>
        </p:nvPicPr>
        <p:blipFill>
          <a:blip r:embed="rId2"/>
          <a:stretch>
            <a:fillRect/>
          </a:stretch>
        </p:blipFill>
        <p:spPr>
          <a:xfrm>
            <a:off x="2059163" y="0"/>
            <a:ext cx="8246497" cy="6812332"/>
          </a:xfrm>
          <a:prstGeom prst="rect">
            <a:avLst/>
          </a:prstGeom>
        </p:spPr>
      </p:pic>
    </p:spTree>
    <p:extLst>
      <p:ext uri="{BB962C8B-B14F-4D97-AF65-F5344CB8AC3E}">
        <p14:creationId xmlns:p14="http://schemas.microsoft.com/office/powerpoint/2010/main" val="633460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E735-4A97-4D8B-963C-EC4DB9D53212}"/>
              </a:ext>
            </a:extLst>
          </p:cNvPr>
          <p:cNvSpPr>
            <a:spLocks noGrp="1"/>
          </p:cNvSpPr>
          <p:nvPr>
            <p:ph type="title"/>
          </p:nvPr>
        </p:nvSpPr>
        <p:spPr/>
        <p:txBody>
          <a:bodyPr/>
          <a:lstStyle/>
          <a:p>
            <a:r>
              <a:rPr lang="en-US" dirty="0"/>
              <a:t>Summing up</a:t>
            </a:r>
          </a:p>
        </p:txBody>
      </p:sp>
      <p:sp>
        <p:nvSpPr>
          <p:cNvPr id="3" name="Content Placeholder 2">
            <a:extLst>
              <a:ext uri="{FF2B5EF4-FFF2-40B4-BE49-F238E27FC236}">
                <a16:creationId xmlns:a16="http://schemas.microsoft.com/office/drawing/2014/main" id="{9E0F1B47-7469-4B16-9A30-E8A1A6E4E553}"/>
              </a:ext>
            </a:extLst>
          </p:cNvPr>
          <p:cNvSpPr>
            <a:spLocks noGrp="1"/>
          </p:cNvSpPr>
          <p:nvPr>
            <p:ph idx="1"/>
          </p:nvPr>
        </p:nvSpPr>
        <p:spPr/>
        <p:txBody>
          <a:bodyPr>
            <a:normAutofit fontScale="85000" lnSpcReduction="10000"/>
          </a:bodyPr>
          <a:lstStyle/>
          <a:p>
            <a:r>
              <a:rPr lang="en-US" dirty="0"/>
              <a:t>The politics of immigration do not cleanly match up to reality on the ground</a:t>
            </a:r>
          </a:p>
          <a:p>
            <a:pPr lvl="1"/>
            <a:r>
              <a:rPr lang="en-US" dirty="0"/>
              <a:t>Immigration from Mexico and Central America increased rapidly 1970-2000, and then has declined</a:t>
            </a:r>
          </a:p>
          <a:p>
            <a:pPr lvl="1"/>
            <a:r>
              <a:rPr lang="en-US" dirty="0"/>
              <a:t>This decline is likely to continue, and is driven – perhaps primarily - by economic fundamentals</a:t>
            </a:r>
          </a:p>
          <a:p>
            <a:pPr lvl="1"/>
            <a:r>
              <a:rPr lang="en-US" dirty="0"/>
              <a:t>“The policy dilemma facing the United States is thus not so much how to arrest massive increases in the supply of foreign labor, but rather how to prepare for a lower-immigration future.”</a:t>
            </a:r>
          </a:p>
          <a:p>
            <a:pPr lvl="1"/>
            <a:endParaRPr lang="en-US" dirty="0"/>
          </a:p>
          <a:p>
            <a:r>
              <a:rPr lang="en-US" dirty="0"/>
              <a:t>The impact of immigrants on natives is a much-studied question</a:t>
            </a:r>
          </a:p>
          <a:p>
            <a:pPr lvl="1"/>
            <a:r>
              <a:rPr lang="en-US" dirty="0"/>
              <a:t>Like the minimum wage debate, the answer is usually “it depends”</a:t>
            </a:r>
          </a:p>
          <a:p>
            <a:pPr lvl="1"/>
            <a:endParaRPr lang="en-US" dirty="0"/>
          </a:p>
          <a:p>
            <a:r>
              <a:rPr lang="en-US" dirty="0"/>
              <a:t>Are immigrants complements or substitutes for natives? How does this vary by education and industry?</a:t>
            </a:r>
          </a:p>
          <a:p>
            <a:endParaRPr lang="en-US" dirty="0"/>
          </a:p>
          <a:p>
            <a:pPr lvl="1"/>
            <a:endParaRPr lang="en-US" dirty="0"/>
          </a:p>
          <a:p>
            <a:pPr lvl="1"/>
            <a:endParaRPr lang="en-US" dirty="0"/>
          </a:p>
        </p:txBody>
      </p:sp>
    </p:spTree>
    <p:extLst>
      <p:ext uri="{BB962C8B-B14F-4D97-AF65-F5344CB8AC3E}">
        <p14:creationId xmlns:p14="http://schemas.microsoft.com/office/powerpoint/2010/main" val="37340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84142" y="5782"/>
            <a:ext cx="9144002" cy="6835752"/>
          </a:xfrm>
          <a:prstGeom prst="rect">
            <a:avLst/>
          </a:prstGeom>
        </p:spPr>
      </p:pic>
    </p:spTree>
    <p:extLst>
      <p:ext uri="{BB962C8B-B14F-4D97-AF65-F5344CB8AC3E}">
        <p14:creationId xmlns:p14="http://schemas.microsoft.com/office/powerpoint/2010/main" val="170518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60180" y="0"/>
            <a:ext cx="9392688" cy="6858720"/>
          </a:xfrm>
          <a:prstGeom prst="rect">
            <a:avLst/>
          </a:prstGeom>
        </p:spPr>
      </p:pic>
    </p:spTree>
    <p:extLst>
      <p:ext uri="{BB962C8B-B14F-4D97-AF65-F5344CB8AC3E}">
        <p14:creationId xmlns:p14="http://schemas.microsoft.com/office/powerpoint/2010/main" val="222446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Trade</a:t>
            </a:r>
          </a:p>
        </p:txBody>
      </p:sp>
      <p:sp>
        <p:nvSpPr>
          <p:cNvPr id="3" name="Content Placeholder 2"/>
          <p:cNvSpPr>
            <a:spLocks noGrp="1"/>
          </p:cNvSpPr>
          <p:nvPr>
            <p:ph idx="1"/>
          </p:nvPr>
        </p:nvSpPr>
        <p:spPr/>
        <p:txBody>
          <a:bodyPr>
            <a:normAutofit lnSpcReduction="10000"/>
          </a:bodyPr>
          <a:lstStyle/>
          <a:p>
            <a:r>
              <a:rPr lang="en-US" dirty="0"/>
              <a:t>Countries – especially larger ones – mostly trade with themselves</a:t>
            </a:r>
          </a:p>
          <a:p>
            <a:endParaRPr lang="en-US" dirty="0"/>
          </a:p>
          <a:p>
            <a:r>
              <a:rPr lang="en-US" dirty="0"/>
              <a:t>U.S. is a major exporter (2</a:t>
            </a:r>
            <a:r>
              <a:rPr lang="en-US" baseline="30000" dirty="0"/>
              <a:t>nd</a:t>
            </a:r>
            <a:r>
              <a:rPr lang="en-US" dirty="0"/>
              <a:t> largest) – focus on skill-intensive goods</a:t>
            </a:r>
          </a:p>
          <a:p>
            <a:pPr lvl="1"/>
            <a:r>
              <a:rPr lang="en-US" dirty="0"/>
              <a:t>Computers, complex machinery, vehicles</a:t>
            </a:r>
          </a:p>
          <a:p>
            <a:pPr lvl="1"/>
            <a:r>
              <a:rPr lang="en-US" dirty="0"/>
              <a:t>Top high-skilled service exporter</a:t>
            </a:r>
          </a:p>
          <a:p>
            <a:endParaRPr lang="en-US" dirty="0"/>
          </a:p>
          <a:p>
            <a:r>
              <a:rPr lang="en-US" dirty="0"/>
              <a:t>U.S. nonetheless has a large net trade deficit</a:t>
            </a:r>
          </a:p>
          <a:p>
            <a:pPr lvl="1"/>
            <a:r>
              <a:rPr lang="en-US" dirty="0"/>
              <a:t>Mostly with China, but other countries too</a:t>
            </a:r>
          </a:p>
          <a:p>
            <a:pPr lvl="1"/>
            <a:endParaRPr lang="en-US" dirty="0"/>
          </a:p>
          <a:p>
            <a:r>
              <a:rPr lang="en-US" dirty="0"/>
              <a:t>Gains from trade larger for smaller economies</a:t>
            </a:r>
          </a:p>
        </p:txBody>
      </p:sp>
    </p:spTree>
    <p:extLst>
      <p:ext uri="{BB962C8B-B14F-4D97-AF65-F5344CB8AC3E}">
        <p14:creationId xmlns:p14="http://schemas.microsoft.com/office/powerpoint/2010/main" val="6530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3228"/>
          </a:xfrm>
        </p:spPr>
        <p:txBody>
          <a:bodyPr/>
          <a:lstStyle/>
          <a:p>
            <a:r>
              <a:rPr lang="en-US" dirty="0"/>
              <a:t>Tariffs and Trade Barriers</a:t>
            </a:r>
          </a:p>
        </p:txBody>
      </p:sp>
      <p:sp>
        <p:nvSpPr>
          <p:cNvPr id="3" name="Content Placeholder 2"/>
          <p:cNvSpPr>
            <a:spLocks noGrp="1"/>
          </p:cNvSpPr>
          <p:nvPr>
            <p:ph idx="1"/>
          </p:nvPr>
        </p:nvSpPr>
        <p:spPr>
          <a:xfrm>
            <a:off x="838200" y="1635071"/>
            <a:ext cx="10515600" cy="4541892"/>
          </a:xfrm>
        </p:spPr>
        <p:txBody>
          <a:bodyPr>
            <a:normAutofit fontScale="70000" lnSpcReduction="20000"/>
          </a:bodyPr>
          <a:lstStyle/>
          <a:p>
            <a:r>
              <a:rPr lang="en-US" dirty="0"/>
              <a:t>A tariff is a tax on imported goods</a:t>
            </a:r>
          </a:p>
          <a:p>
            <a:pPr lvl="1"/>
            <a:r>
              <a:rPr lang="en-US" dirty="0"/>
              <a:t>Tariffs raise prices for consumers while “protecting” native industry</a:t>
            </a:r>
          </a:p>
          <a:p>
            <a:pPr lvl="2"/>
            <a:r>
              <a:rPr lang="en-US" dirty="0"/>
              <a:t>Agricultural subsidies are a huge source of US protectionism</a:t>
            </a:r>
          </a:p>
          <a:p>
            <a:pPr lvl="1"/>
            <a:r>
              <a:rPr lang="en-US" dirty="0"/>
              <a:t>Currency manipulation is an indirect trade barrier because it affects the relative price of goods across countries</a:t>
            </a:r>
          </a:p>
          <a:p>
            <a:pPr lvl="2"/>
            <a:r>
              <a:rPr lang="en-US" dirty="0"/>
              <a:t>“Strong dollar” makes imports cheaper and taxes exports</a:t>
            </a:r>
          </a:p>
          <a:p>
            <a:endParaRPr lang="en-US" dirty="0"/>
          </a:p>
          <a:p>
            <a:r>
              <a:rPr lang="en-US" dirty="0"/>
              <a:t>Trade barriers can also be technological or geographic</a:t>
            </a:r>
          </a:p>
          <a:p>
            <a:pPr lvl="1"/>
            <a:r>
              <a:rPr lang="en-US" dirty="0"/>
              <a:t>shipping costs, perishables, translating into foreign languages etc…</a:t>
            </a:r>
          </a:p>
          <a:p>
            <a:endParaRPr lang="en-US" dirty="0"/>
          </a:p>
          <a:p>
            <a:r>
              <a:rPr lang="en-US" dirty="0"/>
              <a:t>Intermediate inputs and the </a:t>
            </a:r>
            <a:r>
              <a:rPr lang="en-US" dirty="0">
                <a:hlinkClick r:id="rId2"/>
              </a:rPr>
              <a:t>global supply chain</a:t>
            </a:r>
            <a:endParaRPr lang="en-US" dirty="0"/>
          </a:p>
          <a:p>
            <a:pPr lvl="1"/>
            <a:r>
              <a:rPr lang="en-US" dirty="0" err="1"/>
              <a:t>Firstronic</a:t>
            </a:r>
            <a:r>
              <a:rPr lang="en-US" dirty="0"/>
              <a:t> – MI company that makes circuit boards for auto components</a:t>
            </a:r>
          </a:p>
          <a:p>
            <a:pPr lvl="2"/>
            <a:r>
              <a:rPr lang="en-US" dirty="0"/>
              <a:t>Buys capacitor from a CO company (Arrow Electronics, which imports from multiple suppliers in Asia)</a:t>
            </a:r>
          </a:p>
          <a:p>
            <a:pPr lvl="2"/>
            <a:r>
              <a:rPr lang="en-US" dirty="0"/>
              <a:t>Capacitors shipped to Ciudad Juarez, Mexico for installation in circuit boards</a:t>
            </a:r>
          </a:p>
          <a:p>
            <a:pPr lvl="2"/>
            <a:r>
              <a:rPr lang="en-US" dirty="0"/>
              <a:t>Sent to El Paso, TX “in bond” to avoid tariffs</a:t>
            </a:r>
          </a:p>
          <a:p>
            <a:pPr lvl="2"/>
            <a:r>
              <a:rPr lang="en-US" dirty="0"/>
              <a:t>Circuit board back to Mexico, where a Norwegian company installs the board into a seat control component</a:t>
            </a:r>
          </a:p>
          <a:p>
            <a:pPr lvl="2"/>
            <a:r>
              <a:rPr lang="en-US" dirty="0"/>
              <a:t>Part ships to seat manufacturing plants in Arlington, TX and Toronto, Canada</a:t>
            </a:r>
          </a:p>
          <a:p>
            <a:pPr lvl="2"/>
            <a:r>
              <a:rPr lang="en-US" dirty="0"/>
              <a:t>Seats are installed in nearby auto plants</a:t>
            </a:r>
          </a:p>
        </p:txBody>
      </p:sp>
    </p:spTree>
    <p:extLst>
      <p:ext uri="{BB962C8B-B14F-4D97-AF65-F5344CB8AC3E}">
        <p14:creationId xmlns:p14="http://schemas.microsoft.com/office/powerpoint/2010/main" val="5464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14998</TotalTime>
  <Words>3186</Words>
  <Application>Microsoft Office PowerPoint</Application>
  <PresentationFormat>Widescreen</PresentationFormat>
  <Paragraphs>311</Paragraphs>
  <Slides>59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Globalization, International Trade and Immigration</vt:lpstr>
      <vt:lpstr>The plan</vt:lpstr>
      <vt:lpstr>PowerPoint Presentation</vt:lpstr>
      <vt:lpstr>PowerPoint Presentation</vt:lpstr>
      <vt:lpstr>PowerPoint Presentation</vt:lpstr>
      <vt:lpstr>PowerPoint Presentation</vt:lpstr>
      <vt:lpstr>PowerPoint Presentation</vt:lpstr>
      <vt:lpstr>Facts about Trade</vt:lpstr>
      <vt:lpstr>Tariffs and Trade Barriers</vt:lpstr>
      <vt:lpstr>PowerPoint Presentation</vt:lpstr>
      <vt:lpstr>U.S. – China trade war</vt:lpstr>
      <vt:lpstr>Questions for discussion</vt:lpstr>
      <vt:lpstr>WTO and trade agreements</vt:lpstr>
      <vt:lpstr>Why do countries trade?</vt:lpstr>
      <vt:lpstr>A simple Ricardian example</vt:lpstr>
      <vt:lpstr>Ricardo and comparative advantage</vt:lpstr>
      <vt:lpstr>PowerPoint Presentation</vt:lpstr>
      <vt:lpstr>Economists’ consensus on trade as of 2000…</vt:lpstr>
      <vt:lpstr>PowerPoint Presentation</vt:lpstr>
      <vt:lpstr>The China Shock – “a 500-ton boulder”</vt:lpstr>
      <vt:lpstr>PowerPoint Presentation</vt:lpstr>
      <vt:lpstr>PowerPoint Presentation</vt:lpstr>
      <vt:lpstr>PowerPoint Presentation</vt:lpstr>
      <vt:lpstr>The China Shock</vt:lpstr>
      <vt:lpstr>How do ADH estimate the impact of rising trade with China on U.S. labor markets?</vt:lpstr>
      <vt:lpstr>Supply shock or demand shock?</vt:lpstr>
      <vt:lpstr>PowerPoint Presentation</vt:lpstr>
      <vt:lpstr>PowerPoint Presentation</vt:lpstr>
      <vt:lpstr>PowerPoint Presentation</vt:lpstr>
      <vt:lpstr>PowerPoint Presentation</vt:lpstr>
      <vt:lpstr>Impact of a $1,000 per worker increase in import exposure</vt:lpstr>
      <vt:lpstr>Theory meets data</vt:lpstr>
      <vt:lpstr>PowerPoint Presentation</vt:lpstr>
      <vt:lpstr>PowerPoint Presentation</vt:lpstr>
      <vt:lpstr>PowerPoint Presentation</vt:lpstr>
      <vt:lpstr>Davis and Hilsenrath (2016) put a human face on the persistence of the China Shock</vt:lpstr>
      <vt:lpstr>PowerPoint Presentation</vt:lpstr>
      <vt:lpstr>Other margins of adjustment</vt:lpstr>
      <vt:lpstr>Economic Consequences of the China Shock</vt:lpstr>
      <vt:lpstr>Political consequences of the China Shock</vt:lpstr>
      <vt:lpstr>PowerPoint Presentation</vt:lpstr>
      <vt:lpstr>PowerPoint Presentation</vt:lpstr>
      <vt:lpstr>PowerPoint Presentation</vt:lpstr>
      <vt:lpstr>Summing up</vt:lpstr>
      <vt:lpstr>PowerPoint Presentation</vt:lpstr>
      <vt:lpstr>Trade and Inequality</vt:lpstr>
      <vt:lpstr>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Summing up</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SUP-206, Class 4</dc:title>
  <dc:creator>Deming, David</dc:creator>
  <cp:lastModifiedBy>Deming, David J.</cp:lastModifiedBy>
  <cp:revision>91</cp:revision>
  <dcterms:created xsi:type="dcterms:W3CDTF">2017-03-20T01:41:22Z</dcterms:created>
  <dcterms:modified xsi:type="dcterms:W3CDTF">2019-11-06T17:00:11Z</dcterms:modified>
</cp:coreProperties>
</file>